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24"/>
  </p:notesMasterIdLst>
  <p:handoutMasterIdLst>
    <p:handoutMasterId r:id="rId25"/>
  </p:handoutMasterIdLst>
  <p:sldIdLst>
    <p:sldId id="260" r:id="rId6"/>
    <p:sldId id="267" r:id="rId7"/>
    <p:sldId id="346" r:id="rId8"/>
    <p:sldId id="356" r:id="rId9"/>
    <p:sldId id="347" r:id="rId10"/>
    <p:sldId id="345" r:id="rId11"/>
    <p:sldId id="357" r:id="rId12"/>
    <p:sldId id="348" r:id="rId13"/>
    <p:sldId id="360" r:id="rId14"/>
    <p:sldId id="344" r:id="rId15"/>
    <p:sldId id="353" r:id="rId16"/>
    <p:sldId id="354" r:id="rId17"/>
    <p:sldId id="358" r:id="rId18"/>
    <p:sldId id="359" r:id="rId19"/>
    <p:sldId id="351" r:id="rId20"/>
    <p:sldId id="341" r:id="rId21"/>
    <p:sldId id="355" r:id="rId22"/>
    <p:sldId id="352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Cathcart" initials="MC" lastIdx="27" clrIdx="0">
    <p:extLst>
      <p:ext uri="{19B8F6BF-5375-455C-9EA6-DF929625EA0E}">
        <p15:presenceInfo xmlns:p15="http://schemas.microsoft.com/office/powerpoint/2012/main" userId="Michelle Cathcart" providerId="None"/>
      </p:ext>
    </p:extLst>
  </p:cmAuthor>
  <p:cmAuthor id="2" name="Albright,Margaret I (BPA) - TOO-DITT-2" initials="MIA" lastIdx="3" clrIdx="1">
    <p:extLst>
      <p:ext uri="{19B8F6BF-5375-455C-9EA6-DF929625EA0E}">
        <p15:presenceInfo xmlns:p15="http://schemas.microsoft.com/office/powerpoint/2012/main" userId="Albright,Margaret I (BPA) - TOO-DITT-2" providerId="None"/>
      </p:ext>
    </p:extLst>
  </p:cmAuthor>
  <p:cmAuthor id="3" name="Troy Simpson" initials="TS" lastIdx="4" clrIdx="2">
    <p:extLst>
      <p:ext uri="{19B8F6BF-5375-455C-9EA6-DF929625EA0E}">
        <p15:presenceInfo xmlns:p15="http://schemas.microsoft.com/office/powerpoint/2012/main" userId="Troy Simpson" providerId="None"/>
      </p:ext>
    </p:extLst>
  </p:cmAuthor>
  <p:cmAuthor id="4" name="James Hillegas-Elting" initials="JH" lastIdx="1" clrIdx="3">
    <p:extLst>
      <p:ext uri="{19B8F6BF-5375-455C-9EA6-DF929625EA0E}">
        <p15:presenceInfo xmlns:p15="http://schemas.microsoft.com/office/powerpoint/2012/main" userId="James Hillegas-Elting" providerId="None"/>
      </p:ext>
    </p:extLst>
  </p:cmAuthor>
  <p:cmAuthor id="5" name="Ashley Donahoo" initials="AD" lastIdx="2" clrIdx="4">
    <p:extLst>
      <p:ext uri="{19B8F6BF-5375-455C-9EA6-DF929625EA0E}">
        <p15:presenceInfo xmlns:p15="http://schemas.microsoft.com/office/powerpoint/2012/main" userId="Ashley Donahoo" providerId="None"/>
      </p:ext>
    </p:extLst>
  </p:cmAuthor>
  <p:cmAuthor id="6" name="Cathcart,Michelle M (BPA) - TO-DITT-2" initials="CM(-T" lastIdx="6" clrIdx="5">
    <p:extLst>
      <p:ext uri="{19B8F6BF-5375-455C-9EA6-DF929625EA0E}">
        <p15:presenceInfo xmlns:p15="http://schemas.microsoft.com/office/powerpoint/2012/main" userId="Cathcart,Michelle M (BPA) - TO-DITT-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91C"/>
    <a:srgbClr val="E37F1C"/>
    <a:srgbClr val="535486"/>
    <a:srgbClr val="F4B183"/>
    <a:srgbClr val="E04E39"/>
    <a:srgbClr val="FFFFFF"/>
    <a:srgbClr val="A9D18E"/>
    <a:srgbClr val="B4C7E7"/>
    <a:srgbClr val="FF99CC"/>
    <a:srgbClr val="747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/>
    <p:restoredTop sz="89227" autoAdjust="0"/>
  </p:normalViewPr>
  <p:slideViewPr>
    <p:cSldViewPr>
      <p:cViewPr varScale="1">
        <p:scale>
          <a:sx n="84" d="100"/>
          <a:sy n="84" d="100"/>
        </p:scale>
        <p:origin x="60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"/>
            <a:ext cx="91440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3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1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3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3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12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2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0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"/>
            <a:ext cx="9144000" cy="2362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5354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354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535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31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354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6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6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2470"/>
            <a:ext cx="91440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8235"/>
            <a:ext cx="8229600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49" r:id="rId2"/>
    <p:sldLayoutId id="2147483697" r:id="rId3"/>
    <p:sldLayoutId id="2147483654" r:id="rId4"/>
    <p:sldLayoutId id="2147483696" r:id="rId5"/>
    <p:sldLayoutId id="2147483698" r:id="rId6"/>
    <p:sldLayoutId id="2147483650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3548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3548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654F-B615-44E0-B6B8-7C8B3AFA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pa.gov/environmental-initiatives/sustainability/wildfire-mitigation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Wildfire Mitigation Program 2022</a:t>
            </a:r>
            <a:endParaRPr lang="en-US" sz="32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Public Briefing</a:t>
            </a:r>
          </a:p>
          <a:p>
            <a:endParaRPr lang="en-US" sz="2400" dirty="0" smtClean="0"/>
          </a:p>
          <a:p>
            <a:r>
              <a:rPr lang="en-US" sz="1600" dirty="0" smtClean="0"/>
              <a:t>April 28, 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5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PSPS 2021 Lessons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54444"/>
            <a:ext cx="8305800" cy="30858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Issues </a:t>
            </a:r>
            <a:r>
              <a:rPr lang="en-US" dirty="0"/>
              <a:t>from last year’s event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event confusion</a:t>
            </a:r>
          </a:p>
          <a:p>
            <a:pPr lvl="1"/>
            <a:r>
              <a:rPr lang="en-US" dirty="0" smtClean="0"/>
              <a:t>Short </a:t>
            </a:r>
            <a:r>
              <a:rPr lang="en-US" dirty="0"/>
              <a:t>lead time (just a few hours)</a:t>
            </a:r>
          </a:p>
          <a:p>
            <a:pPr lvl="1"/>
            <a:r>
              <a:rPr lang="en-US" dirty="0" smtClean="0"/>
              <a:t>Operational </a:t>
            </a:r>
            <a:r>
              <a:rPr lang="en-US" dirty="0"/>
              <a:t>communication </a:t>
            </a:r>
            <a:r>
              <a:rPr lang="en-US" dirty="0" smtClean="0"/>
              <a:t>happened significantly before </a:t>
            </a:r>
            <a:r>
              <a:rPr lang="en-US" dirty="0"/>
              <a:t>non-operational communication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Improvements </a:t>
            </a:r>
            <a:r>
              <a:rPr lang="en-US" dirty="0"/>
              <a:t>from last year’s event</a:t>
            </a:r>
          </a:p>
          <a:p>
            <a:pPr lvl="1"/>
            <a:r>
              <a:rPr lang="en-US" dirty="0" smtClean="0"/>
              <a:t>Earlier </a:t>
            </a:r>
            <a:r>
              <a:rPr lang="en-US" dirty="0"/>
              <a:t>non-operational communication</a:t>
            </a:r>
          </a:p>
          <a:p>
            <a:pPr lvl="1"/>
            <a:r>
              <a:rPr lang="en-US" dirty="0" smtClean="0"/>
              <a:t>Meeting </a:t>
            </a:r>
            <a:r>
              <a:rPr lang="en-US" dirty="0"/>
              <a:t>with affected utilities before (if time allows) and after the event</a:t>
            </a:r>
          </a:p>
          <a:p>
            <a:pPr lvl="1"/>
            <a:r>
              <a:rPr lang="en-US" dirty="0" smtClean="0"/>
              <a:t>Seeking </a:t>
            </a:r>
            <a:r>
              <a:rPr lang="en-US" dirty="0"/>
              <a:t>information regarding utilities that aren’t directly affected by event but could become affected if certain other operational events occur </a:t>
            </a:r>
            <a:r>
              <a:rPr lang="en-US" dirty="0" smtClean="0"/>
              <a:t>simultaneously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7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PSPS 2022 Preparations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Currently </a:t>
            </a:r>
            <a:r>
              <a:rPr lang="en-US" dirty="0"/>
              <a:t>there are fewer line segments on BPA’s PSPS list, but there are two caveats:</a:t>
            </a:r>
          </a:p>
          <a:p>
            <a:pPr lvl="1"/>
            <a:r>
              <a:rPr lang="en-US" dirty="0" smtClean="0"/>
              <a:t>Lines </a:t>
            </a:r>
            <a:r>
              <a:rPr lang="en-US" dirty="0"/>
              <a:t>may be added “mid-season” as a result of the fire risk and local impact analyses PNNL is providing through April</a:t>
            </a:r>
          </a:p>
          <a:p>
            <a:pPr lvl="1"/>
            <a:r>
              <a:rPr lang="en-US" dirty="0" smtClean="0"/>
              <a:t>BPA </a:t>
            </a:r>
            <a:r>
              <a:rPr lang="en-US" dirty="0"/>
              <a:t>retains the right to de-energize assets in response to emergent conditions, so just because a line segment is not on the 2022 PSPS list does not necessarily mean operational contingencies will not require proactive de-energization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Maturation of fuelscape and local impact analysis modeling, in partnership with Pacific Northwest National Lab (PNNL)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3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PSPS 2022 Preparations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BPA </a:t>
            </a:r>
            <a:r>
              <a:rPr lang="en-US" dirty="0"/>
              <a:t>will conduct small meetings with utilities affected by equipment that becomes at </a:t>
            </a:r>
            <a:r>
              <a:rPr lang="en-US" dirty="0" smtClean="0"/>
              <a:t>an elevated </a:t>
            </a:r>
            <a:r>
              <a:rPr lang="en-US" dirty="0"/>
              <a:t>risk as a result of the analysis to help them understand the expected switching and loads </a:t>
            </a:r>
            <a:r>
              <a:rPr lang="en-US" dirty="0" smtClean="0"/>
              <a:t>affected</a:t>
            </a:r>
          </a:p>
        </p:txBody>
      </p:sp>
    </p:spTree>
    <p:extLst>
      <p:ext uri="{BB962C8B-B14F-4D97-AF65-F5344CB8AC3E}">
        <p14:creationId xmlns:p14="http://schemas.microsoft.com/office/powerpoint/2010/main" val="160467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3500" y="1504950"/>
            <a:ext cx="6629400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Wildfire Mitigation Program Team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ross-agency </a:t>
            </a:r>
            <a:r>
              <a:rPr lang="en-US" dirty="0"/>
              <a:t>team meets regularly to identify, prioritize, and execute on a wide range of complementary maturation </a:t>
            </a:r>
            <a:r>
              <a:rPr lang="en-US" dirty="0" smtClean="0"/>
              <a:t>efforts</a:t>
            </a:r>
          </a:p>
          <a:p>
            <a:r>
              <a:rPr lang="en-US" dirty="0" smtClean="0"/>
              <a:t>Julie Barton-Smith manages BPA’s Transmission Asset Management and Wildfire group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</p:spPr>
        <p:txBody>
          <a:bodyPr>
            <a:normAutofit fontScale="90000"/>
          </a:bodyPr>
          <a:lstStyle/>
          <a:p>
            <a:r>
              <a:rPr lang="en-US" dirty="0"/>
              <a:t>Wildfire Mitigation Program Team</a:t>
            </a:r>
          </a:p>
        </p:txBody>
      </p:sp>
    </p:spTree>
    <p:extLst>
      <p:ext uri="{BB962C8B-B14F-4D97-AF65-F5344CB8AC3E}">
        <p14:creationId xmlns:p14="http://schemas.microsoft.com/office/powerpoint/2010/main" val="204988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7063" y="1504950"/>
            <a:ext cx="6069874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Looking Ahead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54444"/>
            <a:ext cx="8458200" cy="30858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 part of BPA’s </a:t>
            </a:r>
            <a:r>
              <a:rPr lang="en-US" dirty="0"/>
              <a:t>Wildfire Mitigation Plan, </a:t>
            </a:r>
            <a:r>
              <a:rPr lang="en-US" dirty="0" smtClean="0"/>
              <a:t>the </a:t>
            </a:r>
            <a:r>
              <a:rPr lang="en-US" dirty="0"/>
              <a:t>cross-agency team </a:t>
            </a:r>
            <a:r>
              <a:rPr lang="en-US" dirty="0" smtClean="0"/>
              <a:t>continues to mature the agency’s approach to wildfire risks by: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enchmarking with industry, </a:t>
            </a:r>
            <a:endParaRPr lang="en-US" dirty="0"/>
          </a:p>
          <a:p>
            <a:pPr lvl="1"/>
            <a:r>
              <a:rPr lang="en-US" dirty="0" smtClean="0"/>
              <a:t>participating in national </a:t>
            </a:r>
            <a:r>
              <a:rPr lang="en-US" dirty="0"/>
              <a:t>and international organizations, </a:t>
            </a:r>
            <a:endParaRPr lang="en-US" dirty="0" smtClean="0"/>
          </a:p>
          <a:p>
            <a:pPr lvl="1"/>
            <a:r>
              <a:rPr lang="en-US" dirty="0" smtClean="0"/>
              <a:t>continuing collaboration with federal and state agencies, and </a:t>
            </a:r>
            <a:endParaRPr lang="en-US" dirty="0"/>
          </a:p>
          <a:p>
            <a:pPr lvl="1"/>
            <a:r>
              <a:rPr lang="en-US" dirty="0" smtClean="0"/>
              <a:t>soliciting regional </a:t>
            </a:r>
            <a:r>
              <a:rPr lang="en-US" dirty="0"/>
              <a:t>stakeholder </a:t>
            </a:r>
            <a:r>
              <a:rPr lang="en-US" dirty="0" smtClean="0"/>
              <a:t>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29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&amp; Standardization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Since </a:t>
            </a:r>
            <a:r>
              <a:rPr lang="en-US" dirty="0"/>
              <a:t>mid-2021, as part of its Grid Modernization initiative, BPA has been working on a multi-year project to develop or procure a wildfire risk modeling software tool that can support both longer-term programmatic planning and real-time situation awareness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state earlier, BPA is also maturing its </a:t>
            </a:r>
            <a:r>
              <a:rPr lang="en-US" dirty="0"/>
              <a:t>fuelscape and local impact analysis modeling, in partnership with Pacific Northwest National Lab (PNNL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1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504950"/>
            <a:ext cx="6069874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Questions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" y="4171950"/>
            <a:ext cx="8168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i="1" dirty="0" smtClean="0"/>
              <a:t>For </a:t>
            </a:r>
            <a:r>
              <a:rPr lang="en-US" sz="1600" i="1" dirty="0"/>
              <a:t>m</a:t>
            </a:r>
            <a:r>
              <a:rPr lang="en-US" sz="1600" i="1" dirty="0" smtClean="0"/>
              <a:t>ore information, contact your Account Executive or Constituent Account Executive</a:t>
            </a:r>
          </a:p>
        </p:txBody>
      </p:sp>
    </p:spTree>
    <p:extLst>
      <p:ext uri="{BB962C8B-B14F-4D97-AF65-F5344CB8AC3E}">
        <p14:creationId xmlns:p14="http://schemas.microsoft.com/office/powerpoint/2010/main" val="11654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4444"/>
            <a:ext cx="8382000" cy="308588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2022 Fire Season Weather Outlook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Wildfire Mitigation Plan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Public Safety Power Shutoff (PSPS)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Wildfire Mitigation Program Team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Looking Ahead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04950"/>
            <a:ext cx="7239000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2022 Fire Season Weather Outlook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</p:spPr>
        <p:txBody>
          <a:bodyPr>
            <a:normAutofit fontScale="90000"/>
          </a:bodyPr>
          <a:lstStyle/>
          <a:p>
            <a:r>
              <a:rPr lang="en-US" dirty="0"/>
              <a:t>2022 Fire Season Weather Outlook</a:t>
            </a:r>
          </a:p>
        </p:txBody>
      </p:sp>
      <p:sp>
        <p:nvSpPr>
          <p:cNvPr id="5" name="TextBox 40"/>
          <p:cNvSpPr txBox="1">
            <a:spLocks noChangeArrowheads="1"/>
          </p:cNvSpPr>
          <p:nvPr/>
        </p:nvSpPr>
        <p:spPr bwMode="auto">
          <a:xfrm>
            <a:off x="381000" y="3839855"/>
            <a:ext cx="800100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535486"/>
                </a:solidFill>
                <a:cs typeface="Arial" panose="020B0604020202020204" pitchFamily="34" charset="0"/>
              </a:rPr>
              <a:t>B</a:t>
            </a:r>
            <a:r>
              <a:rPr lang="en-US" altLang="en-US" sz="1200" dirty="0" smtClean="0">
                <a:solidFill>
                  <a:srgbClr val="535486"/>
                </a:solidFill>
                <a:cs typeface="Arial" panose="020B0604020202020204" pitchFamily="34" charset="0"/>
              </a:rPr>
              <a:t>etter </a:t>
            </a:r>
            <a:r>
              <a:rPr lang="en-US" altLang="en-US" sz="1200" dirty="0">
                <a:solidFill>
                  <a:srgbClr val="535486"/>
                </a:solidFill>
                <a:cs typeface="Arial" panose="020B0604020202020204" pitchFamily="34" charset="0"/>
              </a:rPr>
              <a:t>shape in the BPA Service Territory than last </a:t>
            </a:r>
            <a:r>
              <a:rPr lang="en-US" altLang="en-US" sz="1200" dirty="0" smtClean="0">
                <a:solidFill>
                  <a:srgbClr val="535486"/>
                </a:solidFill>
                <a:cs typeface="Arial" panose="020B0604020202020204" pitchFamily="34" charset="0"/>
              </a:rPr>
              <a:t>year. Current </a:t>
            </a:r>
            <a:r>
              <a:rPr lang="en-US" altLang="en-US" sz="1200" dirty="0">
                <a:solidFill>
                  <a:srgbClr val="535486"/>
                </a:solidFill>
                <a:cs typeface="Arial" panose="020B0604020202020204" pitchFamily="34" charset="0"/>
              </a:rPr>
              <a:t>trends indicate a more normal fire season, but a hot/dry May or June could change the picture quickly.</a:t>
            </a:r>
          </a:p>
          <a:p>
            <a:pPr eaLnBrk="1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535486"/>
                </a:solidFill>
                <a:cs typeface="Arial" panose="020B0604020202020204" pitchFamily="34" charset="0"/>
              </a:rPr>
              <a:t>One area of concern: </a:t>
            </a:r>
            <a:r>
              <a:rPr lang="en-US" altLang="en-US" sz="1200" dirty="0" smtClean="0">
                <a:solidFill>
                  <a:srgbClr val="535486"/>
                </a:solidFill>
                <a:cs typeface="Arial" panose="020B0604020202020204" pitchFamily="34" charset="0"/>
              </a:rPr>
              <a:t>East </a:t>
            </a:r>
            <a:r>
              <a:rPr lang="en-US" altLang="en-US" sz="1200" dirty="0">
                <a:solidFill>
                  <a:srgbClr val="535486"/>
                </a:solidFill>
                <a:cs typeface="Arial" panose="020B0604020202020204" pitchFamily="34" charset="0"/>
              </a:rPr>
              <a:t>of the Oregon Cascades.  However, recent rain and low elevation snow </a:t>
            </a:r>
            <a:r>
              <a:rPr lang="en-US" altLang="en-US" sz="1200" dirty="0" smtClean="0">
                <a:solidFill>
                  <a:srgbClr val="535486"/>
                </a:solidFill>
                <a:cs typeface="Arial" panose="020B0604020202020204" pitchFamily="34" charset="0"/>
              </a:rPr>
              <a:t>has helped. </a:t>
            </a:r>
          </a:p>
          <a:p>
            <a:pPr eaLnBrk="1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rgbClr val="535486"/>
                </a:solidFill>
                <a:cs typeface="Arial" panose="020B0604020202020204" pitchFamily="34" charset="0"/>
              </a:rPr>
              <a:t>NIFC will issue an updated outlook on May 1.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6340"/>
            <a:ext cx="3459136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6340"/>
            <a:ext cx="345931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4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504950"/>
            <a:ext cx="6069874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Wildfire Mitigation Plan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Aligned with updated Strategic Asset Management Plan (SAMP)</a:t>
            </a:r>
            <a:endParaRPr lang="en-US" dirty="0"/>
          </a:p>
          <a:p>
            <a:r>
              <a:rPr lang="en-US" dirty="0"/>
              <a:t>Added </a:t>
            </a:r>
            <a:r>
              <a:rPr lang="en-US" dirty="0" smtClean="0"/>
              <a:t>2021 </a:t>
            </a:r>
            <a:r>
              <a:rPr lang="en-US" dirty="0"/>
              <a:t>lesson learned </a:t>
            </a:r>
            <a:r>
              <a:rPr lang="en-US" dirty="0" smtClean="0"/>
              <a:t>recommendations in </a:t>
            </a:r>
            <a:r>
              <a:rPr lang="en-US" dirty="0"/>
              <a:t>the areas of communication, coordination, decision-making, planning, support, and technology</a:t>
            </a:r>
          </a:p>
          <a:p>
            <a:r>
              <a:rPr lang="en-US" dirty="0"/>
              <a:t>Applied Institute of Asset Management (IAM) </a:t>
            </a:r>
            <a:r>
              <a:rPr lang="en-US" dirty="0" smtClean="0"/>
              <a:t>methodology in </a:t>
            </a:r>
            <a:r>
              <a:rPr lang="en-US" dirty="0"/>
              <a:t>bi-annual maturity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</p:spPr>
        <p:txBody>
          <a:bodyPr>
            <a:normAutofit/>
          </a:bodyPr>
          <a:lstStyle/>
          <a:p>
            <a:r>
              <a:rPr lang="en-US" sz="2800" dirty="0"/>
              <a:t>“Light Touch” </a:t>
            </a:r>
            <a:r>
              <a:rPr lang="en-US" sz="2800" dirty="0">
                <a:hlinkClick r:id="rId2"/>
              </a:rPr>
              <a:t>Wildfire Mitigation Plan</a:t>
            </a:r>
            <a:r>
              <a:rPr lang="en-US" sz="2800" dirty="0"/>
              <a:t> update</a:t>
            </a:r>
          </a:p>
        </p:txBody>
      </p:sp>
    </p:spTree>
    <p:extLst>
      <p:ext uri="{BB962C8B-B14F-4D97-AF65-F5344CB8AC3E}">
        <p14:creationId xmlns:p14="http://schemas.microsoft.com/office/powerpoint/2010/main" val="52043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8458200" cy="273844"/>
          </a:xfrm>
        </p:spPr>
        <p:txBody>
          <a:bodyPr/>
          <a:lstStyle/>
          <a:p>
            <a:r>
              <a:rPr lang="en-US" dirty="0" smtClean="0"/>
              <a:t>BPA is not publishing the list of high-risk lines.  </a:t>
            </a:r>
          </a:p>
          <a:p>
            <a:r>
              <a:rPr lang="en-US" dirty="0" smtClean="0"/>
              <a:t>SOC-SENSITIVE </a:t>
            </a:r>
            <a:r>
              <a:rPr lang="en-US" dirty="0"/>
              <a:t>- DO NOT SHARE WITH MARKETING FUNCTION </a:t>
            </a:r>
            <a:r>
              <a:rPr lang="en-US" dirty="0" smtClean="0"/>
              <a:t>EMPLOYEES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03064"/>
            <a:ext cx="5634243" cy="3774444"/>
          </a:xfrm>
          <a:prstGeom prst="rect">
            <a:avLst/>
          </a:prstGeom>
        </p:spPr>
      </p:pic>
      <p:sp>
        <p:nvSpPr>
          <p:cNvPr id="8" name="24-Point Star 7"/>
          <p:cNvSpPr/>
          <p:nvPr/>
        </p:nvSpPr>
        <p:spPr>
          <a:xfrm>
            <a:off x="1859753" y="1154911"/>
            <a:ext cx="1371600" cy="685800"/>
          </a:xfrm>
          <a:prstGeom prst="star24">
            <a:avLst>
              <a:gd name="adj" fmla="val 44318"/>
            </a:avLst>
          </a:prstGeom>
          <a:solidFill>
            <a:srgbClr val="FFFF00"/>
          </a:solidFill>
          <a:ln>
            <a:solidFill>
              <a:srgbClr val="E37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D4891C"/>
                </a:solidFill>
              </a:rPr>
              <a:t>PSPS is a “worst case” situation</a:t>
            </a:r>
            <a:endParaRPr lang="en-US" sz="900" dirty="0">
              <a:solidFill>
                <a:srgbClr val="D4891C"/>
              </a:solidFill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7391400" y="3105150"/>
            <a:ext cx="1524000" cy="1219200"/>
          </a:xfrm>
          <a:prstGeom prst="star24">
            <a:avLst>
              <a:gd name="adj" fmla="val 44318"/>
            </a:avLst>
          </a:prstGeom>
          <a:solidFill>
            <a:srgbClr val="FFFF00"/>
          </a:solidFill>
          <a:ln>
            <a:solidFill>
              <a:srgbClr val="E37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D4891C"/>
                </a:solidFill>
              </a:rPr>
              <a:t>PSPS is just one among many aspects of BPA’s overall wildfire mitigation efforts</a:t>
            </a:r>
            <a:endParaRPr lang="en-US" sz="900" dirty="0">
              <a:solidFill>
                <a:srgbClr val="D4891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15479"/>
            <a:ext cx="8229600" cy="7084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Wildfire Mitigation at BPA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542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04950"/>
            <a:ext cx="7162800" cy="1295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Public Safety Power Shutoff (PSPS)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1"/>
            <a:ext cx="9144000" cy="109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 PSPS 2021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“PSPS Plan v1.0” for the 2021 fire season</a:t>
            </a:r>
          </a:p>
          <a:p>
            <a:pPr lvl="1"/>
            <a:r>
              <a:rPr lang="en-US" dirty="0" smtClean="0"/>
              <a:t>Proactively </a:t>
            </a:r>
            <a:r>
              <a:rPr lang="en-US" dirty="0"/>
              <a:t>turning off power system equipment to remove potential ignition sources during extreme fire hazard weather events.</a:t>
            </a:r>
            <a:endParaRPr lang="en-US" dirty="0" smtClean="0"/>
          </a:p>
          <a:p>
            <a:pPr lvl="1"/>
            <a:r>
              <a:rPr lang="en-US" dirty="0" smtClean="0"/>
              <a:t>De-energizations for active wildfires are </a:t>
            </a:r>
            <a:r>
              <a:rPr lang="en-US" i="1" dirty="0" smtClean="0"/>
              <a:t>not</a:t>
            </a:r>
            <a:r>
              <a:rPr lang="en-US" dirty="0" smtClean="0"/>
              <a:t> PSPS.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PSPS Team activations on 6/21 and 7/21</a:t>
            </a:r>
          </a:p>
          <a:p>
            <a:pPr lvl="1"/>
            <a:r>
              <a:rPr lang="sv-SE" dirty="0" smtClean="0"/>
              <a:t>6/21: PSPS </a:t>
            </a:r>
            <a:r>
              <a:rPr lang="sv-SE" dirty="0"/>
              <a:t>Brasada-Harney #1 115 </a:t>
            </a:r>
            <a:r>
              <a:rPr lang="sv-SE" dirty="0" smtClean="0"/>
              <a:t>kV</a:t>
            </a:r>
          </a:p>
          <a:p>
            <a:pPr lvl="1"/>
            <a:r>
              <a:rPr lang="sv-SE" dirty="0" smtClean="0"/>
              <a:t>7/21: Weather conditions did not warrant a PSPS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8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db7f14fa-b0d2-48b2-8b3e-0a51274e5e8b">PSPS List 2022</Category>
    <Rev_x0020_Date xmlns="db7f14fa-b0d2-48b2-8b3e-0a51274e5e8b" xsi:nil="true"/>
    <Subcategory xmlns="780fa6ad-f2f8-4b0c-88c9-8bf0544827f0">Communications - External</Subcategory>
    <Document_x0020_Owner xmlns="db7f14fa-b0d2-48b2-8b3e-0a51274e5e8b">
      <UserInfo>
        <DisplayName/>
        <AccountId xsi:nil="true"/>
        <AccountType/>
      </UserInfo>
    </Document_x0020_Owner>
    <Rev_x0023_ xmlns="db7f14fa-b0d2-48b2-8b3e-0a51274e5e8b" xsi:nil="true"/>
    <Status xmlns="db7f14fa-b0d2-48b2-8b3e-0a51274e5e8b">DRAFT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C2B9F20C96540B7AB9CC7C0680329" ma:contentTypeVersion="8" ma:contentTypeDescription="Create a new document." ma:contentTypeScope="" ma:versionID="98b267d9633b8954f35ce54c55be8935">
  <xsd:schema xmlns:xsd="http://www.w3.org/2001/XMLSchema" xmlns:xs="http://www.w3.org/2001/XMLSchema" xmlns:p="http://schemas.microsoft.com/office/2006/metadata/properties" xmlns:ns2="db7f14fa-b0d2-48b2-8b3e-0a51274e5e8b" xmlns:ns3="780fa6ad-f2f8-4b0c-88c9-8bf0544827f0" targetNamespace="http://schemas.microsoft.com/office/2006/metadata/properties" ma:root="true" ma:fieldsID="cc615dcb6c4422901524dac0858fb44f" ns2:_="" ns3:_="">
    <xsd:import namespace="db7f14fa-b0d2-48b2-8b3e-0a51274e5e8b"/>
    <xsd:import namespace="780fa6ad-f2f8-4b0c-88c9-8bf0544827f0"/>
    <xsd:element name="properties">
      <xsd:complexType>
        <xsd:sequence>
          <xsd:element name="documentManagement">
            <xsd:complexType>
              <xsd:all>
                <xsd:element ref="ns2:Rev_x0023_" minOccurs="0"/>
                <xsd:element ref="ns2:Rev_x0020_Date" minOccurs="0"/>
                <xsd:element ref="ns2:Status" minOccurs="0"/>
                <xsd:element ref="ns2:Category" minOccurs="0"/>
                <xsd:element ref="ns3:Subcategory" minOccurs="0"/>
                <xsd:element ref="ns2:Document_x0020_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f14fa-b0d2-48b2-8b3e-0a51274e5e8b" elementFormDefault="qualified">
    <xsd:import namespace="http://schemas.microsoft.com/office/2006/documentManagement/types"/>
    <xsd:import namespace="http://schemas.microsoft.com/office/infopath/2007/PartnerControls"/>
    <xsd:element name="Rev_x0023_" ma:index="8" nillable="true" ma:displayName="Rev#" ma:internalName="Rev_x0023_">
      <xsd:simpleType>
        <xsd:restriction base="dms:Number"/>
      </xsd:simpleType>
    </xsd:element>
    <xsd:element name="Rev_x0020_Date" ma:index="9" nillable="true" ma:displayName="Rev Date" ma:format="DateOnly" ma:internalName="Rev_x0020_Date">
      <xsd:simpleType>
        <xsd:restriction base="dms:DateTime"/>
      </xsd:simpleType>
    </xsd:element>
    <xsd:element name="Status" ma:index="10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DRAFT"/>
              <xsd:enumeration value="FINAL"/>
              <xsd:enumeration value="Publish"/>
              <xsd:enumeration value="Archive"/>
            </xsd:restriction>
          </xsd:simpleType>
        </xsd:un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Meeting"/>
              <xsd:enumeration value="RCM"/>
            </xsd:restriction>
          </xsd:simpleType>
        </xsd:union>
      </xsd:simpleType>
    </xsd:element>
    <xsd:element name="Document_x0020_Owner" ma:index="13" nillable="true" ma:displayName="Document Owner" ma:list="UserInfo" ma:SharePointGroup="0" ma:internalName="Docum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fa6ad-f2f8-4b0c-88c9-8bf0544827f0" elementFormDefault="qualified">
    <xsd:import namespace="http://schemas.microsoft.com/office/2006/documentManagement/types"/>
    <xsd:import namespace="http://schemas.microsoft.com/office/infopath/2007/PartnerControls"/>
    <xsd:element name="Subcategory" ma:index="12" nillable="true" ma:displayName="Subcategory" ma:format="Dropdown" ma:internalName="Subcategory">
      <xsd:simpleType>
        <xsd:union memberTypes="dms:Text">
          <xsd:simpleType>
            <xsd:restriction base="dms:Choice">
              <xsd:enumeration value="Maintenance Strategy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56873-C33D-49C0-8CA2-08791C6A074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80fa6ad-f2f8-4b0c-88c9-8bf0544827f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b7f14fa-b0d2-48b2-8b3e-0a51274e5e8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EA3364-4AF9-4D44-BC54-53DB9A083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7f14fa-b0d2-48b2-8b3e-0a51274e5e8b"/>
    <ds:schemaRef ds:uri="780fa6ad-f2f8-4b0c-88c9-8bf0544827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43C1CB-4C1E-45FA-BB99-7439325E0C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13508</TotalTime>
  <Words>684</Words>
  <Application>Microsoft Office PowerPoint</Application>
  <PresentationFormat>On-screen Show (16:9)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2_Custom Design</vt:lpstr>
      <vt:lpstr>Wildfire Mitigation Program 2022</vt:lpstr>
      <vt:lpstr>Agenda</vt:lpstr>
      <vt:lpstr>2022 Fire Season Weather Outlook</vt:lpstr>
      <vt:lpstr>2022 Fire Season Weather Outlook</vt:lpstr>
      <vt:lpstr>Wildfire Mitigation Plan</vt:lpstr>
      <vt:lpstr>“Light Touch” Wildfire Mitigation Plan update</vt:lpstr>
      <vt:lpstr>Wildfire Mitigation at BPA</vt:lpstr>
      <vt:lpstr>Public Safety Power Shutoff (PSPS)</vt:lpstr>
      <vt:lpstr>BPA PSPS 2021</vt:lpstr>
      <vt:lpstr>PSPS 2021 Lessons</vt:lpstr>
      <vt:lpstr>PSPS 2022 Preparations</vt:lpstr>
      <vt:lpstr>PSPS 2022 Preparations</vt:lpstr>
      <vt:lpstr>Wildfire Mitigation Program Team</vt:lpstr>
      <vt:lpstr>Wildfire Mitigation Program Team</vt:lpstr>
      <vt:lpstr>Looking Ahead</vt:lpstr>
      <vt:lpstr>Maturation</vt:lpstr>
      <vt:lpstr>Automation &amp; Standardization</vt:lpstr>
      <vt:lpstr>Questions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BPA User</dc:creator>
  <cp:lastModifiedBy>Abigail Rhoads</cp:lastModifiedBy>
  <cp:revision>410</cp:revision>
  <dcterms:created xsi:type="dcterms:W3CDTF">2013-09-16T17:48:00Z</dcterms:created>
  <dcterms:modified xsi:type="dcterms:W3CDTF">2022-04-28T15:15:30Z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0x01010088AC2B9F20C96540B7AB9CC7C0680329</vt:lpwstr>
  </property>
  <property fmtid="{D5CDD505-2E9C-101B-9397-08002B2CF9AE}" pid="3" name="BPAConnectionTags">
    <vt:lpwstr/>
  </property>
  <property fmtid="{D5CDD505-2E9C-101B-9397-08002B2CF9AE}" pid="4" name="BPALocation">
    <vt:lpwstr>1;#All|9b3ac6bf-9169-4ed2-8b6a-32bb27b4b3f6</vt:lpwstr>
  </property>
  <property fmtid="{D5CDD505-2E9C-101B-9397-08002B2CF9AE}" pid="5" name="BPAConnectionNavigation">
    <vt:lpwstr/>
  </property>
</Properties>
</file>