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2.xml" ContentType="application/vnd.openxmlformats-officedocument.drawingml.chartshape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handoutMasterIdLst>
    <p:handoutMasterId r:id="rId39"/>
  </p:handoutMasterIdLst>
  <p:sldIdLst>
    <p:sldId id="256" r:id="rId5"/>
    <p:sldId id="343" r:id="rId6"/>
    <p:sldId id="258" r:id="rId7"/>
    <p:sldId id="278" r:id="rId8"/>
    <p:sldId id="313" r:id="rId9"/>
    <p:sldId id="315" r:id="rId10"/>
    <p:sldId id="316" r:id="rId11"/>
    <p:sldId id="287" r:id="rId12"/>
    <p:sldId id="328" r:id="rId13"/>
    <p:sldId id="260" r:id="rId14"/>
    <p:sldId id="285" r:id="rId15"/>
    <p:sldId id="331" r:id="rId16"/>
    <p:sldId id="334" r:id="rId17"/>
    <p:sldId id="335" r:id="rId18"/>
    <p:sldId id="341" r:id="rId19"/>
    <p:sldId id="336" r:id="rId20"/>
    <p:sldId id="317" r:id="rId21"/>
    <p:sldId id="340" r:id="rId22"/>
    <p:sldId id="337" r:id="rId23"/>
    <p:sldId id="339" r:id="rId24"/>
    <p:sldId id="330" r:id="rId25"/>
    <p:sldId id="320" r:id="rId26"/>
    <p:sldId id="344" r:id="rId27"/>
    <p:sldId id="261" r:id="rId28"/>
    <p:sldId id="263" r:id="rId29"/>
    <p:sldId id="332" r:id="rId30"/>
    <p:sldId id="319" r:id="rId31"/>
    <p:sldId id="321" r:id="rId32"/>
    <p:sldId id="345" r:id="rId33"/>
    <p:sldId id="326" r:id="rId34"/>
    <p:sldId id="324" r:id="rId35"/>
    <p:sldId id="325" r:id="rId36"/>
    <p:sldId id="338" r:id="rId37"/>
  </p:sldIdLst>
  <p:sldSz cx="9144000" cy="5143500" type="screen16x9"/>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D62063-A933-51B6-9683-35BCE57F658D}" name="Crisman,Alesia A (BPA) - TPCR-TPP-4" initials="CA(TT4" userId="S-1-5-21-2009805145-1601463483-1839490880-193682" providerId="AD"/>
  <p188:author id="{5F348166-6ED5-B8AC-486C-E09C6AAD66AF}" name="Dunn,Deborah A (BPA) - TPCR-TPP-4" initials="DD" userId="S::dacalvert@bpa.gov::4d409403-96a6-4edd-be85-10fc19eea6c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EB8"/>
    <a:srgbClr val="B36924"/>
    <a:srgbClr val="89532F"/>
    <a:srgbClr val="507F70"/>
    <a:srgbClr val="007681"/>
    <a:srgbClr val="515151"/>
    <a:srgbClr val="535486"/>
    <a:srgbClr val="003C71"/>
    <a:srgbClr val="00467F"/>
    <a:srgbClr val="D489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69" autoAdjust="0"/>
    <p:restoredTop sz="95763" autoAdjust="0"/>
  </p:normalViewPr>
  <p:slideViewPr>
    <p:cSldViewPr>
      <p:cViewPr varScale="1">
        <p:scale>
          <a:sx n="89" d="100"/>
          <a:sy n="89" d="100"/>
        </p:scale>
        <p:origin x="1044" y="90"/>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153" d="100"/>
          <a:sy n="153" d="100"/>
        </p:scale>
        <p:origin x="2000" y="168"/>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ln>
              <a:noFill/>
            </a:ln>
          </c:spPr>
          <c:dPt>
            <c:idx val="0"/>
            <c:bubble3D val="0"/>
            <c:spPr>
              <a:solidFill>
                <a:schemeClr val="accent4"/>
              </a:solidFill>
              <a:ln>
                <a:noFill/>
              </a:ln>
            </c:spPr>
            <c:extLst>
              <c:ext xmlns:c16="http://schemas.microsoft.com/office/drawing/2014/chart" uri="{C3380CC4-5D6E-409C-BE32-E72D297353CC}">
                <c16:uniqueId val="{00000001-602F-4DF8-AA77-10D3A9546C6A}"/>
              </c:ext>
            </c:extLst>
          </c:dPt>
          <c:dPt>
            <c:idx val="1"/>
            <c:bubble3D val="0"/>
            <c:spPr>
              <a:solidFill>
                <a:srgbClr val="9B86B8"/>
              </a:solidFill>
              <a:ln>
                <a:noFill/>
              </a:ln>
            </c:spPr>
            <c:extLst>
              <c:ext xmlns:c16="http://schemas.microsoft.com/office/drawing/2014/chart" uri="{C3380CC4-5D6E-409C-BE32-E72D297353CC}">
                <c16:uniqueId val="{00000003-602F-4DF8-AA77-10D3A9546C6A}"/>
              </c:ext>
            </c:extLst>
          </c:dPt>
          <c:dPt>
            <c:idx val="2"/>
            <c:bubble3D val="0"/>
            <c:spPr>
              <a:solidFill>
                <a:schemeClr val="accent4">
                  <a:lumMod val="60000"/>
                  <a:lumOff val="40000"/>
                </a:schemeClr>
              </a:solidFill>
              <a:ln>
                <a:noFill/>
              </a:ln>
            </c:spPr>
            <c:extLst>
              <c:ext xmlns:c16="http://schemas.microsoft.com/office/drawing/2014/chart" uri="{C3380CC4-5D6E-409C-BE32-E72D297353CC}">
                <c16:uniqueId val="{00000005-602F-4DF8-AA77-10D3A9546C6A}"/>
              </c:ext>
            </c:extLst>
          </c:dPt>
          <c:dPt>
            <c:idx val="3"/>
            <c:bubble3D val="0"/>
            <c:spPr>
              <a:solidFill>
                <a:schemeClr val="accent5">
                  <a:lumMod val="75000"/>
                </a:schemeClr>
              </a:solidFill>
              <a:ln>
                <a:noFill/>
              </a:ln>
            </c:spPr>
            <c:extLst>
              <c:ext xmlns:c16="http://schemas.microsoft.com/office/drawing/2014/chart" uri="{C3380CC4-5D6E-409C-BE32-E72D297353CC}">
                <c16:uniqueId val="{00000007-602F-4DF8-AA77-10D3A9546C6A}"/>
              </c:ext>
            </c:extLst>
          </c:dPt>
          <c:dPt>
            <c:idx val="4"/>
            <c:bubble3D val="0"/>
            <c:spPr>
              <a:solidFill>
                <a:srgbClr val="41A7C3"/>
              </a:solidFill>
              <a:ln>
                <a:noFill/>
              </a:ln>
            </c:spPr>
            <c:extLst>
              <c:ext xmlns:c16="http://schemas.microsoft.com/office/drawing/2014/chart" uri="{C3380CC4-5D6E-409C-BE32-E72D297353CC}">
                <c16:uniqueId val="{00000009-602F-4DF8-AA77-10D3A9546C6A}"/>
              </c:ext>
            </c:extLst>
          </c:dPt>
          <c:dPt>
            <c:idx val="5"/>
            <c:bubble3D val="0"/>
            <c:spPr>
              <a:solidFill>
                <a:schemeClr val="accent5">
                  <a:lumMod val="60000"/>
                  <a:lumOff val="40000"/>
                </a:schemeClr>
              </a:solidFill>
              <a:ln>
                <a:noFill/>
              </a:ln>
            </c:spPr>
            <c:extLst>
              <c:ext xmlns:c16="http://schemas.microsoft.com/office/drawing/2014/chart" uri="{C3380CC4-5D6E-409C-BE32-E72D297353CC}">
                <c16:uniqueId val="{0000000B-602F-4DF8-AA77-10D3A9546C6A}"/>
              </c:ext>
            </c:extLst>
          </c:dPt>
          <c:dPt>
            <c:idx val="6"/>
            <c:bubble3D val="0"/>
            <c:spPr>
              <a:solidFill>
                <a:schemeClr val="accent5">
                  <a:lumMod val="40000"/>
                  <a:lumOff val="60000"/>
                </a:schemeClr>
              </a:solidFill>
              <a:ln>
                <a:noFill/>
              </a:ln>
            </c:spPr>
            <c:extLst>
              <c:ext xmlns:c16="http://schemas.microsoft.com/office/drawing/2014/chart" uri="{C3380CC4-5D6E-409C-BE32-E72D297353CC}">
                <c16:uniqueId val="{0000000D-602F-4DF8-AA77-10D3A9546C6A}"/>
              </c:ext>
            </c:extLst>
          </c:dPt>
          <c:dLbls>
            <c:dLbl>
              <c:idx val="0"/>
              <c:layout>
                <c:manualLayout>
                  <c:x val="9.216129564610101E-2"/>
                  <c:y val="5.325072972974778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02F-4DF8-AA77-10D3A9546C6A}"/>
                </c:ext>
              </c:extLst>
            </c:dLbl>
            <c:dLbl>
              <c:idx val="1"/>
              <c:layout>
                <c:manualLayout>
                  <c:x val="0.16292321601117415"/>
                  <c:y val="0.13419377640238725"/>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02F-4DF8-AA77-10D3A9546C6A}"/>
                </c:ext>
              </c:extLst>
            </c:dLbl>
            <c:dLbl>
              <c:idx val="2"/>
              <c:layout>
                <c:manualLayout>
                  <c:x val="-0.22899405930224245"/>
                  <c:y val="0.1610100978343496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02F-4DF8-AA77-10D3A9546C6A}"/>
                </c:ext>
              </c:extLst>
            </c:dLbl>
            <c:dLbl>
              <c:idx val="3"/>
              <c:layout>
                <c:manualLayout>
                  <c:x val="-0.15335842276941861"/>
                  <c:y val="-0.26570424899532558"/>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602F-4DF8-AA77-10D3A9546C6A}"/>
                </c:ext>
              </c:extLst>
            </c:dLbl>
            <c:dLbl>
              <c:idx val="4"/>
              <c:layout>
                <c:manualLayout>
                  <c:x val="0.21725554164681904"/>
                  <c:y val="-3.954807334937525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602F-4DF8-AA77-10D3A9546C6A}"/>
                </c:ext>
              </c:extLst>
            </c:dLbl>
            <c:dLbl>
              <c:idx val="5"/>
              <c:layout>
                <c:manualLayout>
                  <c:x val="0.18393906832054188"/>
                  <c:y val="0.2100100832372356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602F-4DF8-AA77-10D3A9546C6A}"/>
                </c:ext>
              </c:extLst>
            </c:dLbl>
            <c:spPr>
              <a:noFill/>
              <a:ln>
                <a:noFill/>
              </a:ln>
              <a:effectLst/>
            </c:spPr>
            <c:txPr>
              <a:bodyPr/>
              <a:lstStyle/>
              <a:p>
                <a:pPr>
                  <a:defRPr b="1"/>
                </a:pPr>
                <a:endParaRPr lang="en-US"/>
              </a:p>
            </c:txPr>
            <c:dLblPos val="bestFit"/>
            <c:showLegendKey val="0"/>
            <c:showVal val="0"/>
            <c:showCatName val="1"/>
            <c:showSerName val="0"/>
            <c:showPercent val="1"/>
            <c:showBubbleSize val="0"/>
            <c:showLeaderLines val="1"/>
            <c:extLst>
              <c:ext xmlns:c15="http://schemas.microsoft.com/office/drawing/2012/chart" uri="{CE6537A1-D6FC-4f65-9D91-7224C49458BB}"/>
            </c:extLst>
          </c:dLbls>
          <c:cat>
            <c:strRef>
              <c:f>'Utility Costs Summary (2026)'!$C$31:$C$37</c:f>
              <c:strCache>
                <c:ptCount val="6"/>
                <c:pt idx="2">
                  <c:v>Utility Base</c:v>
                </c:pt>
                <c:pt idx="3">
                  <c:v>Per Line</c:v>
                </c:pt>
                <c:pt idx="4">
                  <c:v>Per Bus</c:v>
                </c:pt>
                <c:pt idx="5">
                  <c:v>Utility Load</c:v>
                </c:pt>
              </c:strCache>
            </c:strRef>
          </c:cat>
          <c:val>
            <c:numRef>
              <c:f>'Utility Costs Summary (2026)'!$D$31:$D$37</c:f>
              <c:numCache>
                <c:formatCode>General</c:formatCode>
                <c:ptCount val="6"/>
                <c:pt idx="2" formatCode="0%">
                  <c:v>2.5410476935105552E-4</c:v>
                </c:pt>
                <c:pt idx="3" formatCode="0%">
                  <c:v>3.7367828288469414E-4</c:v>
                </c:pt>
                <c:pt idx="4" formatCode="0%">
                  <c:v>1.7221694776425035E-4</c:v>
                </c:pt>
                <c:pt idx="5" formatCode="0%">
                  <c:v>2.0000000000000001E-4</c:v>
                </c:pt>
              </c:numCache>
            </c:numRef>
          </c:val>
          <c:extLst>
            <c:ext xmlns:c16="http://schemas.microsoft.com/office/drawing/2014/chart" uri="{C3380CC4-5D6E-409C-BE32-E72D297353CC}">
              <c16:uniqueId val="{0000000E-602F-4DF8-AA77-10D3A9546C6A}"/>
            </c:ext>
          </c:extLst>
        </c:ser>
        <c:dLbls>
          <c:dLblPos val="bestFit"/>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dPt>
            <c:idx val="0"/>
            <c:bubble3D val="0"/>
            <c:spPr>
              <a:solidFill>
                <a:schemeClr val="accent1">
                  <a:shade val="47000"/>
                </a:schemeClr>
              </a:solidFill>
              <a:ln>
                <a:noFill/>
              </a:ln>
              <a:effectLst/>
            </c:spPr>
            <c:extLst>
              <c:ext xmlns:c16="http://schemas.microsoft.com/office/drawing/2014/chart" uri="{C3380CC4-5D6E-409C-BE32-E72D297353CC}">
                <c16:uniqueId val="{00000001-7A2A-4EA9-9F7F-593C01162B1C}"/>
              </c:ext>
            </c:extLst>
          </c:dPt>
          <c:dPt>
            <c:idx val="1"/>
            <c:bubble3D val="0"/>
            <c:spPr>
              <a:solidFill>
                <a:schemeClr val="accent1">
                  <a:shade val="65000"/>
                </a:schemeClr>
              </a:solidFill>
              <a:ln>
                <a:noFill/>
              </a:ln>
              <a:effectLst/>
            </c:spPr>
            <c:extLst>
              <c:ext xmlns:c16="http://schemas.microsoft.com/office/drawing/2014/chart" uri="{C3380CC4-5D6E-409C-BE32-E72D297353CC}">
                <c16:uniqueId val="{00000003-7A2A-4EA9-9F7F-593C01162B1C}"/>
              </c:ext>
            </c:extLst>
          </c:dPt>
          <c:dPt>
            <c:idx val="2"/>
            <c:bubble3D val="0"/>
            <c:spPr>
              <a:solidFill>
                <a:schemeClr val="accent1">
                  <a:shade val="82000"/>
                </a:schemeClr>
              </a:solidFill>
              <a:ln>
                <a:noFill/>
              </a:ln>
              <a:effectLst/>
            </c:spPr>
            <c:extLst>
              <c:ext xmlns:c16="http://schemas.microsoft.com/office/drawing/2014/chart" uri="{C3380CC4-5D6E-409C-BE32-E72D297353CC}">
                <c16:uniqueId val="{00000005-7A2A-4EA9-9F7F-593C01162B1C}"/>
              </c:ext>
            </c:extLst>
          </c:dPt>
          <c:dPt>
            <c:idx val="3"/>
            <c:bubble3D val="0"/>
            <c:spPr>
              <a:solidFill>
                <a:schemeClr val="accent1"/>
              </a:solidFill>
              <a:ln>
                <a:noFill/>
              </a:ln>
              <a:effectLst/>
            </c:spPr>
            <c:extLst>
              <c:ext xmlns:c16="http://schemas.microsoft.com/office/drawing/2014/chart" uri="{C3380CC4-5D6E-409C-BE32-E72D297353CC}">
                <c16:uniqueId val="{00000007-7A2A-4EA9-9F7F-593C01162B1C}"/>
              </c:ext>
            </c:extLst>
          </c:dPt>
          <c:dPt>
            <c:idx val="4"/>
            <c:bubble3D val="0"/>
            <c:spPr>
              <a:solidFill>
                <a:schemeClr val="accent1">
                  <a:tint val="83000"/>
                </a:schemeClr>
              </a:solidFill>
              <a:ln>
                <a:noFill/>
              </a:ln>
              <a:effectLst/>
            </c:spPr>
            <c:extLst>
              <c:ext xmlns:c16="http://schemas.microsoft.com/office/drawing/2014/chart" uri="{C3380CC4-5D6E-409C-BE32-E72D297353CC}">
                <c16:uniqueId val="{00000009-7A2A-4EA9-9F7F-593C01162B1C}"/>
              </c:ext>
            </c:extLst>
          </c:dPt>
          <c:dPt>
            <c:idx val="5"/>
            <c:bubble3D val="0"/>
            <c:spPr>
              <a:solidFill>
                <a:schemeClr val="accent1">
                  <a:tint val="65000"/>
                </a:schemeClr>
              </a:solidFill>
              <a:ln>
                <a:noFill/>
              </a:ln>
              <a:effectLst/>
            </c:spPr>
            <c:extLst>
              <c:ext xmlns:c16="http://schemas.microsoft.com/office/drawing/2014/chart" uri="{C3380CC4-5D6E-409C-BE32-E72D297353CC}">
                <c16:uniqueId val="{0000000B-7A2A-4EA9-9F7F-593C01162B1C}"/>
              </c:ext>
            </c:extLst>
          </c:dPt>
          <c:dPt>
            <c:idx val="6"/>
            <c:bubble3D val="0"/>
            <c:spPr>
              <a:solidFill>
                <a:schemeClr val="accent1">
                  <a:tint val="48000"/>
                </a:schemeClr>
              </a:solidFill>
              <a:ln>
                <a:noFill/>
              </a:ln>
              <a:effectLst/>
            </c:spPr>
            <c:extLst>
              <c:ext xmlns:c16="http://schemas.microsoft.com/office/drawing/2014/chart" uri="{C3380CC4-5D6E-409C-BE32-E72D297353CC}">
                <c16:uniqueId val="{0000000D-7A2A-4EA9-9F7F-593C01162B1C}"/>
              </c:ext>
            </c:extLst>
          </c:dPt>
          <c:dLbls>
            <c:dLbl>
              <c:idx val="0"/>
              <c:layout>
                <c:manualLayout>
                  <c:x val="9.216129564610101E-2"/>
                  <c:y val="5.325072972974778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A2A-4EA9-9F7F-593C01162B1C}"/>
                </c:ext>
              </c:extLst>
            </c:dLbl>
            <c:dLbl>
              <c:idx val="1"/>
              <c:layout>
                <c:manualLayout>
                  <c:x val="0.16292321601117415"/>
                  <c:y val="0.13419377640238725"/>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7A2A-4EA9-9F7F-593C01162B1C}"/>
                </c:ext>
              </c:extLst>
            </c:dLbl>
            <c:dLbl>
              <c:idx val="2"/>
              <c:layout>
                <c:manualLayout>
                  <c:x val="8.919744818723073E-2"/>
                  <c:y val="0.11822924704717505"/>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7A2A-4EA9-9F7F-593C01162B1C}"/>
                </c:ext>
              </c:extLst>
            </c:dLbl>
            <c:dLbl>
              <c:idx val="3"/>
              <c:layout>
                <c:manualLayout>
                  <c:x val="-0.22602489420902228"/>
                  <c:y val="0.13723488835604192"/>
                </c:manualLayout>
              </c:layout>
              <c:tx>
                <c:rich>
                  <a:bodyPr/>
                  <a:lstStyle/>
                  <a:p>
                    <a:fld id="{8AA73BB0-1371-4F61-A1F6-CBE48A2E03F1}" type="CATEGORYNAME">
                      <a:rPr lang="en-US"/>
                      <a:pPr/>
                      <a:t>[CATEGORY NAME]</a:t>
                    </a:fld>
                    <a:r>
                      <a:rPr lang="en-US" baseline="0" dirty="0"/>
                      <a:t>
20%</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7A2A-4EA9-9F7F-593C01162B1C}"/>
                </c:ext>
              </c:extLst>
            </c:dLbl>
            <c:dLbl>
              <c:idx val="4"/>
              <c:layout>
                <c:manualLayout>
                  <c:x val="-2.6880240535275685E-2"/>
                  <c:y val="-0.24011858559600069"/>
                </c:manualLayout>
              </c:layout>
              <c:tx>
                <c:rich>
                  <a:bodyPr/>
                  <a:lstStyle/>
                  <a:p>
                    <a:fld id="{4E1ACDF6-305C-40B5-AFE1-261949B8013D}" type="CATEGORYNAME">
                      <a:rPr lang="en-US"/>
                      <a:pPr/>
                      <a:t>[CATEGORY NAME]</a:t>
                    </a:fld>
                    <a:r>
                      <a:rPr lang="en-US" baseline="0" dirty="0"/>
                      <a:t>
37%</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7A2A-4EA9-9F7F-593C01162B1C}"/>
                </c:ext>
              </c:extLst>
            </c:dLbl>
            <c:dLbl>
              <c:idx val="5"/>
              <c:layout>
                <c:manualLayout>
                  <c:x val="0.20959004231639108"/>
                  <c:y val="-4.2576529043065747E-2"/>
                </c:manualLayout>
              </c:layout>
              <c:tx>
                <c:rich>
                  <a:bodyPr/>
                  <a:lstStyle/>
                  <a:p>
                    <a:fld id="{D3B60541-5AE6-431C-9D56-9C9D76098E72}" type="CATEGORYNAME">
                      <a:rPr lang="en-US"/>
                      <a:pPr/>
                      <a:t>[CATEGORY NAME]</a:t>
                    </a:fld>
                    <a:r>
                      <a:rPr lang="en-US" baseline="0" dirty="0"/>
                      <a:t>
19%</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7A2A-4EA9-9F7F-593C01162B1C}"/>
                </c:ext>
              </c:extLst>
            </c:dLbl>
            <c:dLbl>
              <c:idx val="6"/>
              <c:layout>
                <c:manualLayout>
                  <c:x val="0.17726249441898351"/>
                  <c:y val="0.20724913955307925"/>
                </c:manualLayout>
              </c:layout>
              <c:tx>
                <c:rich>
                  <a:bodyPr/>
                  <a:lstStyle/>
                  <a:p>
                    <a:fld id="{DB58F7BE-BACF-4C3F-AC8F-58A449946CF9}" type="CATEGORYNAME">
                      <a:rPr lang="en-US"/>
                      <a:pPr/>
                      <a:t>[CATEGORY NAME]</a:t>
                    </a:fld>
                    <a:r>
                      <a:rPr lang="en-US" baseline="0"/>
                      <a:t>
24%</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7A2A-4EA9-9F7F-593C01162B1C}"/>
                </c:ext>
              </c:extLst>
            </c:dLbl>
            <c:spPr>
              <a:noFill/>
              <a:ln>
                <a:noFill/>
              </a:ln>
              <a:effectLst/>
            </c:spPr>
            <c:txPr>
              <a:bodyPr rot="0" spcFirstLastPara="1" vertOverflow="ellipsis" vert="horz" wrap="square" anchor="ctr" anchorCtr="1"/>
              <a:lstStyle/>
              <a:p>
                <a:pPr>
                  <a:defRPr sz="1100" b="1" i="0" u="none" strike="noStrike" kern="1200" baseline="0">
                    <a:solidFill>
                      <a:schemeClr val="tx1"/>
                    </a:solidFill>
                    <a:effectLst>
                      <a:outerShdw blurRad="38100" dist="38100" dir="2700000" algn="tl">
                        <a:srgbClr val="000000">
                          <a:alpha val="43137"/>
                        </a:srgbClr>
                      </a:outerShdw>
                    </a:effectLst>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shade val="95000"/>
                      <a:satMod val="105000"/>
                    </a:schemeClr>
                  </a:solidFill>
                  <a:prstDash val="solid"/>
                  <a:round/>
                </a:ln>
                <a:effectLst/>
              </c:spPr>
            </c:leaderLines>
            <c:extLst>
              <c:ext xmlns:c15="http://schemas.microsoft.com/office/drawing/2012/chart" uri="{CE6537A1-D6FC-4f65-9D91-7224C49458BB}"/>
            </c:extLst>
          </c:dLbls>
          <c:cat>
            <c:strRef>
              <c:f>'Utility Costs Summary (2023)'!$C$30:$C$36</c:f>
              <c:strCache>
                <c:ptCount val="7"/>
                <c:pt idx="3">
                  <c:v>Utility Base</c:v>
                </c:pt>
                <c:pt idx="4">
                  <c:v>Per Line</c:v>
                </c:pt>
                <c:pt idx="5">
                  <c:v>Per Bus</c:v>
                </c:pt>
                <c:pt idx="6">
                  <c:v>Utility Load</c:v>
                </c:pt>
              </c:strCache>
            </c:strRef>
          </c:cat>
          <c:val>
            <c:numRef>
              <c:f>'Utility Costs Summary (2023)'!$D$30:$D$36</c:f>
              <c:numCache>
                <c:formatCode>General</c:formatCode>
                <c:ptCount val="7"/>
                <c:pt idx="3" formatCode="0%">
                  <c:v>3.1512605042016809E-4</c:v>
                </c:pt>
                <c:pt idx="4" formatCode="0%">
                  <c:v>3.3419004524886883E-4</c:v>
                </c:pt>
                <c:pt idx="5" formatCode="0%">
                  <c:v>1.5068390433096318E-4</c:v>
                </c:pt>
                <c:pt idx="6" formatCode="0%">
                  <c:v>2.0000000000000001E-4</c:v>
                </c:pt>
              </c:numCache>
            </c:numRef>
          </c:val>
          <c:extLst>
            <c:ext xmlns:c16="http://schemas.microsoft.com/office/drawing/2014/chart" uri="{C3380CC4-5D6E-409C-BE32-E72D297353CC}">
              <c16:uniqueId val="{0000000E-7A2A-4EA9-9F7F-593C01162B1C}"/>
            </c:ext>
          </c:extLst>
        </c:ser>
        <c:dLbls>
          <c:dLblPos val="bestFit"/>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noFill/>
      <a:prstDash val="soli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0.00552</cdr:x>
      <cdr:y>0.85607</cdr:y>
    </cdr:from>
    <cdr:to>
      <cdr:x>1</cdr:x>
      <cdr:y>1</cdr:y>
    </cdr:to>
    <cdr:sp macro="" textlink="">
      <cdr:nvSpPr>
        <cdr:cNvPr id="2" name="TextBox 1"/>
        <cdr:cNvSpPr txBox="1"/>
      </cdr:nvSpPr>
      <cdr:spPr>
        <a:xfrm xmlns:a="http://schemas.openxmlformats.org/drawingml/2006/main">
          <a:off x="23812" y="2667404"/>
          <a:ext cx="4286251" cy="44846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000" dirty="0"/>
            <a:t>Note: </a:t>
          </a:r>
          <a:br>
            <a:rPr lang="en-US" sz="1000" dirty="0"/>
          </a:br>
          <a:r>
            <a:rPr lang="en-US" sz="850" dirty="0"/>
            <a:t>These percentages</a:t>
          </a:r>
          <a:r>
            <a:rPr lang="en-US" sz="850" baseline="0" dirty="0"/>
            <a:t> change based on number of customers, elements and MW sizes.</a:t>
          </a:r>
          <a:endParaRPr lang="en-US" sz="850" dirty="0"/>
        </a:p>
      </cdr:txBody>
    </cdr:sp>
  </cdr:relSizeAnchor>
  <cdr:relSizeAnchor xmlns:cdr="http://schemas.openxmlformats.org/drawingml/2006/chartDrawing">
    <cdr:from>
      <cdr:x>0.03957</cdr:x>
      <cdr:y>0.00825</cdr:y>
    </cdr:from>
    <cdr:to>
      <cdr:x>0.96043</cdr:x>
      <cdr:y>0.11872</cdr:y>
    </cdr:to>
    <cdr:sp macro="" textlink="">
      <cdr:nvSpPr>
        <cdr:cNvPr id="3" name="TextBox 2">
          <a:extLst xmlns:a="http://schemas.openxmlformats.org/drawingml/2006/main">
            <a:ext uri="{FF2B5EF4-FFF2-40B4-BE49-F238E27FC236}">
              <a16:creationId xmlns:a16="http://schemas.microsoft.com/office/drawing/2014/main" id="{BADF897B-8DBC-2E88-EAFB-04D60894C895}"/>
            </a:ext>
          </a:extLst>
        </cdr:cNvPr>
        <cdr:cNvSpPr txBox="1"/>
      </cdr:nvSpPr>
      <cdr:spPr>
        <a:xfrm xmlns:a="http://schemas.openxmlformats.org/drawingml/2006/main">
          <a:off x="157162" y="26670"/>
          <a:ext cx="3657600" cy="3570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rtl="0"/>
          <a:r>
            <a:rPr lang="en-US" sz="1600" b="1" dirty="0">
              <a:ln/>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2027 Total Project Cost Distribution</a:t>
          </a:r>
        </a:p>
        <a:p xmlns:a="http://schemas.openxmlformats.org/drawingml/2006/main">
          <a:pPr algn="ctr"/>
          <a:endParaRPr lang="en-US" sz="1100" b="1" kern="1200" dirty="0"/>
        </a:p>
      </cdr:txBody>
    </cdr:sp>
  </cdr:relSizeAnchor>
</c:userShapes>
</file>

<file path=ppt/drawings/drawing2.xml><?xml version="1.0" encoding="utf-8"?>
<c:userShapes xmlns:c="http://schemas.openxmlformats.org/drawingml/2006/chart">
  <cdr:relSizeAnchor xmlns:cdr="http://schemas.openxmlformats.org/drawingml/2006/chartDrawing">
    <cdr:from>
      <cdr:x>0.00552</cdr:x>
      <cdr:y>0.85607</cdr:y>
    </cdr:from>
    <cdr:to>
      <cdr:x>1</cdr:x>
      <cdr:y>1</cdr:y>
    </cdr:to>
    <cdr:sp macro="" textlink="">
      <cdr:nvSpPr>
        <cdr:cNvPr id="2" name="TextBox 1"/>
        <cdr:cNvSpPr txBox="1"/>
      </cdr:nvSpPr>
      <cdr:spPr>
        <a:xfrm xmlns:a="http://schemas.openxmlformats.org/drawingml/2006/main">
          <a:off x="23555" y="2804999"/>
          <a:ext cx="4243646" cy="47160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000" dirty="0">
              <a:solidFill>
                <a:schemeClr val="tx1"/>
              </a:solidFill>
              <a:latin typeface="Arial" panose="020B0604020202020204" pitchFamily="34" charset="0"/>
              <a:cs typeface="Arial" panose="020B0604020202020204" pitchFamily="34" charset="0"/>
            </a:rPr>
            <a:t>Note: </a:t>
          </a:r>
          <a:br>
            <a:rPr lang="en-US" sz="1000" dirty="0">
              <a:solidFill>
                <a:schemeClr val="tx1"/>
              </a:solidFill>
              <a:latin typeface="Arial" panose="020B0604020202020204" pitchFamily="34" charset="0"/>
              <a:cs typeface="Arial" panose="020B0604020202020204" pitchFamily="34" charset="0"/>
            </a:rPr>
          </a:br>
          <a:r>
            <a:rPr lang="en-US" sz="850" dirty="0">
              <a:solidFill>
                <a:schemeClr val="tx1"/>
              </a:solidFill>
              <a:latin typeface="Arial" panose="020B0604020202020204" pitchFamily="34" charset="0"/>
              <a:cs typeface="Arial" panose="020B0604020202020204" pitchFamily="34" charset="0"/>
            </a:rPr>
            <a:t>These percentages</a:t>
          </a:r>
          <a:r>
            <a:rPr lang="en-US" sz="850" baseline="0" dirty="0">
              <a:solidFill>
                <a:schemeClr val="tx1"/>
              </a:solidFill>
              <a:latin typeface="Arial" panose="020B0604020202020204" pitchFamily="34" charset="0"/>
              <a:cs typeface="Arial" panose="020B0604020202020204" pitchFamily="34" charset="0"/>
            </a:rPr>
            <a:t> change based on number of customers, elements, and MW sizes</a:t>
          </a:r>
          <a:r>
            <a:rPr lang="en-US" sz="850" baseline="0" dirty="0">
              <a:solidFill>
                <a:schemeClr val="bg2"/>
              </a:solidFill>
            </a:rPr>
            <a:t>.</a:t>
          </a:r>
          <a:endParaRPr lang="en-US" sz="850" dirty="0">
            <a:solidFill>
              <a:schemeClr val="bg2"/>
            </a:solidFill>
          </a:endParaRPr>
        </a:p>
      </cdr:txBody>
    </cdr:sp>
  </cdr:relSizeAnchor>
  <cdr:relSizeAnchor xmlns:cdr="http://schemas.openxmlformats.org/drawingml/2006/chartDrawing">
    <cdr:from>
      <cdr:x>0</cdr:x>
      <cdr:y>0</cdr:y>
    </cdr:from>
    <cdr:to>
      <cdr:x>1</cdr:x>
      <cdr:y>0.24775</cdr:y>
    </cdr:to>
    <cdr:sp macro="" textlink="">
      <cdr:nvSpPr>
        <cdr:cNvPr id="3" name="TextBox 2">
          <a:extLst xmlns:a="http://schemas.openxmlformats.org/drawingml/2006/main">
            <a:ext uri="{FF2B5EF4-FFF2-40B4-BE49-F238E27FC236}">
              <a16:creationId xmlns:a16="http://schemas.microsoft.com/office/drawing/2014/main" id="{34CB9DEE-9D69-7496-DE90-C4E852491373}"/>
            </a:ext>
          </a:extLst>
        </cdr:cNvPr>
        <cdr:cNvSpPr txBox="1"/>
      </cdr:nvSpPr>
      <cdr:spPr>
        <a:xfrm xmlns:a="http://schemas.openxmlformats.org/drawingml/2006/main">
          <a:off x="0" y="0"/>
          <a:ext cx="3825468" cy="8619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rtl="0"/>
          <a:r>
            <a:rPr lang="en-US" sz="1800" b="1" dirty="0">
              <a:ln/>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2027 Total Project Cost Distribution</a:t>
          </a:r>
        </a:p>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9A734DFD-218A-47B8-83E1-7A8CEFFF9FCA}" type="datetimeFigureOut">
              <a:rPr lang="en-US" smtClean="0"/>
              <a:t>8/17/2026</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7D727C66-4CFB-41AD-812D-D01FE70883BD}" type="slidenum">
              <a:rPr lang="en-US" smtClean="0"/>
              <a:t>‹#›</a:t>
            </a:fld>
            <a:endParaRPr lang="en-US"/>
          </a:p>
        </p:txBody>
      </p:sp>
    </p:spTree>
    <p:extLst>
      <p:ext uri="{BB962C8B-B14F-4D97-AF65-F5344CB8AC3E}">
        <p14:creationId xmlns:p14="http://schemas.microsoft.com/office/powerpoint/2010/main" val="3363236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D48593BF-DE0C-4C87-AC3D-0A189E42EA2F}" type="datetimeFigureOut">
              <a:rPr lang="en-US" smtClean="0"/>
              <a:t>8/17/2026</a:t>
            </a:fld>
            <a:endParaRPr lang="en-US"/>
          </a:p>
        </p:txBody>
      </p:sp>
      <p:sp>
        <p:nvSpPr>
          <p:cNvPr id="4" name="Slide Image Placeholder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998AF6E4-792C-457C-A2ED-C81C48D2AA29}" type="slidenum">
              <a:rPr lang="en-US" smtClean="0"/>
              <a:t>‹#›</a:t>
            </a:fld>
            <a:endParaRPr lang="en-US"/>
          </a:p>
        </p:txBody>
      </p:sp>
    </p:spTree>
    <p:extLst>
      <p:ext uri="{BB962C8B-B14F-4D97-AF65-F5344CB8AC3E}">
        <p14:creationId xmlns:p14="http://schemas.microsoft.com/office/powerpoint/2010/main" val="24732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hbr.org/2020/08/how-to-keep-your-team-motivated-remotely" TargetMode="External"/><Relationship Id="rId3" Type="http://schemas.openxmlformats.org/officeDocument/2006/relationships/hyperlink" Target="https://www.joinforma.com/resources/flexible-benefit-plan" TargetMode="External"/><Relationship Id="rId7" Type="http://schemas.openxmlformats.org/officeDocument/2006/relationships/hyperlink" Target="https://www.joinforma.com/resources/employee-recognition-ideas"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www.joinforma.com/resources/employee-benefits-communication-change-management-strategies" TargetMode="External"/><Relationship Id="rId5" Type="http://schemas.openxmlformats.org/officeDocument/2006/relationships/hyperlink" Target="https://www.joinforma.com/resources/lifestyle-spending-accounts-benchmark-report" TargetMode="External"/><Relationship Id="rId4" Type="http://schemas.openxmlformats.org/officeDocument/2006/relationships/hyperlink" Target="https://www.shrm.org/resourcesandtools/hr-topics/benefits/pages/employers-prioritize-flexibility-for-2024-benefits.aspx"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ABAC5B-CD34-435D-9443-D6D469612E5C}" type="slidenum">
              <a:rPr lang="en-US" smtClean="0"/>
              <a:t>5</a:t>
            </a:fld>
            <a:endParaRPr lang="en-US"/>
          </a:p>
        </p:txBody>
      </p:sp>
    </p:spTree>
    <p:extLst>
      <p:ext uri="{BB962C8B-B14F-4D97-AF65-F5344CB8AC3E}">
        <p14:creationId xmlns:p14="http://schemas.microsoft.com/office/powerpoint/2010/main" val="577024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4" name="Slide Number Placeholder 3"/>
          <p:cNvSpPr>
            <a:spLocks noGrp="1"/>
          </p:cNvSpPr>
          <p:nvPr>
            <p:ph type="sldNum" sz="quarter" idx="5"/>
          </p:nvPr>
        </p:nvSpPr>
        <p:spPr/>
        <p:txBody>
          <a:bodyPr/>
          <a:lstStyle/>
          <a:p>
            <a:fld id="{54ABAC5B-CD34-435D-9443-D6D469612E5C}" type="slidenum">
              <a:rPr lang="en-US" smtClean="0"/>
              <a:t>7</a:t>
            </a:fld>
            <a:endParaRPr lang="en-US"/>
          </a:p>
        </p:txBody>
      </p:sp>
      <p:sp>
        <p:nvSpPr>
          <p:cNvPr id="5" name="Content Placeholder 1">
            <a:extLst>
              <a:ext uri="{FF2B5EF4-FFF2-40B4-BE49-F238E27FC236}">
                <a16:creationId xmlns:a16="http://schemas.microsoft.com/office/drawing/2014/main" id="{E26BC711-C9C4-108A-A73B-FF3F6CBF1285}"/>
              </a:ext>
            </a:extLst>
          </p:cNvPr>
          <p:cNvSpPr>
            <a:spLocks noGrp="1"/>
          </p:cNvSpPr>
          <p:nvPr>
            <p:ph type="body" idx="1"/>
          </p:nvPr>
        </p:nvSpPr>
        <p:spPr>
          <a:xfrm>
            <a:off x="512064" y="4400550"/>
            <a:ext cx="5961888" cy="4743450"/>
          </a:xfrm>
        </p:spPr>
        <p:txBody>
          <a:bodyPr>
            <a:normAutofit fontScale="92500" lnSpcReduction="20000"/>
          </a:bodyPr>
          <a:lstStyle/>
          <a:p>
            <a:pPr marL="0" indent="0">
              <a:buNone/>
            </a:pPr>
            <a:r>
              <a:rPr lang="en-US" sz="600" dirty="0"/>
              <a:t>How to prevent employee burnout</a:t>
            </a:r>
          </a:p>
          <a:p>
            <a:pPr marL="0" indent="0">
              <a:buNone/>
            </a:pPr>
            <a:r>
              <a:rPr lang="en-US" sz="1600" b="1" dirty="0"/>
              <a:t>Promote Work-life Balance</a:t>
            </a:r>
          </a:p>
          <a:p>
            <a:pPr marL="0" indent="0">
              <a:buNone/>
            </a:pPr>
            <a:r>
              <a:rPr lang="en-US" sz="600" dirty="0"/>
              <a:t>You can help prevent employee burnout by actively promoting work-life balance within your organization. While this sounds like a basic habit every employee has, some of them need a little bit of a nudge and a reminder every once in a while that deadlines aren’t as important as their personal life.</a:t>
            </a:r>
          </a:p>
          <a:p>
            <a:pPr marL="0" indent="0">
              <a:buNone/>
            </a:pPr>
            <a:r>
              <a:rPr lang="en-US" sz="600" dirty="0"/>
              <a:t>Actively discourage off-hour communication: This means refraining from sending non-urgent emails or messages during evenings, weekends, or holidays and respecting your team's personal time.</a:t>
            </a:r>
          </a:p>
          <a:p>
            <a:pPr marL="0" indent="0">
              <a:buNone/>
            </a:pPr>
            <a:r>
              <a:rPr lang="en-US" sz="600" dirty="0"/>
              <a:t>Give people time off during the day: Remind employees to take regular breaks throughout the workday to recharge and refocus. These breaks can include short walks, stretching, or engaging in brief relaxation techniques. Make vacation days a necessity: Lead by example and take your own vacation days to model the importance of taking time off for rest and rejuvenation.</a:t>
            </a:r>
          </a:p>
          <a:p>
            <a:pPr marL="0" indent="0">
              <a:buNone/>
            </a:pPr>
            <a:r>
              <a:rPr lang="en-US" sz="1600" b="1" dirty="0"/>
              <a:t>Provide Flexible Benefits</a:t>
            </a:r>
          </a:p>
          <a:p>
            <a:pPr marL="0" indent="0">
              <a:buNone/>
            </a:pPr>
            <a:r>
              <a:rPr lang="en-US" sz="600" dirty="0"/>
              <a:t>A thoughtfully designed benefits strategy offers choices that address various dimensions of wellbeing:</a:t>
            </a:r>
          </a:p>
          <a:p>
            <a:pPr marL="0" indent="0">
              <a:buNone/>
            </a:pPr>
            <a:r>
              <a:rPr lang="en-US" sz="600" dirty="0"/>
              <a:t>Mental wellbeing support through diverse resources like therapy sessions, digital wellness platforms, and mindfulness tools helps employees navigate challenges before they escalate to burnout</a:t>
            </a:r>
          </a:p>
          <a:p>
            <a:pPr marL="0" indent="0">
              <a:buNone/>
            </a:pPr>
            <a:r>
              <a:rPr lang="en-US" sz="600" dirty="0"/>
              <a:t>Physical health initiatives including fitness allowances and preventive health services enable employees to maintain their physical resilience against stress</a:t>
            </a:r>
          </a:p>
          <a:p>
            <a:pPr marL="0" indent="0">
              <a:buNone/>
            </a:pPr>
            <a:r>
              <a:rPr lang="en-US" sz="600" dirty="0"/>
              <a:t>Learning and growth allocations for courses, professional certifications, industry events, and development coaching keep employees engaged through continued skill expansion</a:t>
            </a:r>
          </a:p>
          <a:p>
            <a:pPr marL="0" indent="0">
              <a:buNone/>
            </a:pPr>
            <a:r>
              <a:rPr lang="en-US" sz="600" dirty="0">
                <a:hlinkClick r:id="rId3"/>
              </a:rPr>
              <a:t>Flexible benefits</a:t>
            </a:r>
            <a:r>
              <a:rPr lang="en-US" sz="600" dirty="0"/>
              <a:t> not only demonstrate your commitment to employee well-being but also help attract and retain top talent. According to a</a:t>
            </a:r>
            <a:r>
              <a:rPr lang="en-US" sz="600" dirty="0">
                <a:hlinkClick r:id="rId4"/>
              </a:rPr>
              <a:t> 2023 SHRM survey</a:t>
            </a:r>
            <a:r>
              <a:rPr lang="en-US" sz="600" dirty="0"/>
              <a:t>, 95% of employers planned to maintain or increase their benefits offerings in 2025, with a focus on flexibility and customization.</a:t>
            </a:r>
          </a:p>
          <a:p>
            <a:pPr marL="0" indent="0">
              <a:buNone/>
            </a:pPr>
            <a:r>
              <a:rPr lang="en-US" sz="600" i="1" dirty="0"/>
              <a:t>Learn more about the impact of LSAs by reading </a:t>
            </a:r>
            <a:r>
              <a:rPr lang="en-US" sz="600" i="1" dirty="0">
                <a:hlinkClick r:id="rId5"/>
              </a:rPr>
              <a:t>Forma’s 2025 Lifestyle Spending Accounts Benchmark Report</a:t>
            </a:r>
            <a:r>
              <a:rPr lang="en-US" sz="600" i="1" dirty="0"/>
              <a:t>.</a:t>
            </a:r>
            <a:endParaRPr lang="en-US" sz="600" dirty="0"/>
          </a:p>
          <a:p>
            <a:pPr marL="0" indent="0">
              <a:buNone/>
            </a:pPr>
            <a:r>
              <a:rPr lang="en-US" sz="600" b="1" dirty="0"/>
              <a:t>Foster open communication</a:t>
            </a:r>
          </a:p>
          <a:p>
            <a:pPr marL="0" indent="0">
              <a:buNone/>
            </a:pPr>
            <a:r>
              <a:rPr lang="en-US" sz="600" dirty="0"/>
              <a:t>Transparent dialogue serves as an early warning system for detecting burnout before it undermines employee wellbeing and organizational performance. Regular touchpoints with team members — both individually and collectively — help monitor workload balance, stress indicators, and overall engagement.</a:t>
            </a:r>
          </a:p>
          <a:p>
            <a:pPr marL="0" indent="0">
              <a:buNone/>
            </a:pPr>
            <a:r>
              <a:rPr lang="en-US" sz="600" dirty="0"/>
              <a:t>The workplace environment should make </a:t>
            </a:r>
            <a:r>
              <a:rPr lang="en-US" sz="600" dirty="0">
                <a:hlinkClick r:id="rId6"/>
              </a:rPr>
              <a:t>authentic feedback</a:t>
            </a:r>
            <a:r>
              <a:rPr lang="en-US" sz="600" dirty="0"/>
              <a:t> a norm rather than an exception. Multiple pathways for employees to express concerns, whether through scheduled one-on-one conversations, team forums, or confidential feedback mechanisms, create the psychological safety where genuine discussion can occur without fear of career consequences.</a:t>
            </a:r>
          </a:p>
          <a:p>
            <a:pPr marL="0" indent="0">
              <a:buNone/>
            </a:pPr>
            <a:r>
              <a:rPr lang="en-US" sz="600" dirty="0"/>
              <a:t>When team members share challenges, responding with attentiveness and acknowledgment rather than quick solutions or dismissal makes a significant difference. Partnering with them to develop practical interventions might include workload adjustments, deadline modifications, resource allocation, or temporary support structures..</a:t>
            </a:r>
          </a:p>
          <a:p>
            <a:pPr marL="0" indent="0">
              <a:buNone/>
            </a:pPr>
            <a:r>
              <a:rPr lang="en-US" sz="600" dirty="0"/>
              <a:t>Consistent messaging about available support resources across multiple channels reinforces your commitment to employee wellbeing. Regular highlights of mental health benefits, wellness programs, flexibility options, and organizational policies designed to protect sustainable work patterns demonstrate that preventing burnout is an organizational priority, not just an individual responsibility.</a:t>
            </a:r>
          </a:p>
          <a:p>
            <a:pPr marL="0" indent="0">
              <a:buNone/>
            </a:pPr>
            <a:r>
              <a:rPr lang="en-US" sz="1600" b="1" dirty="0"/>
              <a:t>Set Clear Expectations</a:t>
            </a:r>
          </a:p>
          <a:p>
            <a:pPr marL="0" indent="0">
              <a:buNone/>
            </a:pPr>
            <a:r>
              <a:rPr lang="en-US" sz="600" dirty="0"/>
              <a:t>Setting clear expectations has become increasingly vital when preventing employee burnout. Ambiguity or frequent changes in roles, responsibilities, and performance objectives can rapidly lead to employee overwhelm and disengagement. Here’s how you can set expectations with more clarity.</a:t>
            </a:r>
          </a:p>
          <a:p>
            <a:pPr marL="0" indent="0">
              <a:buNone/>
            </a:pPr>
            <a:r>
              <a:rPr lang="en-US" sz="600" dirty="0"/>
              <a:t>Take the time to clearly define each team member's job description, outlining their primary duties, decision-making authority, and key performance indicators </a:t>
            </a:r>
          </a:p>
          <a:p>
            <a:pPr marL="0" indent="0">
              <a:buNone/>
            </a:pPr>
            <a:r>
              <a:rPr lang="en-US" sz="600" dirty="0"/>
              <a:t>Schedule regular check-ins with employees to discuss their workload, progress, and any challenges they may be facing. it's also important to consider individual strengths, skills, and development goals. Assign tasks that align with employees' abilities and interests whenever possible, as this can boost engagement and job satisfaction.</a:t>
            </a:r>
          </a:p>
          <a:p>
            <a:pPr marL="0" indent="0">
              <a:buNone/>
            </a:pPr>
            <a:r>
              <a:rPr lang="en-US" sz="1600" b="1" dirty="0"/>
              <a:t>Recognize &amp;Reward Efforts</a:t>
            </a:r>
          </a:p>
          <a:p>
            <a:pPr marL="0" indent="0">
              <a:buNone/>
            </a:pPr>
            <a:r>
              <a:rPr lang="en-US" sz="600" dirty="0"/>
              <a:t>Regular </a:t>
            </a:r>
            <a:r>
              <a:rPr lang="en-US" sz="600" dirty="0">
                <a:hlinkClick r:id="rId7"/>
              </a:rPr>
              <a:t>acknowledgment of employee contributions</a:t>
            </a:r>
            <a:r>
              <a:rPr lang="en-US" sz="600" dirty="0"/>
              <a:t> and achievements should be woven into your organizational practices. sometimes, a sincere expression of appreciation during team gatherings or individual conversations makes the most impact. </a:t>
            </a:r>
          </a:p>
          <a:p>
            <a:pPr marL="0" indent="0">
              <a:buNone/>
            </a:pPr>
            <a:r>
              <a:rPr lang="en-US" sz="600" dirty="0"/>
              <a:t>This could include monthly or quarterly awards for outstanding performance, peer-to-peer recognition systems, or spot bonuses for going above and beyond. Tailor rewards to individual preferences, such as public acknowledgment, professional development opportunities, or additional time off.</a:t>
            </a:r>
          </a:p>
          <a:p>
            <a:pPr marL="0" indent="0">
              <a:buNone/>
            </a:pPr>
            <a:r>
              <a:rPr lang="en-US" sz="600" dirty="0"/>
              <a:t>When employees feel that their contributions are recognized and rewarded, they are more likely to remain engaged, motivated, and committed to their work. Recognize and reward employees' growth and development as well. Provide opportunities for employees to take on new challenges, learn new skills, and advance their careers within your organization. This demonstrates your investment in their long-term success and helps prevent the stagnation that can lead to burnout.</a:t>
            </a:r>
          </a:p>
          <a:p>
            <a:pPr marL="0" indent="0">
              <a:buNone/>
            </a:pPr>
            <a:r>
              <a:rPr lang="en-US" sz="1600" b="1" dirty="0"/>
              <a:t>Promote a Culture of Well-being</a:t>
            </a:r>
          </a:p>
          <a:p>
            <a:pPr marL="0" indent="0">
              <a:buNone/>
            </a:pPr>
            <a:r>
              <a:rPr lang="en-US" sz="600" dirty="0"/>
              <a:t>Prioritize employee well-being in your company's policies, communications, and leadership actions. This means going beyond offering a few wellness perks and instead embedding well-being into the fabric of your organization. Leadership plays a crucial role in modeling and promoting a culture of well-being. Encourage your executive team and managers to prioritize their own well-being and share their experiences with their teams. This could involve discussing their favorite stress-management techniques, sharing photos from their vacations, or openly taking breaks during the workday.</a:t>
            </a:r>
          </a:p>
          <a:p>
            <a:pPr marL="0" indent="0">
              <a:buNone/>
            </a:pPr>
            <a:r>
              <a:rPr lang="en-US" sz="600" dirty="0"/>
              <a:t>Celebrate healthy habits and work-life balance achievements across your organization. This could include featuring employee wellness success stories in your company newsletter, hosting virtual or in-person events focused on well-being, or offering incentives for participating in wellness challenges.</a:t>
            </a:r>
          </a:p>
          <a:p>
            <a:pPr marL="0" indent="0">
              <a:buNone/>
            </a:pPr>
            <a:r>
              <a:rPr lang="en-US" sz="600" dirty="0"/>
              <a:t>Create opportunities for employees to connect with one another and build supportive relationships. This could involve</a:t>
            </a:r>
            <a:r>
              <a:rPr lang="en-US" sz="600" dirty="0">
                <a:hlinkClick r:id="rId8"/>
              </a:rPr>
              <a:t> virtual coffee chats</a:t>
            </a:r>
            <a:r>
              <a:rPr lang="en-US" sz="600" dirty="0"/>
              <a:t>, peer mentoring programs, or employee resource groups focused on shared interests or experiences. Fostering a sense of community and belonging can help buffer against the isolation and disconnection that can contribute to burnout.</a:t>
            </a:r>
          </a:p>
          <a:p>
            <a:pPr marL="0" indent="0">
              <a:buNone/>
            </a:pPr>
            <a:endParaRPr lang="en-US" sz="600" dirty="0"/>
          </a:p>
        </p:txBody>
      </p:sp>
    </p:spTree>
    <p:extLst>
      <p:ext uri="{BB962C8B-B14F-4D97-AF65-F5344CB8AC3E}">
        <p14:creationId xmlns:p14="http://schemas.microsoft.com/office/powerpoint/2010/main" val="3838588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5AEEF-7561-2A25-FE76-858A6F430F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14BBE4-A3E9-9382-47C4-16E38C28E94A}"/>
              </a:ext>
            </a:extLst>
          </p:cNvPr>
          <p:cNvSpPr>
            <a:spLocks noGrp="1" noRot="1" noChangeAspect="1"/>
          </p:cNvSpPr>
          <p:nvPr>
            <p:ph type="sldImg"/>
          </p:nvPr>
        </p:nvSpPr>
        <p:spPr>
          <a:xfrm>
            <a:off x="2286000" y="514350"/>
            <a:ext cx="4572000" cy="2571750"/>
          </a:xfrm>
        </p:spPr>
      </p:sp>
      <p:sp>
        <p:nvSpPr>
          <p:cNvPr id="4" name="Slide Number Placeholder 3">
            <a:extLst>
              <a:ext uri="{FF2B5EF4-FFF2-40B4-BE49-F238E27FC236}">
                <a16:creationId xmlns:a16="http://schemas.microsoft.com/office/drawing/2014/main" id="{281037C2-544B-A27E-7A05-3E2BFEAD3DFA}"/>
              </a:ext>
            </a:extLst>
          </p:cNvPr>
          <p:cNvSpPr>
            <a:spLocks noGrp="1"/>
          </p:cNvSpPr>
          <p:nvPr>
            <p:ph type="sldNum" sz="quarter" idx="5"/>
          </p:nvPr>
        </p:nvSpPr>
        <p:spPr/>
        <p:txBody>
          <a:bodyPr/>
          <a:lstStyle/>
          <a:p>
            <a:fld id="{54ABAC5B-CD34-435D-9443-D6D469612E5C}" type="slidenum">
              <a:rPr lang="en-US" smtClean="0"/>
              <a:t>9</a:t>
            </a:fld>
            <a:endParaRPr lang="en-US"/>
          </a:p>
        </p:txBody>
      </p:sp>
      <p:sp>
        <p:nvSpPr>
          <p:cNvPr id="5" name="Content Placeholder 1">
            <a:extLst>
              <a:ext uri="{FF2B5EF4-FFF2-40B4-BE49-F238E27FC236}">
                <a16:creationId xmlns:a16="http://schemas.microsoft.com/office/drawing/2014/main" id="{69A63938-EFC2-DA39-D274-7B825DB8C6E8}"/>
              </a:ext>
            </a:extLst>
          </p:cNvPr>
          <p:cNvSpPr>
            <a:spLocks noGrp="1"/>
          </p:cNvSpPr>
          <p:nvPr>
            <p:ph type="body" idx="1"/>
          </p:nvPr>
        </p:nvSpPr>
        <p:spPr>
          <a:xfrm>
            <a:off x="512064" y="4400550"/>
            <a:ext cx="5961888" cy="4743450"/>
          </a:xfrm>
        </p:spPr>
        <p:txBody>
          <a:bodyPr>
            <a:normAutofit/>
          </a:bodyPr>
          <a:lstStyle/>
          <a:p>
            <a:pPr marL="0" indent="0">
              <a:buNone/>
            </a:pPr>
            <a:endParaRPr lang="en-US" sz="600" dirty="0"/>
          </a:p>
        </p:txBody>
      </p:sp>
    </p:spTree>
    <p:extLst>
      <p:ext uri="{BB962C8B-B14F-4D97-AF65-F5344CB8AC3E}">
        <p14:creationId xmlns:p14="http://schemas.microsoft.com/office/powerpoint/2010/main" val="1940482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DE14A-1FC8-7F3B-4B9E-1FBBFF1BC7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FBF4F3-17D1-EF12-C767-ADB2AE443376}"/>
              </a:ext>
            </a:extLst>
          </p:cNvPr>
          <p:cNvSpPr>
            <a:spLocks noGrp="1" noRot="1" noChangeAspect="1"/>
          </p:cNvSpPr>
          <p:nvPr>
            <p:ph type="sldImg"/>
          </p:nvPr>
        </p:nvSpPr>
        <p:spPr>
          <a:xfrm>
            <a:off x="2286000" y="514350"/>
            <a:ext cx="4572000" cy="2571750"/>
          </a:xfrm>
        </p:spPr>
      </p:sp>
      <p:sp>
        <p:nvSpPr>
          <p:cNvPr id="4" name="Slide Number Placeholder 3">
            <a:extLst>
              <a:ext uri="{FF2B5EF4-FFF2-40B4-BE49-F238E27FC236}">
                <a16:creationId xmlns:a16="http://schemas.microsoft.com/office/drawing/2014/main" id="{5D981125-5948-B010-C79D-6FAF28A3DF89}"/>
              </a:ext>
            </a:extLst>
          </p:cNvPr>
          <p:cNvSpPr>
            <a:spLocks noGrp="1"/>
          </p:cNvSpPr>
          <p:nvPr>
            <p:ph type="sldNum" sz="quarter" idx="5"/>
          </p:nvPr>
        </p:nvSpPr>
        <p:spPr/>
        <p:txBody>
          <a:bodyPr/>
          <a:lstStyle/>
          <a:p>
            <a:fld id="{54ABAC5B-CD34-435D-9443-D6D469612E5C}" type="slidenum">
              <a:rPr lang="en-US" smtClean="0"/>
              <a:t>17</a:t>
            </a:fld>
            <a:endParaRPr lang="en-US"/>
          </a:p>
        </p:txBody>
      </p:sp>
      <p:sp>
        <p:nvSpPr>
          <p:cNvPr id="5" name="Content Placeholder 1">
            <a:extLst>
              <a:ext uri="{FF2B5EF4-FFF2-40B4-BE49-F238E27FC236}">
                <a16:creationId xmlns:a16="http://schemas.microsoft.com/office/drawing/2014/main" id="{585E9107-74F0-8728-EA67-BC4283AB950B}"/>
              </a:ext>
            </a:extLst>
          </p:cNvPr>
          <p:cNvSpPr>
            <a:spLocks noGrp="1"/>
          </p:cNvSpPr>
          <p:nvPr>
            <p:ph type="body" idx="1"/>
          </p:nvPr>
        </p:nvSpPr>
        <p:spPr>
          <a:xfrm>
            <a:off x="512064" y="4400550"/>
            <a:ext cx="5961888" cy="4743450"/>
          </a:xfrm>
        </p:spPr>
        <p:txBody>
          <a:bodyPr>
            <a:normAutofit/>
          </a:bodyPr>
          <a:lstStyle/>
          <a:p>
            <a:pPr marL="0" indent="0">
              <a:buNone/>
            </a:pPr>
            <a:endParaRPr lang="en-US" sz="600" dirty="0"/>
          </a:p>
        </p:txBody>
      </p:sp>
    </p:spTree>
    <p:extLst>
      <p:ext uri="{BB962C8B-B14F-4D97-AF65-F5344CB8AC3E}">
        <p14:creationId xmlns:p14="http://schemas.microsoft.com/office/powerpoint/2010/main" val="1724120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21C92-3021-E6AD-4201-387FA7C83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CE87D1-9481-565E-F02B-8D46E75B9F9D}"/>
              </a:ext>
            </a:extLst>
          </p:cNvPr>
          <p:cNvSpPr>
            <a:spLocks noGrp="1" noRot="1" noChangeAspect="1"/>
          </p:cNvSpPr>
          <p:nvPr>
            <p:ph type="sldImg"/>
          </p:nvPr>
        </p:nvSpPr>
        <p:spPr>
          <a:xfrm>
            <a:off x="2286000" y="514350"/>
            <a:ext cx="4572000" cy="2571750"/>
          </a:xfrm>
        </p:spPr>
      </p:sp>
      <p:sp>
        <p:nvSpPr>
          <p:cNvPr id="4" name="Slide Number Placeholder 3">
            <a:extLst>
              <a:ext uri="{FF2B5EF4-FFF2-40B4-BE49-F238E27FC236}">
                <a16:creationId xmlns:a16="http://schemas.microsoft.com/office/drawing/2014/main" id="{38EA10E7-A782-EF6A-0F63-CC4860B8B520}"/>
              </a:ext>
            </a:extLst>
          </p:cNvPr>
          <p:cNvSpPr>
            <a:spLocks noGrp="1"/>
          </p:cNvSpPr>
          <p:nvPr>
            <p:ph type="sldNum" sz="quarter" idx="5"/>
          </p:nvPr>
        </p:nvSpPr>
        <p:spPr/>
        <p:txBody>
          <a:bodyPr/>
          <a:lstStyle/>
          <a:p>
            <a:fld id="{54ABAC5B-CD34-435D-9443-D6D469612E5C}" type="slidenum">
              <a:rPr lang="en-US" smtClean="0"/>
              <a:t>18</a:t>
            </a:fld>
            <a:endParaRPr lang="en-US"/>
          </a:p>
        </p:txBody>
      </p:sp>
      <p:sp>
        <p:nvSpPr>
          <p:cNvPr id="5" name="Content Placeholder 1">
            <a:extLst>
              <a:ext uri="{FF2B5EF4-FFF2-40B4-BE49-F238E27FC236}">
                <a16:creationId xmlns:a16="http://schemas.microsoft.com/office/drawing/2014/main" id="{D86A90A3-4C7A-0CBA-1A8B-8D1B20AB6FC0}"/>
              </a:ext>
            </a:extLst>
          </p:cNvPr>
          <p:cNvSpPr>
            <a:spLocks noGrp="1"/>
          </p:cNvSpPr>
          <p:nvPr>
            <p:ph type="body" idx="1"/>
          </p:nvPr>
        </p:nvSpPr>
        <p:spPr>
          <a:xfrm>
            <a:off x="512064" y="4400550"/>
            <a:ext cx="5961888" cy="4743450"/>
          </a:xfrm>
        </p:spPr>
        <p:txBody>
          <a:bodyPr>
            <a:normAutofit/>
          </a:bodyPr>
          <a:lstStyle/>
          <a:p>
            <a:pPr marL="0" indent="0">
              <a:buNone/>
            </a:pPr>
            <a:endParaRPr lang="en-US" sz="600" dirty="0"/>
          </a:p>
        </p:txBody>
      </p:sp>
    </p:spTree>
    <p:extLst>
      <p:ext uri="{BB962C8B-B14F-4D97-AF65-F5344CB8AC3E}">
        <p14:creationId xmlns:p14="http://schemas.microsoft.com/office/powerpoint/2010/main" val="27387162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solidFill>
          <a:srgbClr val="0070C0"/>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rcRect t="240" b="240"/>
          <a:stretch/>
        </p:blipFill>
        <p:spPr>
          <a:xfrm>
            <a:off x="0" y="0"/>
            <a:ext cx="9144000" cy="2366010"/>
          </a:xfrm>
          <a:prstGeom prst="rect">
            <a:avLst/>
          </a:prstGeom>
        </p:spPr>
      </p:pic>
      <p:sp>
        <p:nvSpPr>
          <p:cNvPr id="2" name="Title 1"/>
          <p:cNvSpPr>
            <a:spLocks noGrp="1"/>
          </p:cNvSpPr>
          <p:nvPr>
            <p:ph type="ctrTitle"/>
          </p:nvPr>
        </p:nvSpPr>
        <p:spPr>
          <a:xfrm>
            <a:off x="685804" y="2400302"/>
            <a:ext cx="7772400" cy="1102519"/>
          </a:xfrm>
        </p:spPr>
        <p:txBody>
          <a:bodyPr>
            <a:normAutofit/>
          </a:bodyPr>
          <a:lstStyle>
            <a:lvl1pPr algn="ctr">
              <a:defRPr sz="4201">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371600" y="3657600"/>
            <a:ext cx="6400800" cy="1314450"/>
          </a:xfrm>
        </p:spPr>
        <p:txBody>
          <a:bodyPr/>
          <a:lstStyle>
            <a:lvl1pPr marL="0" indent="0" algn="ctr">
              <a:buNone/>
              <a:defRPr>
                <a:solidFill>
                  <a:schemeClr val="bg1"/>
                </a:solidFill>
              </a:defRPr>
            </a:lvl1pPr>
            <a:lvl2pPr marL="457206" indent="0" algn="ctr">
              <a:buNone/>
              <a:defRPr>
                <a:solidFill>
                  <a:schemeClr val="tx1">
                    <a:tint val="75000"/>
                  </a:schemeClr>
                </a:solidFill>
              </a:defRPr>
            </a:lvl2pPr>
            <a:lvl3pPr marL="914411" indent="0" algn="ctr">
              <a:buNone/>
              <a:defRPr>
                <a:solidFill>
                  <a:schemeClr val="tx1">
                    <a:tint val="75000"/>
                  </a:schemeClr>
                </a:solidFill>
              </a:defRPr>
            </a:lvl3pPr>
            <a:lvl4pPr marL="1371617" indent="0" algn="ctr">
              <a:buNone/>
              <a:defRPr>
                <a:solidFill>
                  <a:schemeClr val="tx1">
                    <a:tint val="75000"/>
                  </a:schemeClr>
                </a:solidFill>
              </a:defRPr>
            </a:lvl4pPr>
            <a:lvl5pPr marL="1828823" indent="0" algn="ctr">
              <a:buNone/>
              <a:defRPr>
                <a:solidFill>
                  <a:schemeClr val="tx1">
                    <a:tint val="75000"/>
                  </a:schemeClr>
                </a:solidFill>
              </a:defRPr>
            </a:lvl5pPr>
            <a:lvl6pPr marL="2286029" indent="0" algn="ctr">
              <a:buNone/>
              <a:defRPr>
                <a:solidFill>
                  <a:schemeClr val="tx1">
                    <a:tint val="75000"/>
                  </a:schemeClr>
                </a:solidFill>
              </a:defRPr>
            </a:lvl6pPr>
            <a:lvl7pPr marL="2743234" indent="0" algn="ctr">
              <a:buNone/>
              <a:defRPr>
                <a:solidFill>
                  <a:schemeClr val="tx1">
                    <a:tint val="75000"/>
                  </a:schemeClr>
                </a:solidFill>
              </a:defRPr>
            </a:lvl7pPr>
            <a:lvl8pPr marL="3200440" indent="0" algn="ctr">
              <a:buNone/>
              <a:defRPr>
                <a:solidFill>
                  <a:schemeClr val="tx1">
                    <a:tint val="75000"/>
                  </a:schemeClr>
                </a:solidFill>
              </a:defRPr>
            </a:lvl8pPr>
            <a:lvl9pPr marL="3657646" indent="0" algn="ctr">
              <a:buNone/>
              <a:defRPr>
                <a:solidFill>
                  <a:schemeClr val="tx1">
                    <a:tint val="75000"/>
                  </a:schemeClr>
                </a:solidFill>
              </a:defRPr>
            </a:lvl9pPr>
          </a:lstStyle>
          <a:p>
            <a:r>
              <a:rPr lang="en-US" dirty="0"/>
              <a:t>Click to edit Master subtitle style</a:t>
            </a:r>
          </a:p>
        </p:txBody>
      </p:sp>
      <p:sp>
        <p:nvSpPr>
          <p:cNvPr id="7" name="Rectangle 6"/>
          <p:cNvSpPr/>
          <p:nvPr userDrawn="1"/>
        </p:nvSpPr>
        <p:spPr>
          <a:xfrm>
            <a:off x="0" y="2331720"/>
            <a:ext cx="9144000" cy="68580"/>
          </a:xfrm>
          <a:prstGeom prst="rect">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80"/>
          </a:p>
        </p:txBody>
      </p:sp>
      <p:sp>
        <p:nvSpPr>
          <p:cNvPr id="8" name="TextBox 7"/>
          <p:cNvSpPr txBox="1"/>
          <p:nvPr userDrawn="1"/>
        </p:nvSpPr>
        <p:spPr>
          <a:xfrm>
            <a:off x="3" y="101086"/>
            <a:ext cx="9296400" cy="246349"/>
          </a:xfrm>
          <a:prstGeom prst="rect">
            <a:avLst/>
          </a:prstGeom>
          <a:noFill/>
        </p:spPr>
        <p:txBody>
          <a:bodyPr wrap="square" rtlCol="0">
            <a:spAutoFit/>
          </a:bodyPr>
          <a:lstStyle/>
          <a:p>
            <a:pPr algn="ctr"/>
            <a:r>
              <a:rPr lang="en-US" sz="1001" spc="1570" dirty="0">
                <a:solidFill>
                  <a:schemeClr val="bg1"/>
                </a:solidFill>
                <a:latin typeface="Arial" panose="020B0604020202020204" pitchFamily="34" charset="0"/>
                <a:cs typeface="Arial" panose="020B0604020202020204" pitchFamily="34" charset="0"/>
              </a:rPr>
              <a:t>BONNEVILLE</a:t>
            </a:r>
            <a:r>
              <a:rPr lang="en-US" sz="1001" spc="1570" baseline="0" dirty="0">
                <a:solidFill>
                  <a:schemeClr val="bg1"/>
                </a:solidFill>
                <a:latin typeface="Arial" panose="020B0604020202020204" pitchFamily="34" charset="0"/>
                <a:cs typeface="Arial" panose="020B0604020202020204" pitchFamily="34" charset="0"/>
              </a:rPr>
              <a:t> POWER ADMINISTRATION</a:t>
            </a:r>
            <a:endParaRPr lang="en-US" sz="1001" spc="1570" dirty="0">
              <a:solidFill>
                <a:schemeClr val="bg1"/>
              </a:solidFill>
              <a:latin typeface="Arial" panose="020B0604020202020204" pitchFamily="34" charset="0"/>
              <a:cs typeface="Arial" panose="020B0604020202020204" pitchFamily="34" charset="0"/>
            </a:endParaRPr>
          </a:p>
        </p:txBody>
      </p:sp>
      <p:pic>
        <p:nvPicPr>
          <p:cNvPr id="5" name="Picture 4" descr="BPA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24803" y="4300392"/>
            <a:ext cx="867163" cy="610750"/>
          </a:xfrm>
          <a:prstGeom prst="rect">
            <a:avLst/>
          </a:prstGeom>
        </p:spPr>
      </p:pic>
    </p:spTree>
    <p:extLst>
      <p:ext uri="{BB962C8B-B14F-4D97-AF65-F5344CB8AC3E}">
        <p14:creationId xmlns:p14="http://schemas.microsoft.com/office/powerpoint/2010/main" val="4171653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3_Title Slide">
    <p:bg>
      <p:bgPr>
        <a:solidFill>
          <a:srgbClr val="0070C0"/>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rcRect t="240" b="240"/>
          <a:stretch/>
        </p:blipFill>
        <p:spPr>
          <a:xfrm>
            <a:off x="0" y="0"/>
            <a:ext cx="9144000" cy="2366010"/>
          </a:xfrm>
          <a:prstGeom prst="rect">
            <a:avLst/>
          </a:prstGeom>
        </p:spPr>
      </p:pic>
      <p:sp>
        <p:nvSpPr>
          <p:cNvPr id="2" name="Title 1"/>
          <p:cNvSpPr>
            <a:spLocks noGrp="1"/>
          </p:cNvSpPr>
          <p:nvPr>
            <p:ph type="ctrTitle"/>
          </p:nvPr>
        </p:nvSpPr>
        <p:spPr>
          <a:xfrm>
            <a:off x="685804" y="2400302"/>
            <a:ext cx="7772400" cy="1102519"/>
          </a:xfrm>
        </p:spPr>
        <p:txBody>
          <a:bodyPr>
            <a:normAutofit/>
          </a:bodyPr>
          <a:lstStyle>
            <a:lvl1pPr algn="ctr">
              <a:defRPr sz="4201">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371600" y="3562350"/>
            <a:ext cx="6400800" cy="1314450"/>
          </a:xfrm>
        </p:spPr>
        <p:txBody>
          <a:bodyPr/>
          <a:lstStyle>
            <a:lvl1pPr marL="0" indent="0" algn="ctr">
              <a:buNone/>
              <a:defRPr>
                <a:solidFill>
                  <a:schemeClr val="bg1"/>
                </a:solidFill>
              </a:defRPr>
            </a:lvl1pPr>
            <a:lvl2pPr marL="457206" indent="0" algn="ctr">
              <a:buNone/>
              <a:defRPr>
                <a:solidFill>
                  <a:schemeClr val="tx1">
                    <a:tint val="75000"/>
                  </a:schemeClr>
                </a:solidFill>
              </a:defRPr>
            </a:lvl2pPr>
            <a:lvl3pPr marL="914411" indent="0" algn="ctr">
              <a:buNone/>
              <a:defRPr>
                <a:solidFill>
                  <a:schemeClr val="tx1">
                    <a:tint val="75000"/>
                  </a:schemeClr>
                </a:solidFill>
              </a:defRPr>
            </a:lvl3pPr>
            <a:lvl4pPr marL="1371617" indent="0" algn="ctr">
              <a:buNone/>
              <a:defRPr>
                <a:solidFill>
                  <a:schemeClr val="tx1">
                    <a:tint val="75000"/>
                  </a:schemeClr>
                </a:solidFill>
              </a:defRPr>
            </a:lvl4pPr>
            <a:lvl5pPr marL="1828823" indent="0" algn="ctr">
              <a:buNone/>
              <a:defRPr>
                <a:solidFill>
                  <a:schemeClr val="tx1">
                    <a:tint val="75000"/>
                  </a:schemeClr>
                </a:solidFill>
              </a:defRPr>
            </a:lvl5pPr>
            <a:lvl6pPr marL="2286029" indent="0" algn="ctr">
              <a:buNone/>
              <a:defRPr>
                <a:solidFill>
                  <a:schemeClr val="tx1">
                    <a:tint val="75000"/>
                  </a:schemeClr>
                </a:solidFill>
              </a:defRPr>
            </a:lvl6pPr>
            <a:lvl7pPr marL="2743234" indent="0" algn="ctr">
              <a:buNone/>
              <a:defRPr>
                <a:solidFill>
                  <a:schemeClr val="tx1">
                    <a:tint val="75000"/>
                  </a:schemeClr>
                </a:solidFill>
              </a:defRPr>
            </a:lvl7pPr>
            <a:lvl8pPr marL="3200440" indent="0" algn="ctr">
              <a:buNone/>
              <a:defRPr>
                <a:solidFill>
                  <a:schemeClr val="tx1">
                    <a:tint val="75000"/>
                  </a:schemeClr>
                </a:solidFill>
              </a:defRPr>
            </a:lvl8pPr>
            <a:lvl9pPr marL="3657646" indent="0" algn="ctr">
              <a:buNone/>
              <a:defRPr>
                <a:solidFill>
                  <a:schemeClr val="tx1">
                    <a:tint val="75000"/>
                  </a:schemeClr>
                </a:solidFill>
              </a:defRPr>
            </a:lvl9pPr>
          </a:lstStyle>
          <a:p>
            <a:r>
              <a:rPr lang="en-US" dirty="0"/>
              <a:t>Click to edit Master subtitle style</a:t>
            </a:r>
          </a:p>
        </p:txBody>
      </p:sp>
      <p:sp>
        <p:nvSpPr>
          <p:cNvPr id="7" name="Rectangle 6"/>
          <p:cNvSpPr/>
          <p:nvPr userDrawn="1"/>
        </p:nvSpPr>
        <p:spPr>
          <a:xfrm>
            <a:off x="0" y="2331720"/>
            <a:ext cx="9144000" cy="68580"/>
          </a:xfrm>
          <a:prstGeom prst="rect">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80"/>
          </a:p>
        </p:txBody>
      </p:sp>
      <p:pic>
        <p:nvPicPr>
          <p:cNvPr id="9" name="Picture 8">
            <a:extLst>
              <a:ext uri="{FF2B5EF4-FFF2-40B4-BE49-F238E27FC236}">
                <a16:creationId xmlns:a16="http://schemas.microsoft.com/office/drawing/2014/main" id="{FCE8036A-759C-49EB-0CEE-51FB85F1554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4971" t="-9246" r="-2254" b="1"/>
          <a:stretch/>
        </p:blipFill>
        <p:spPr>
          <a:xfrm>
            <a:off x="7772400" y="3867153"/>
            <a:ext cx="1143001" cy="1048891"/>
          </a:xfrm>
          <a:prstGeom prst="rect">
            <a:avLst/>
          </a:prstGeom>
        </p:spPr>
      </p:pic>
    </p:spTree>
    <p:extLst>
      <p:ext uri="{BB962C8B-B14F-4D97-AF65-F5344CB8AC3E}">
        <p14:creationId xmlns:p14="http://schemas.microsoft.com/office/powerpoint/2010/main" val="3413940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B02CBA-050A-2902-3A5D-EB7CB4DD07BE}"/>
              </a:ext>
            </a:extLst>
          </p:cNvPr>
          <p:cNvPicPr>
            <a:picLocks noChangeAspect="1"/>
          </p:cNvPicPr>
          <p:nvPr userDrawn="1"/>
        </p:nvPicPr>
        <p:blipFill>
          <a:blip r:embed="rId2">
            <a:extLst>
              <a:ext uri="{28A0092B-C50C-407E-A947-70E740481C1C}">
                <a14:useLocalDpi xmlns:a14="http://schemas.microsoft.com/office/drawing/2010/main" val="0"/>
              </a:ext>
            </a:extLst>
          </a:blip>
          <a:srcRect t="240" b="240"/>
          <a:stretch/>
        </p:blipFill>
        <p:spPr>
          <a:xfrm>
            <a:off x="0" y="0"/>
            <a:ext cx="9144000" cy="2366010"/>
          </a:xfrm>
          <a:prstGeom prst="rect">
            <a:avLst/>
          </a:prstGeom>
        </p:spPr>
      </p:pic>
      <p:sp>
        <p:nvSpPr>
          <p:cNvPr id="5" name="Title 1"/>
          <p:cNvSpPr>
            <a:spLocks noGrp="1"/>
          </p:cNvSpPr>
          <p:nvPr>
            <p:ph type="ctrTitle"/>
          </p:nvPr>
        </p:nvSpPr>
        <p:spPr>
          <a:xfrm>
            <a:off x="685804" y="2400302"/>
            <a:ext cx="7772400" cy="1102519"/>
          </a:xfrm>
        </p:spPr>
        <p:txBody>
          <a:bodyPr>
            <a:normAutofit/>
          </a:bodyPr>
          <a:lstStyle>
            <a:lvl1pPr algn="ctr">
              <a:defRPr sz="4201">
                <a:solidFill>
                  <a:srgbClr val="0070C0"/>
                </a:solidFill>
              </a:defRPr>
            </a:lvl1pPr>
          </a:lstStyle>
          <a:p>
            <a:r>
              <a:rPr lang="en-US" dirty="0"/>
              <a:t>Click to edit Master title style</a:t>
            </a:r>
          </a:p>
        </p:txBody>
      </p:sp>
      <p:sp>
        <p:nvSpPr>
          <p:cNvPr id="6" name="Subtitle 2"/>
          <p:cNvSpPr>
            <a:spLocks noGrp="1"/>
          </p:cNvSpPr>
          <p:nvPr>
            <p:ph type="subTitle" idx="1"/>
          </p:nvPr>
        </p:nvSpPr>
        <p:spPr>
          <a:xfrm>
            <a:off x="1371600" y="3562350"/>
            <a:ext cx="6400800" cy="1314450"/>
          </a:xfrm>
        </p:spPr>
        <p:txBody>
          <a:bodyPr/>
          <a:lstStyle>
            <a:lvl1pPr marL="0" indent="0" algn="ctr">
              <a:buNone/>
              <a:defRPr>
                <a:solidFill>
                  <a:srgbClr val="0070C0"/>
                </a:solidFill>
              </a:defRPr>
            </a:lvl1pPr>
            <a:lvl2pPr marL="457206" indent="0" algn="ctr">
              <a:buNone/>
              <a:defRPr>
                <a:solidFill>
                  <a:schemeClr val="tx1">
                    <a:tint val="75000"/>
                  </a:schemeClr>
                </a:solidFill>
              </a:defRPr>
            </a:lvl2pPr>
            <a:lvl3pPr marL="914411" indent="0" algn="ctr">
              <a:buNone/>
              <a:defRPr>
                <a:solidFill>
                  <a:schemeClr val="tx1">
                    <a:tint val="75000"/>
                  </a:schemeClr>
                </a:solidFill>
              </a:defRPr>
            </a:lvl3pPr>
            <a:lvl4pPr marL="1371617" indent="0" algn="ctr">
              <a:buNone/>
              <a:defRPr>
                <a:solidFill>
                  <a:schemeClr val="tx1">
                    <a:tint val="75000"/>
                  </a:schemeClr>
                </a:solidFill>
              </a:defRPr>
            </a:lvl4pPr>
            <a:lvl5pPr marL="1828823" indent="0" algn="ctr">
              <a:buNone/>
              <a:defRPr>
                <a:solidFill>
                  <a:schemeClr val="tx1">
                    <a:tint val="75000"/>
                  </a:schemeClr>
                </a:solidFill>
              </a:defRPr>
            </a:lvl5pPr>
            <a:lvl6pPr marL="2286029" indent="0" algn="ctr">
              <a:buNone/>
              <a:defRPr>
                <a:solidFill>
                  <a:schemeClr val="tx1">
                    <a:tint val="75000"/>
                  </a:schemeClr>
                </a:solidFill>
              </a:defRPr>
            </a:lvl6pPr>
            <a:lvl7pPr marL="2743234" indent="0" algn="ctr">
              <a:buNone/>
              <a:defRPr>
                <a:solidFill>
                  <a:schemeClr val="tx1">
                    <a:tint val="75000"/>
                  </a:schemeClr>
                </a:solidFill>
              </a:defRPr>
            </a:lvl7pPr>
            <a:lvl8pPr marL="3200440" indent="0" algn="ctr">
              <a:buNone/>
              <a:defRPr>
                <a:solidFill>
                  <a:schemeClr val="tx1">
                    <a:tint val="75000"/>
                  </a:schemeClr>
                </a:solidFill>
              </a:defRPr>
            </a:lvl8pPr>
            <a:lvl9pPr marL="3657646" indent="0" algn="ctr">
              <a:buNone/>
              <a:defRPr>
                <a:solidFill>
                  <a:schemeClr val="tx1">
                    <a:tint val="75000"/>
                  </a:schemeClr>
                </a:solidFill>
              </a:defRPr>
            </a:lvl9pPr>
          </a:lstStyle>
          <a:p>
            <a:r>
              <a:rPr lang="en-US" dirty="0"/>
              <a:t>Click to edit Master subtitle style</a:t>
            </a:r>
          </a:p>
        </p:txBody>
      </p:sp>
      <p:sp>
        <p:nvSpPr>
          <p:cNvPr id="11" name="Rectangle 10"/>
          <p:cNvSpPr/>
          <p:nvPr userDrawn="1"/>
        </p:nvSpPr>
        <p:spPr>
          <a:xfrm>
            <a:off x="0" y="2331720"/>
            <a:ext cx="9144000" cy="68580"/>
          </a:xfrm>
          <a:prstGeom prst="rect">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80"/>
          </a:p>
        </p:txBody>
      </p:sp>
      <p:pic>
        <p:nvPicPr>
          <p:cNvPr id="8" name="Picture 7">
            <a:extLst>
              <a:ext uri="{FF2B5EF4-FFF2-40B4-BE49-F238E27FC236}">
                <a16:creationId xmlns:a16="http://schemas.microsoft.com/office/drawing/2014/main" id="{B13F5A21-8E18-6223-0628-245CE504779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7825175" y="3943117"/>
            <a:ext cx="1080036" cy="969264"/>
          </a:xfrm>
          <a:prstGeom prst="rect">
            <a:avLst/>
          </a:prstGeom>
        </p:spPr>
      </p:pic>
    </p:spTree>
    <p:extLst>
      <p:ext uri="{BB962C8B-B14F-4D97-AF65-F5344CB8AC3E}">
        <p14:creationId xmlns:p14="http://schemas.microsoft.com/office/powerpoint/2010/main" val="38670092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rgbClr val="0070C0"/>
        </a:soli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685804" y="1504951"/>
            <a:ext cx="7772400" cy="1102519"/>
          </a:xfrm>
        </p:spPr>
        <p:txBody>
          <a:bodyPr>
            <a:normAutofit/>
          </a:bodyPr>
          <a:lstStyle>
            <a:lvl1pPr algn="ctr">
              <a:defRPr sz="4201">
                <a:solidFill>
                  <a:schemeClr val="bg1"/>
                </a:solidFill>
              </a:defRPr>
            </a:lvl1pPr>
          </a:lstStyle>
          <a:p>
            <a:r>
              <a:rPr lang="en-US" dirty="0"/>
              <a:t>Click to edit Master title style</a:t>
            </a:r>
          </a:p>
        </p:txBody>
      </p:sp>
      <p:sp>
        <p:nvSpPr>
          <p:cNvPr id="8" name="Subtitle 2"/>
          <p:cNvSpPr>
            <a:spLocks noGrp="1"/>
          </p:cNvSpPr>
          <p:nvPr>
            <p:ph type="subTitle" idx="1"/>
          </p:nvPr>
        </p:nvSpPr>
        <p:spPr>
          <a:xfrm>
            <a:off x="1371600" y="2762250"/>
            <a:ext cx="6400800" cy="1314450"/>
          </a:xfrm>
        </p:spPr>
        <p:txBody>
          <a:bodyPr/>
          <a:lstStyle>
            <a:lvl1pPr marL="0" indent="0" algn="ctr">
              <a:buNone/>
              <a:defRPr>
                <a:solidFill>
                  <a:schemeClr val="bg1"/>
                </a:solidFill>
              </a:defRPr>
            </a:lvl1pPr>
            <a:lvl2pPr marL="457206" indent="0" algn="ctr">
              <a:buNone/>
              <a:defRPr>
                <a:solidFill>
                  <a:schemeClr val="tx1">
                    <a:tint val="75000"/>
                  </a:schemeClr>
                </a:solidFill>
              </a:defRPr>
            </a:lvl2pPr>
            <a:lvl3pPr marL="914411" indent="0" algn="ctr">
              <a:buNone/>
              <a:defRPr>
                <a:solidFill>
                  <a:schemeClr val="tx1">
                    <a:tint val="75000"/>
                  </a:schemeClr>
                </a:solidFill>
              </a:defRPr>
            </a:lvl3pPr>
            <a:lvl4pPr marL="1371617" indent="0" algn="ctr">
              <a:buNone/>
              <a:defRPr>
                <a:solidFill>
                  <a:schemeClr val="tx1">
                    <a:tint val="75000"/>
                  </a:schemeClr>
                </a:solidFill>
              </a:defRPr>
            </a:lvl4pPr>
            <a:lvl5pPr marL="1828823" indent="0" algn="ctr">
              <a:buNone/>
              <a:defRPr>
                <a:solidFill>
                  <a:schemeClr val="tx1">
                    <a:tint val="75000"/>
                  </a:schemeClr>
                </a:solidFill>
              </a:defRPr>
            </a:lvl5pPr>
            <a:lvl6pPr marL="2286029" indent="0" algn="ctr">
              <a:buNone/>
              <a:defRPr>
                <a:solidFill>
                  <a:schemeClr val="tx1">
                    <a:tint val="75000"/>
                  </a:schemeClr>
                </a:solidFill>
              </a:defRPr>
            </a:lvl6pPr>
            <a:lvl7pPr marL="2743234" indent="0" algn="ctr">
              <a:buNone/>
              <a:defRPr>
                <a:solidFill>
                  <a:schemeClr val="tx1">
                    <a:tint val="75000"/>
                  </a:schemeClr>
                </a:solidFill>
              </a:defRPr>
            </a:lvl7pPr>
            <a:lvl8pPr marL="3200440" indent="0" algn="ctr">
              <a:buNone/>
              <a:defRPr>
                <a:solidFill>
                  <a:schemeClr val="tx1">
                    <a:tint val="75000"/>
                  </a:schemeClr>
                </a:solidFill>
              </a:defRPr>
            </a:lvl8pPr>
            <a:lvl9pPr marL="3657646" indent="0" algn="ctr">
              <a:buNone/>
              <a:defRPr>
                <a:solidFill>
                  <a:schemeClr val="tx1">
                    <a:tint val="75000"/>
                  </a:schemeClr>
                </a:solidFill>
              </a:defRPr>
            </a:lvl9pPr>
          </a:lstStyle>
          <a:p>
            <a:r>
              <a:rPr lang="en-US" dirty="0"/>
              <a:t>Click to edit Master subtitle style</a:t>
            </a:r>
          </a:p>
        </p:txBody>
      </p:sp>
      <p:pic>
        <p:nvPicPr>
          <p:cNvPr id="2" name="Picture 1">
            <a:extLst>
              <a:ext uri="{FF2B5EF4-FFF2-40B4-BE49-F238E27FC236}">
                <a16:creationId xmlns:a16="http://schemas.microsoft.com/office/drawing/2014/main" id="{3D41AE2E-1E5E-33B2-09D2-D1D5D792B2D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971" t="-9246" r="-2254" b="1"/>
          <a:stretch/>
        </p:blipFill>
        <p:spPr>
          <a:xfrm>
            <a:off x="7772400" y="3867153"/>
            <a:ext cx="1143001" cy="1048891"/>
          </a:xfrm>
          <a:prstGeom prst="rect">
            <a:avLst/>
          </a:prstGeom>
        </p:spPr>
      </p:pic>
    </p:spTree>
    <p:extLst>
      <p:ext uri="{BB962C8B-B14F-4D97-AF65-F5344CB8AC3E}">
        <p14:creationId xmlns:p14="http://schemas.microsoft.com/office/powerpoint/2010/main" val="1087708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5" name="Rectangle 4"/>
          <p:cNvSpPr/>
          <p:nvPr userDrawn="1"/>
        </p:nvSpPr>
        <p:spPr>
          <a:xfrm>
            <a:off x="0" y="-11430"/>
            <a:ext cx="9144000" cy="10972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80">
              <a:ln>
                <a:noFill/>
              </a:ln>
              <a:solidFill>
                <a:srgbClr val="D4891C"/>
              </a:solidFill>
            </a:endParaRPr>
          </a:p>
        </p:txBody>
      </p:sp>
      <p:sp>
        <p:nvSpPr>
          <p:cNvPr id="3" name="Content Placeholder 2"/>
          <p:cNvSpPr>
            <a:spLocks noGrp="1"/>
          </p:cNvSpPr>
          <p:nvPr>
            <p:ph idx="1"/>
          </p:nvPr>
        </p:nvSpPr>
        <p:spPr>
          <a:xfrm>
            <a:off x="457200" y="1257516"/>
            <a:ext cx="8229600" cy="3085884"/>
          </a:xfrm>
        </p:spPr>
        <p:txBody>
          <a:bodyPr/>
          <a:lstStyle>
            <a:lvl1pPr>
              <a:defRPr>
                <a:solidFill>
                  <a:srgbClr val="0070C0"/>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sz="900">
                <a:solidFill>
                  <a:srgbClr val="515151"/>
                </a:solidFill>
              </a:defRPr>
            </a:lvl1pPr>
          </a:lstStyle>
          <a:p>
            <a:fld id="{4B8BC155-96A9-416C-9A6C-7FA79B5D88ED}" type="slidenum">
              <a:rPr lang="en-US" smtClean="0"/>
              <a:pPr/>
              <a:t>‹#›</a:t>
            </a:fld>
            <a:endParaRPr lang="en-US" dirty="0"/>
          </a:p>
        </p:txBody>
      </p:sp>
      <p:sp>
        <p:nvSpPr>
          <p:cNvPr id="7" name="Footer Placeholder 4"/>
          <p:cNvSpPr>
            <a:spLocks noGrp="1"/>
          </p:cNvSpPr>
          <p:nvPr>
            <p:ph type="ftr" sz="quarter" idx="3"/>
          </p:nvPr>
        </p:nvSpPr>
        <p:spPr>
          <a:xfrm>
            <a:off x="457203" y="4767263"/>
            <a:ext cx="5562601" cy="273844"/>
          </a:xfrm>
          <a:prstGeom prst="rect">
            <a:avLst/>
          </a:prstGeom>
        </p:spPr>
        <p:txBody>
          <a:bodyPr vert="horz" lIns="91440" tIns="45720" rIns="91440" bIns="45720" rtlCol="0" anchor="ctr"/>
          <a:lstStyle>
            <a:lvl1pPr algn="ctr">
              <a:defRPr sz="900" b="0" spc="500" baseline="0">
                <a:solidFill>
                  <a:srgbClr val="515151"/>
                </a:solidFill>
                <a:latin typeface="Arial" pitchFamily="34" charset="0"/>
                <a:cs typeface="Arial" pitchFamily="34" charset="0"/>
              </a:defRPr>
            </a:lvl1pPr>
          </a:lstStyle>
          <a:p>
            <a:pPr algn="l"/>
            <a:r>
              <a:rPr lang="en-US" dirty="0"/>
              <a:t>BONNEVILLE POWER ADMINISTRATION</a:t>
            </a:r>
          </a:p>
        </p:txBody>
      </p:sp>
      <p:sp>
        <p:nvSpPr>
          <p:cNvPr id="4" name="Title 3"/>
          <p:cNvSpPr>
            <a:spLocks noGrp="1"/>
          </p:cNvSpPr>
          <p:nvPr>
            <p:ph type="title"/>
          </p:nvPr>
        </p:nvSpPr>
        <p:spPr>
          <a:xfrm>
            <a:off x="457200" y="457203"/>
            <a:ext cx="8229600" cy="443573"/>
          </a:xfrm>
        </p:spPr>
        <p:txBody>
          <a:bodyPr>
            <a:noAutofit/>
          </a:bodyPr>
          <a:lstStyle>
            <a:lvl1pPr>
              <a:defRPr sz="37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382397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8_Title Slide">
    <p:bg>
      <p:bgPr>
        <a:solidFill>
          <a:srgbClr val="0070C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850FBA7-CC70-E2A5-512F-4B894CD63392}"/>
              </a:ext>
            </a:extLst>
          </p:cNvPr>
          <p:cNvSpPr/>
          <p:nvPr userDrawn="1"/>
        </p:nvSpPr>
        <p:spPr>
          <a:xfrm>
            <a:off x="0" y="1158240"/>
            <a:ext cx="9144000" cy="27089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2" name="Rectangle 1">
            <a:extLst>
              <a:ext uri="{FF2B5EF4-FFF2-40B4-BE49-F238E27FC236}">
                <a16:creationId xmlns:a16="http://schemas.microsoft.com/office/drawing/2014/main" id="{6F23FFB5-F6C0-830F-7CD2-621B18681141}"/>
              </a:ext>
            </a:extLst>
          </p:cNvPr>
          <p:cNvSpPr/>
          <p:nvPr userDrawn="1"/>
        </p:nvSpPr>
        <p:spPr>
          <a:xfrm>
            <a:off x="0" y="1123950"/>
            <a:ext cx="9144000" cy="68580"/>
          </a:xfrm>
          <a:prstGeom prst="rect">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80"/>
          </a:p>
        </p:txBody>
      </p:sp>
      <p:sp>
        <p:nvSpPr>
          <p:cNvPr id="3" name="Rectangle 2">
            <a:extLst>
              <a:ext uri="{FF2B5EF4-FFF2-40B4-BE49-F238E27FC236}">
                <a16:creationId xmlns:a16="http://schemas.microsoft.com/office/drawing/2014/main" id="{382EA421-EE14-C9D0-E833-CF16DC08F557}"/>
              </a:ext>
            </a:extLst>
          </p:cNvPr>
          <p:cNvSpPr/>
          <p:nvPr userDrawn="1"/>
        </p:nvSpPr>
        <p:spPr>
          <a:xfrm>
            <a:off x="0" y="3867150"/>
            <a:ext cx="9144000" cy="68580"/>
          </a:xfrm>
          <a:prstGeom prst="rect">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80"/>
          </a:p>
        </p:txBody>
      </p:sp>
      <p:sp>
        <p:nvSpPr>
          <p:cNvPr id="7" name="Text Placeholder 15">
            <a:extLst>
              <a:ext uri="{FF2B5EF4-FFF2-40B4-BE49-F238E27FC236}">
                <a16:creationId xmlns:a16="http://schemas.microsoft.com/office/drawing/2014/main" id="{8D7095E2-8A03-1D98-00C2-A5CAE5D34A4C}"/>
              </a:ext>
            </a:extLst>
          </p:cNvPr>
          <p:cNvSpPr>
            <a:spLocks noGrp="1"/>
          </p:cNvSpPr>
          <p:nvPr>
            <p:ph type="body" sz="quarter" idx="13"/>
          </p:nvPr>
        </p:nvSpPr>
        <p:spPr>
          <a:xfrm>
            <a:off x="417494" y="1351914"/>
            <a:ext cx="3409260" cy="2355851"/>
          </a:xfrm>
        </p:spPr>
        <p:txBody>
          <a:bodyPr anchor="ctr">
            <a:normAutofit/>
          </a:bodyPr>
          <a:lstStyle>
            <a:lvl1pPr marL="0" indent="0">
              <a:buNone/>
              <a:defRPr sz="4000" b="1" baseline="0">
                <a:solidFill>
                  <a:srgbClr val="0070C0"/>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8" name="Text Placeholder 19">
            <a:extLst>
              <a:ext uri="{FF2B5EF4-FFF2-40B4-BE49-F238E27FC236}">
                <a16:creationId xmlns:a16="http://schemas.microsoft.com/office/drawing/2014/main" id="{DE54228D-79C2-621B-755C-58CF3C7ABCD0}"/>
              </a:ext>
            </a:extLst>
          </p:cNvPr>
          <p:cNvSpPr>
            <a:spLocks noGrp="1"/>
          </p:cNvSpPr>
          <p:nvPr>
            <p:ph type="body" sz="quarter" idx="14"/>
          </p:nvPr>
        </p:nvSpPr>
        <p:spPr>
          <a:xfrm>
            <a:off x="4191003" y="1351914"/>
            <a:ext cx="4535508" cy="2355851"/>
          </a:xfrm>
        </p:spPr>
        <p:txBody>
          <a:bodyPr anchor="ctr"/>
          <a:lstStyle>
            <a:lvl1pPr>
              <a:defRPr>
                <a:solidFill>
                  <a:srgbClr val="0070C0"/>
                </a:solidFill>
                <a:latin typeface="Arial" panose="020B0604020202020204" pitchFamily="34" charset="0"/>
                <a:cs typeface="Arial" panose="020B0604020202020204" pitchFamily="34" charset="0"/>
              </a:defRPr>
            </a:lvl1pPr>
            <a:lvl2pPr>
              <a:defRPr>
                <a:solidFill>
                  <a:srgbClr val="0070C0"/>
                </a:solidFill>
                <a:latin typeface="Arial" panose="020B0604020202020204" pitchFamily="34" charset="0"/>
                <a:cs typeface="Arial" panose="020B0604020202020204" pitchFamily="34" charset="0"/>
              </a:defRPr>
            </a:lvl2pPr>
            <a:lvl3pPr>
              <a:defRPr>
                <a:solidFill>
                  <a:srgbClr val="0070C0"/>
                </a:solidFill>
                <a:latin typeface="Arial" panose="020B0604020202020204" pitchFamily="34" charset="0"/>
                <a:cs typeface="Arial" panose="020B0604020202020204" pitchFamily="34" charset="0"/>
              </a:defRPr>
            </a:lvl3pPr>
            <a:lvl4pPr>
              <a:defRPr>
                <a:solidFill>
                  <a:srgbClr val="0070C0"/>
                </a:solidFill>
                <a:latin typeface="Arial" panose="020B0604020202020204" pitchFamily="34" charset="0"/>
                <a:cs typeface="Arial" panose="020B0604020202020204" pitchFamily="34" charset="0"/>
              </a:defRPr>
            </a:lvl4pPr>
            <a:lvl5pPr>
              <a:defRPr>
                <a:solidFill>
                  <a:srgbClr val="0070C0"/>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4">
            <a:extLst>
              <a:ext uri="{FF2B5EF4-FFF2-40B4-BE49-F238E27FC236}">
                <a16:creationId xmlns:a16="http://schemas.microsoft.com/office/drawing/2014/main" id="{B5840070-B9D0-D017-EBE8-FEC28DDCE750}"/>
              </a:ext>
            </a:extLst>
          </p:cNvPr>
          <p:cNvSpPr>
            <a:spLocks noGrp="1"/>
          </p:cNvSpPr>
          <p:nvPr>
            <p:ph type="ftr" sz="quarter" idx="3"/>
          </p:nvPr>
        </p:nvSpPr>
        <p:spPr>
          <a:xfrm>
            <a:off x="457203" y="4767263"/>
            <a:ext cx="5562601" cy="273844"/>
          </a:xfrm>
          <a:prstGeom prst="rect">
            <a:avLst/>
          </a:prstGeom>
        </p:spPr>
        <p:txBody>
          <a:bodyPr vert="horz" lIns="91440" tIns="45720" rIns="91440" bIns="45720" rtlCol="0" anchor="ctr"/>
          <a:lstStyle>
            <a:lvl1pPr algn="ctr">
              <a:defRPr sz="900" b="0" spc="500" baseline="0">
                <a:solidFill>
                  <a:schemeClr val="bg1"/>
                </a:solidFill>
                <a:latin typeface="Arial" pitchFamily="34" charset="0"/>
                <a:cs typeface="Arial" pitchFamily="34" charset="0"/>
              </a:defRPr>
            </a:lvl1pPr>
          </a:lstStyle>
          <a:p>
            <a:pPr algn="l"/>
            <a:r>
              <a:rPr lang="en-US" dirty="0"/>
              <a:t>BONNEVILLE POWER ADMINISTRATION</a:t>
            </a:r>
          </a:p>
        </p:txBody>
      </p:sp>
      <p:sp>
        <p:nvSpPr>
          <p:cNvPr id="10" name="Slide Number Placeholder 5">
            <a:extLst>
              <a:ext uri="{FF2B5EF4-FFF2-40B4-BE49-F238E27FC236}">
                <a16:creationId xmlns:a16="http://schemas.microsoft.com/office/drawing/2014/main" id="{3A195B28-4647-2376-3F4F-35C117F73C79}"/>
              </a:ext>
            </a:extLst>
          </p:cNvPr>
          <p:cNvSpPr>
            <a:spLocks noGrp="1"/>
          </p:cNvSpPr>
          <p:nvPr>
            <p:ph type="sldNum" sz="quarter" idx="12"/>
          </p:nvPr>
        </p:nvSpPr>
        <p:spPr>
          <a:xfrm>
            <a:off x="6553200" y="4767263"/>
            <a:ext cx="2133600" cy="273844"/>
          </a:xfrm>
        </p:spPr>
        <p:txBody>
          <a:bodyPr/>
          <a:lstStyle>
            <a:lvl1pPr>
              <a:defRPr>
                <a:solidFill>
                  <a:schemeClr val="bg1"/>
                </a:solidFill>
              </a:defRPr>
            </a:lvl1pPr>
          </a:lstStyle>
          <a:p>
            <a:fld id="{4B8BC155-96A9-416C-9A6C-7FA79B5D88ED}" type="slidenum">
              <a:rPr lang="en-US" smtClean="0"/>
              <a:pPr/>
              <a:t>‹#›</a:t>
            </a:fld>
            <a:endParaRPr lang="en-US" dirty="0"/>
          </a:p>
        </p:txBody>
      </p:sp>
    </p:spTree>
    <p:extLst>
      <p:ext uri="{BB962C8B-B14F-4D97-AF65-F5344CB8AC3E}">
        <p14:creationId xmlns:p14="http://schemas.microsoft.com/office/powerpoint/2010/main" val="55677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7_Title Slide">
    <p:bg>
      <p:bgPr>
        <a:solidFill>
          <a:srgbClr val="0070C0"/>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B5E0B4-4910-D552-0936-9384C362650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282734" y="-12673"/>
            <a:ext cx="3859980" cy="5156173"/>
          </a:xfrm>
          <a:prstGeom prst="rect">
            <a:avLst/>
          </a:prstGeom>
        </p:spPr>
      </p:pic>
      <p:sp>
        <p:nvSpPr>
          <p:cNvPr id="4" name="Text Placeholder 18">
            <a:extLst>
              <a:ext uri="{FF2B5EF4-FFF2-40B4-BE49-F238E27FC236}">
                <a16:creationId xmlns:a16="http://schemas.microsoft.com/office/drawing/2014/main" id="{EDD19515-C556-90D9-4D64-50BD64567694}"/>
              </a:ext>
            </a:extLst>
          </p:cNvPr>
          <p:cNvSpPr>
            <a:spLocks noGrp="1"/>
          </p:cNvSpPr>
          <p:nvPr>
            <p:ph type="body" sz="quarter" idx="13" hasCustomPrompt="1"/>
          </p:nvPr>
        </p:nvSpPr>
        <p:spPr>
          <a:xfrm>
            <a:off x="422547" y="2635623"/>
            <a:ext cx="3173285" cy="357200"/>
          </a:xfrm>
        </p:spPr>
        <p:txBody>
          <a:bodyPr>
            <a:noAutofit/>
          </a:bodyPr>
          <a:lstStyle>
            <a:lvl1pPr marL="0" indent="0">
              <a:buNone/>
              <a:defRPr sz="2000">
                <a:solidFill>
                  <a:schemeClr val="bg1"/>
                </a:solidFill>
              </a:defRPr>
            </a:lvl1pPr>
          </a:lstStyle>
          <a:p>
            <a:pPr lvl="0"/>
            <a:r>
              <a:rPr lang="en-US" dirty="0"/>
              <a:t>MASTER - HEADER</a:t>
            </a:r>
          </a:p>
        </p:txBody>
      </p:sp>
      <p:sp>
        <p:nvSpPr>
          <p:cNvPr id="5" name="Text Placeholder 20">
            <a:extLst>
              <a:ext uri="{FF2B5EF4-FFF2-40B4-BE49-F238E27FC236}">
                <a16:creationId xmlns:a16="http://schemas.microsoft.com/office/drawing/2014/main" id="{8E6F2208-CEC5-DBE7-A577-976E65007B73}"/>
              </a:ext>
            </a:extLst>
          </p:cNvPr>
          <p:cNvSpPr>
            <a:spLocks noGrp="1"/>
          </p:cNvSpPr>
          <p:nvPr>
            <p:ph type="body" sz="quarter" idx="14" hasCustomPrompt="1"/>
          </p:nvPr>
        </p:nvSpPr>
        <p:spPr>
          <a:xfrm>
            <a:off x="381000" y="3105150"/>
            <a:ext cx="3715678" cy="578153"/>
          </a:xfrm>
        </p:spPr>
        <p:txBody>
          <a:bodyPr>
            <a:noAutofit/>
          </a:bodyPr>
          <a:lstStyle>
            <a:lvl1pPr marL="0" indent="0">
              <a:buNone/>
              <a:defRPr sz="4000" b="1">
                <a:solidFill>
                  <a:schemeClr val="bg1"/>
                </a:solidFill>
              </a:defRPr>
            </a:lvl1pPr>
          </a:lstStyle>
          <a:p>
            <a:pPr lvl="0"/>
            <a:r>
              <a:rPr lang="en-US" dirty="0"/>
              <a:t>Speaker Name</a:t>
            </a:r>
          </a:p>
        </p:txBody>
      </p:sp>
      <p:sp>
        <p:nvSpPr>
          <p:cNvPr id="6" name="Text Placeholder 23">
            <a:extLst>
              <a:ext uri="{FF2B5EF4-FFF2-40B4-BE49-F238E27FC236}">
                <a16:creationId xmlns:a16="http://schemas.microsoft.com/office/drawing/2014/main" id="{3A8126B3-ED9B-6093-7DEE-0F395FC48589}"/>
              </a:ext>
            </a:extLst>
          </p:cNvPr>
          <p:cNvSpPr>
            <a:spLocks noGrp="1"/>
          </p:cNvSpPr>
          <p:nvPr>
            <p:ph type="body" sz="quarter" idx="15" hasCustomPrompt="1"/>
          </p:nvPr>
        </p:nvSpPr>
        <p:spPr>
          <a:xfrm>
            <a:off x="399117" y="3871961"/>
            <a:ext cx="3715682" cy="452391"/>
          </a:xfrm>
        </p:spPr>
        <p:txBody>
          <a:bodyPr>
            <a:normAutofit/>
          </a:bodyPr>
          <a:lstStyle>
            <a:lvl1pPr marL="0" indent="0">
              <a:buNone/>
              <a:defRPr sz="1801" b="1">
                <a:solidFill>
                  <a:schemeClr val="bg1"/>
                </a:solidFill>
              </a:defRPr>
            </a:lvl1pPr>
          </a:lstStyle>
          <a:p>
            <a:pPr lvl="0"/>
            <a:r>
              <a:rPr lang="en-US" dirty="0"/>
              <a:t>Speaker Title</a:t>
            </a:r>
          </a:p>
        </p:txBody>
      </p:sp>
      <p:sp>
        <p:nvSpPr>
          <p:cNvPr id="7" name="Footer Placeholder 4">
            <a:extLst>
              <a:ext uri="{FF2B5EF4-FFF2-40B4-BE49-F238E27FC236}">
                <a16:creationId xmlns:a16="http://schemas.microsoft.com/office/drawing/2014/main" id="{FD835798-9EBA-8001-EC37-107495F2D1DA}"/>
              </a:ext>
            </a:extLst>
          </p:cNvPr>
          <p:cNvSpPr>
            <a:spLocks noGrp="1"/>
          </p:cNvSpPr>
          <p:nvPr>
            <p:ph type="ftr" sz="quarter" idx="3"/>
          </p:nvPr>
        </p:nvSpPr>
        <p:spPr>
          <a:xfrm>
            <a:off x="457200" y="4767263"/>
            <a:ext cx="4824242" cy="273844"/>
          </a:xfrm>
          <a:prstGeom prst="rect">
            <a:avLst/>
          </a:prstGeom>
        </p:spPr>
        <p:txBody>
          <a:bodyPr vert="horz" lIns="91440" tIns="45720" rIns="91440" bIns="45720" rtlCol="0" anchor="ctr"/>
          <a:lstStyle>
            <a:lvl1pPr algn="ctr">
              <a:defRPr sz="900" b="0" spc="500" baseline="0">
                <a:solidFill>
                  <a:schemeClr val="bg1"/>
                </a:solidFill>
                <a:latin typeface="Arial" pitchFamily="34" charset="0"/>
                <a:cs typeface="Arial" pitchFamily="34" charset="0"/>
              </a:defRPr>
            </a:lvl1pPr>
          </a:lstStyle>
          <a:p>
            <a:pPr algn="l"/>
            <a:r>
              <a:rPr lang="en-US" dirty="0"/>
              <a:t>BONNEVILLE POWER ADMINISTRATION</a:t>
            </a:r>
          </a:p>
        </p:txBody>
      </p:sp>
      <p:sp>
        <p:nvSpPr>
          <p:cNvPr id="8" name="Slide Number Placeholder 5">
            <a:extLst>
              <a:ext uri="{FF2B5EF4-FFF2-40B4-BE49-F238E27FC236}">
                <a16:creationId xmlns:a16="http://schemas.microsoft.com/office/drawing/2014/main" id="{401CCAC5-FCE2-D5FE-3C28-34FA4FCC79FE}"/>
              </a:ext>
            </a:extLst>
          </p:cNvPr>
          <p:cNvSpPr>
            <a:spLocks noGrp="1"/>
          </p:cNvSpPr>
          <p:nvPr>
            <p:ph type="sldNum" sz="quarter" idx="12"/>
          </p:nvPr>
        </p:nvSpPr>
        <p:spPr>
          <a:xfrm>
            <a:off x="6553200" y="4767263"/>
            <a:ext cx="2133600" cy="273844"/>
          </a:xfrm>
        </p:spPr>
        <p:txBody>
          <a:bodyPr/>
          <a:lstStyle>
            <a:lvl1pPr>
              <a:defRPr>
                <a:solidFill>
                  <a:schemeClr val="bg1"/>
                </a:solidFill>
              </a:defRPr>
            </a:lvl1pPr>
          </a:lstStyle>
          <a:p>
            <a:fld id="{4B8BC155-96A9-416C-9A6C-7FA79B5D88ED}" type="slidenum">
              <a:rPr lang="en-US" smtClean="0"/>
              <a:pPr/>
              <a:t>‹#›</a:t>
            </a:fld>
            <a:endParaRPr lang="en-US" dirty="0"/>
          </a:p>
        </p:txBody>
      </p:sp>
    </p:spTree>
    <p:extLst>
      <p:ext uri="{BB962C8B-B14F-4D97-AF65-F5344CB8AC3E}">
        <p14:creationId xmlns:p14="http://schemas.microsoft.com/office/powerpoint/2010/main" val="31021031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F7BE81-FB4F-66B7-7178-5DE362FC54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54326"/>
          <a:stretch/>
        </p:blipFill>
        <p:spPr>
          <a:xfrm>
            <a:off x="0" y="0"/>
            <a:ext cx="9144000" cy="1085850"/>
          </a:xfrm>
          <a:prstGeom prst="rect">
            <a:avLst/>
          </a:prstGeom>
        </p:spPr>
      </p:pic>
      <p:sp>
        <p:nvSpPr>
          <p:cNvPr id="6" name="Slide Number Placeholder 5"/>
          <p:cNvSpPr>
            <a:spLocks noGrp="1"/>
          </p:cNvSpPr>
          <p:nvPr>
            <p:ph type="sldNum" sz="quarter" idx="12"/>
          </p:nvPr>
        </p:nvSpPr>
        <p:spPr/>
        <p:txBody>
          <a:bodyPr/>
          <a:lstStyle>
            <a:lvl1pPr>
              <a:defRPr sz="900">
                <a:solidFill>
                  <a:srgbClr val="515151"/>
                </a:solidFill>
              </a:defRPr>
            </a:lvl1pPr>
          </a:lstStyle>
          <a:p>
            <a:fld id="{4B8BC155-96A9-416C-9A6C-7FA79B5D88ED}" type="slidenum">
              <a:rPr lang="en-US" smtClean="0"/>
              <a:pPr/>
              <a:t>‹#›</a:t>
            </a:fld>
            <a:endParaRPr lang="en-US" dirty="0"/>
          </a:p>
        </p:txBody>
      </p:sp>
      <p:sp>
        <p:nvSpPr>
          <p:cNvPr id="7" name="Footer Placeholder 4"/>
          <p:cNvSpPr>
            <a:spLocks noGrp="1"/>
          </p:cNvSpPr>
          <p:nvPr>
            <p:ph type="ftr" sz="quarter" idx="3"/>
          </p:nvPr>
        </p:nvSpPr>
        <p:spPr>
          <a:xfrm>
            <a:off x="457203" y="4767263"/>
            <a:ext cx="5562601" cy="273844"/>
          </a:xfrm>
          <a:prstGeom prst="rect">
            <a:avLst/>
          </a:prstGeom>
        </p:spPr>
        <p:txBody>
          <a:bodyPr vert="horz" lIns="91440" tIns="45720" rIns="91440" bIns="45720" rtlCol="0" anchor="ctr"/>
          <a:lstStyle>
            <a:lvl1pPr algn="ctr">
              <a:defRPr sz="900" b="0" spc="500" baseline="0">
                <a:solidFill>
                  <a:srgbClr val="515151"/>
                </a:solidFill>
                <a:latin typeface="Arial" pitchFamily="34" charset="0"/>
                <a:cs typeface="Arial" pitchFamily="34" charset="0"/>
              </a:defRPr>
            </a:lvl1pPr>
          </a:lstStyle>
          <a:p>
            <a:pPr algn="l"/>
            <a:r>
              <a:rPr lang="en-US" dirty="0"/>
              <a:t>BONNEVILLE POWER ADMINISTRATION</a:t>
            </a:r>
          </a:p>
        </p:txBody>
      </p:sp>
      <p:sp>
        <p:nvSpPr>
          <p:cNvPr id="9" name="Title 3"/>
          <p:cNvSpPr>
            <a:spLocks noGrp="1"/>
          </p:cNvSpPr>
          <p:nvPr>
            <p:ph type="title"/>
          </p:nvPr>
        </p:nvSpPr>
        <p:spPr>
          <a:xfrm>
            <a:off x="457200" y="457203"/>
            <a:ext cx="8229600" cy="443573"/>
          </a:xfrm>
        </p:spPr>
        <p:txBody>
          <a:bodyPr>
            <a:noAutofit/>
          </a:bodyPr>
          <a:lstStyle>
            <a:lvl1pPr>
              <a:defRPr sz="3700">
                <a:solidFill>
                  <a:schemeClr val="bg1"/>
                </a:solidFill>
              </a:defRPr>
            </a:lvl1pPr>
          </a:lstStyle>
          <a:p>
            <a:r>
              <a:rPr lang="en-US" dirty="0"/>
              <a:t>Click to edit Master title style</a:t>
            </a:r>
          </a:p>
        </p:txBody>
      </p:sp>
      <p:sp>
        <p:nvSpPr>
          <p:cNvPr id="12" name="Content Placeholder 2"/>
          <p:cNvSpPr>
            <a:spLocks noGrp="1"/>
          </p:cNvSpPr>
          <p:nvPr>
            <p:ph idx="1"/>
          </p:nvPr>
        </p:nvSpPr>
        <p:spPr>
          <a:xfrm>
            <a:off x="457200" y="1257516"/>
            <a:ext cx="8229600" cy="3085884"/>
          </a:xfrm>
        </p:spPr>
        <p:txBody>
          <a:bodyPr/>
          <a:lstStyle>
            <a:lvl1pPr>
              <a:defRPr>
                <a:solidFill>
                  <a:srgbClr val="0070C0"/>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976200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sz="900">
                <a:solidFill>
                  <a:srgbClr val="515151"/>
                </a:solidFill>
              </a:defRPr>
            </a:lvl1pPr>
          </a:lstStyle>
          <a:p>
            <a:fld id="{4B8BC155-96A9-416C-9A6C-7FA79B5D88ED}" type="slidenum">
              <a:rPr lang="en-US" smtClean="0"/>
              <a:pPr/>
              <a:t>‹#›</a:t>
            </a:fld>
            <a:endParaRPr lang="en-US" dirty="0"/>
          </a:p>
        </p:txBody>
      </p:sp>
      <p:sp>
        <p:nvSpPr>
          <p:cNvPr id="7" name="Footer Placeholder 4"/>
          <p:cNvSpPr>
            <a:spLocks noGrp="1"/>
          </p:cNvSpPr>
          <p:nvPr>
            <p:ph type="ftr" sz="quarter" idx="3"/>
          </p:nvPr>
        </p:nvSpPr>
        <p:spPr>
          <a:xfrm>
            <a:off x="457203" y="4767263"/>
            <a:ext cx="5562601" cy="273844"/>
          </a:xfrm>
          <a:prstGeom prst="rect">
            <a:avLst/>
          </a:prstGeom>
        </p:spPr>
        <p:txBody>
          <a:bodyPr vert="horz" lIns="91440" tIns="45720" rIns="91440" bIns="45720" rtlCol="0" anchor="ctr"/>
          <a:lstStyle>
            <a:lvl1pPr algn="ctr">
              <a:defRPr sz="900" b="0" spc="500" baseline="0">
                <a:solidFill>
                  <a:schemeClr val="tx1">
                    <a:lumMod val="65000"/>
                    <a:lumOff val="35000"/>
                  </a:schemeClr>
                </a:solidFill>
                <a:latin typeface="Arial" pitchFamily="34" charset="0"/>
                <a:cs typeface="Arial" pitchFamily="34" charset="0"/>
              </a:defRPr>
            </a:lvl1pPr>
          </a:lstStyle>
          <a:p>
            <a:pPr algn="l"/>
            <a:r>
              <a:rPr lang="en-US" dirty="0"/>
              <a:t>BONNEVILLE POWER ADMINISTRATION</a:t>
            </a:r>
          </a:p>
        </p:txBody>
      </p:sp>
      <p:sp>
        <p:nvSpPr>
          <p:cNvPr id="10" name="Title Placeholder 1"/>
          <p:cNvSpPr>
            <a:spLocks noGrp="1"/>
          </p:cNvSpPr>
          <p:nvPr>
            <p:ph type="title"/>
          </p:nvPr>
        </p:nvSpPr>
        <p:spPr>
          <a:xfrm>
            <a:off x="457200" y="548831"/>
            <a:ext cx="8229600" cy="708471"/>
          </a:xfrm>
          <a:prstGeom prst="rect">
            <a:avLst/>
          </a:prstGeom>
        </p:spPr>
        <p:txBody>
          <a:bodyPr vert="horz" lIns="91440" tIns="45720" rIns="91440" bIns="45720" rtlCol="0" anchor="ctr">
            <a:normAutofit/>
          </a:bodyPr>
          <a:lstStyle>
            <a:lvl1pPr>
              <a:defRPr>
                <a:solidFill>
                  <a:srgbClr val="0070C0"/>
                </a:solidFill>
              </a:defRPr>
            </a:lvl1pPr>
          </a:lstStyle>
          <a:p>
            <a:r>
              <a:rPr lang="en-US" dirty="0"/>
              <a:t>Click to edit Master title style</a:t>
            </a:r>
          </a:p>
        </p:txBody>
      </p:sp>
      <p:sp>
        <p:nvSpPr>
          <p:cNvPr id="11" name="Text Placeholder 2"/>
          <p:cNvSpPr>
            <a:spLocks noGrp="1"/>
          </p:cNvSpPr>
          <p:nvPr>
            <p:ph idx="1"/>
          </p:nvPr>
        </p:nvSpPr>
        <p:spPr>
          <a:xfrm>
            <a:off x="457200" y="1354444"/>
            <a:ext cx="8229600" cy="3085884"/>
          </a:xfrm>
          <a:prstGeom prst="rect">
            <a:avLst/>
          </a:prstGeom>
        </p:spPr>
        <p:txBody>
          <a:bodyPr vert="horz" lIns="91440" tIns="45720" rIns="91440" bIns="45720" rtlCol="0">
            <a:normAutofit/>
          </a:bodyPr>
          <a:lstStyle>
            <a:lvl1pPr>
              <a:defRPr>
                <a:solidFill>
                  <a:srgbClr val="0070C0"/>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39571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1663B650-5CA1-796B-B493-799380E74A3E}"/>
              </a:ext>
            </a:extLst>
          </p:cNvPr>
          <p:cNvSpPr>
            <a:spLocks noGrp="1"/>
          </p:cNvSpPr>
          <p:nvPr>
            <p:ph type="sldNum" sz="quarter" idx="12"/>
          </p:nvPr>
        </p:nvSpPr>
        <p:spPr>
          <a:xfrm>
            <a:off x="6553200" y="4767263"/>
            <a:ext cx="2133600" cy="273844"/>
          </a:xfrm>
        </p:spPr>
        <p:txBody>
          <a:bodyPr/>
          <a:lstStyle>
            <a:lvl1pPr>
              <a:defRPr sz="900">
                <a:solidFill>
                  <a:srgbClr val="515151"/>
                </a:solidFill>
              </a:defRPr>
            </a:lvl1pPr>
          </a:lstStyle>
          <a:p>
            <a:fld id="{4B8BC155-96A9-416C-9A6C-7FA79B5D88ED}" type="slidenum">
              <a:rPr lang="en-US" smtClean="0"/>
              <a:pPr/>
              <a:t>‹#›</a:t>
            </a:fld>
            <a:endParaRPr lang="en-US" dirty="0"/>
          </a:p>
        </p:txBody>
      </p:sp>
    </p:spTree>
    <p:extLst>
      <p:ext uri="{BB962C8B-B14F-4D97-AF65-F5344CB8AC3E}">
        <p14:creationId xmlns:p14="http://schemas.microsoft.com/office/powerpoint/2010/main" val="3838816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B02CBA-050A-2902-3A5D-EB7CB4DD07BE}"/>
              </a:ext>
            </a:extLst>
          </p:cNvPr>
          <p:cNvPicPr>
            <a:picLocks noChangeAspect="1"/>
          </p:cNvPicPr>
          <p:nvPr userDrawn="1"/>
        </p:nvPicPr>
        <p:blipFill>
          <a:blip r:embed="rId2">
            <a:extLst>
              <a:ext uri="{28A0092B-C50C-407E-A947-70E740481C1C}">
                <a14:useLocalDpi xmlns:a14="http://schemas.microsoft.com/office/drawing/2010/main" val="0"/>
              </a:ext>
            </a:extLst>
          </a:blip>
          <a:srcRect t="240" b="240"/>
          <a:stretch/>
        </p:blipFill>
        <p:spPr>
          <a:xfrm>
            <a:off x="0" y="0"/>
            <a:ext cx="9144000" cy="2366010"/>
          </a:xfrm>
          <a:prstGeom prst="rect">
            <a:avLst/>
          </a:prstGeom>
        </p:spPr>
      </p:pic>
      <p:sp>
        <p:nvSpPr>
          <p:cNvPr id="5" name="Title 1"/>
          <p:cNvSpPr>
            <a:spLocks noGrp="1"/>
          </p:cNvSpPr>
          <p:nvPr>
            <p:ph type="ctrTitle"/>
          </p:nvPr>
        </p:nvSpPr>
        <p:spPr>
          <a:xfrm>
            <a:off x="685804" y="2400302"/>
            <a:ext cx="7772400" cy="1102519"/>
          </a:xfrm>
        </p:spPr>
        <p:txBody>
          <a:bodyPr>
            <a:normAutofit/>
          </a:bodyPr>
          <a:lstStyle>
            <a:lvl1pPr algn="ctr">
              <a:defRPr sz="4201">
                <a:solidFill>
                  <a:srgbClr val="0070C0"/>
                </a:solidFill>
              </a:defRPr>
            </a:lvl1pPr>
          </a:lstStyle>
          <a:p>
            <a:r>
              <a:rPr lang="en-US" dirty="0"/>
              <a:t>Click to edit Master title style</a:t>
            </a:r>
          </a:p>
        </p:txBody>
      </p:sp>
      <p:sp>
        <p:nvSpPr>
          <p:cNvPr id="6" name="Subtitle 2"/>
          <p:cNvSpPr>
            <a:spLocks noGrp="1"/>
          </p:cNvSpPr>
          <p:nvPr>
            <p:ph type="subTitle" idx="1"/>
          </p:nvPr>
        </p:nvSpPr>
        <p:spPr>
          <a:xfrm>
            <a:off x="1371600" y="3657600"/>
            <a:ext cx="6400800" cy="1314450"/>
          </a:xfrm>
        </p:spPr>
        <p:txBody>
          <a:bodyPr/>
          <a:lstStyle>
            <a:lvl1pPr marL="0" indent="0" algn="ctr">
              <a:buNone/>
              <a:defRPr>
                <a:solidFill>
                  <a:srgbClr val="0070C0"/>
                </a:solidFill>
              </a:defRPr>
            </a:lvl1pPr>
            <a:lvl2pPr marL="457206" indent="0" algn="ctr">
              <a:buNone/>
              <a:defRPr>
                <a:solidFill>
                  <a:schemeClr val="tx1">
                    <a:tint val="75000"/>
                  </a:schemeClr>
                </a:solidFill>
              </a:defRPr>
            </a:lvl2pPr>
            <a:lvl3pPr marL="914411" indent="0" algn="ctr">
              <a:buNone/>
              <a:defRPr>
                <a:solidFill>
                  <a:schemeClr val="tx1">
                    <a:tint val="75000"/>
                  </a:schemeClr>
                </a:solidFill>
              </a:defRPr>
            </a:lvl3pPr>
            <a:lvl4pPr marL="1371617" indent="0" algn="ctr">
              <a:buNone/>
              <a:defRPr>
                <a:solidFill>
                  <a:schemeClr val="tx1">
                    <a:tint val="75000"/>
                  </a:schemeClr>
                </a:solidFill>
              </a:defRPr>
            </a:lvl4pPr>
            <a:lvl5pPr marL="1828823" indent="0" algn="ctr">
              <a:buNone/>
              <a:defRPr>
                <a:solidFill>
                  <a:schemeClr val="tx1">
                    <a:tint val="75000"/>
                  </a:schemeClr>
                </a:solidFill>
              </a:defRPr>
            </a:lvl5pPr>
            <a:lvl6pPr marL="2286029" indent="0" algn="ctr">
              <a:buNone/>
              <a:defRPr>
                <a:solidFill>
                  <a:schemeClr val="tx1">
                    <a:tint val="75000"/>
                  </a:schemeClr>
                </a:solidFill>
              </a:defRPr>
            </a:lvl6pPr>
            <a:lvl7pPr marL="2743234" indent="0" algn="ctr">
              <a:buNone/>
              <a:defRPr>
                <a:solidFill>
                  <a:schemeClr val="tx1">
                    <a:tint val="75000"/>
                  </a:schemeClr>
                </a:solidFill>
              </a:defRPr>
            </a:lvl7pPr>
            <a:lvl8pPr marL="3200440" indent="0" algn="ctr">
              <a:buNone/>
              <a:defRPr>
                <a:solidFill>
                  <a:schemeClr val="tx1">
                    <a:tint val="75000"/>
                  </a:schemeClr>
                </a:solidFill>
              </a:defRPr>
            </a:lvl8pPr>
            <a:lvl9pPr marL="3657646" indent="0" algn="ctr">
              <a:buNone/>
              <a:defRPr>
                <a:solidFill>
                  <a:schemeClr val="tx1">
                    <a:tint val="75000"/>
                  </a:schemeClr>
                </a:solidFill>
              </a:defRPr>
            </a:lvl9pPr>
          </a:lstStyle>
          <a:p>
            <a:r>
              <a:rPr lang="en-US" dirty="0"/>
              <a:t>Click to edit Master subtitle style</a:t>
            </a:r>
          </a:p>
        </p:txBody>
      </p:sp>
      <p:sp>
        <p:nvSpPr>
          <p:cNvPr id="11" name="Rectangle 10"/>
          <p:cNvSpPr/>
          <p:nvPr userDrawn="1"/>
        </p:nvSpPr>
        <p:spPr>
          <a:xfrm>
            <a:off x="0" y="2331720"/>
            <a:ext cx="9144000" cy="68580"/>
          </a:xfrm>
          <a:prstGeom prst="rect">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80"/>
          </a:p>
        </p:txBody>
      </p:sp>
      <p:sp>
        <p:nvSpPr>
          <p:cNvPr id="12" name="TextBox 11"/>
          <p:cNvSpPr txBox="1"/>
          <p:nvPr userDrawn="1"/>
        </p:nvSpPr>
        <p:spPr>
          <a:xfrm>
            <a:off x="3" y="101086"/>
            <a:ext cx="9296400" cy="246349"/>
          </a:xfrm>
          <a:prstGeom prst="rect">
            <a:avLst/>
          </a:prstGeom>
          <a:noFill/>
        </p:spPr>
        <p:txBody>
          <a:bodyPr wrap="square" rtlCol="0">
            <a:spAutoFit/>
          </a:bodyPr>
          <a:lstStyle/>
          <a:p>
            <a:pPr algn="ctr"/>
            <a:r>
              <a:rPr lang="en-US" sz="1001" spc="1570" dirty="0">
                <a:solidFill>
                  <a:schemeClr val="bg1"/>
                </a:solidFill>
                <a:latin typeface="Arial" panose="020B0604020202020204" pitchFamily="34" charset="0"/>
                <a:cs typeface="Arial" panose="020B0604020202020204" pitchFamily="34" charset="0"/>
              </a:rPr>
              <a:t>BONNEVILLE</a:t>
            </a:r>
            <a:r>
              <a:rPr lang="en-US" sz="1001" spc="1570" baseline="0" dirty="0">
                <a:solidFill>
                  <a:schemeClr val="bg1"/>
                </a:solidFill>
                <a:latin typeface="Arial" panose="020B0604020202020204" pitchFamily="34" charset="0"/>
                <a:cs typeface="Arial" panose="020B0604020202020204" pitchFamily="34" charset="0"/>
              </a:rPr>
              <a:t> POWER ADMINISTRATION</a:t>
            </a:r>
            <a:endParaRPr lang="en-US" sz="1001" spc="1570" dirty="0">
              <a:solidFill>
                <a:schemeClr val="bg1"/>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24803" y="4300392"/>
            <a:ext cx="867163" cy="610750"/>
          </a:xfrm>
          <a:prstGeom prst="rect">
            <a:avLst/>
          </a:prstGeom>
        </p:spPr>
      </p:pic>
    </p:spTree>
    <p:extLst>
      <p:ext uri="{BB962C8B-B14F-4D97-AF65-F5344CB8AC3E}">
        <p14:creationId xmlns:p14="http://schemas.microsoft.com/office/powerpoint/2010/main" val="3391647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0070C0"/>
        </a:soli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685804" y="1828802"/>
            <a:ext cx="7772400" cy="1102519"/>
          </a:xfrm>
        </p:spPr>
        <p:txBody>
          <a:bodyPr>
            <a:normAutofit/>
          </a:bodyPr>
          <a:lstStyle>
            <a:lvl1pPr algn="ctr">
              <a:defRPr sz="4201">
                <a:solidFill>
                  <a:schemeClr val="bg1"/>
                </a:solidFill>
              </a:defRPr>
            </a:lvl1pPr>
          </a:lstStyle>
          <a:p>
            <a:r>
              <a:rPr lang="en-US" dirty="0"/>
              <a:t>Click to edit Master title style</a:t>
            </a:r>
          </a:p>
        </p:txBody>
      </p:sp>
      <p:sp>
        <p:nvSpPr>
          <p:cNvPr id="8" name="Subtitle 2"/>
          <p:cNvSpPr>
            <a:spLocks noGrp="1"/>
          </p:cNvSpPr>
          <p:nvPr>
            <p:ph type="subTitle" idx="1"/>
          </p:nvPr>
        </p:nvSpPr>
        <p:spPr>
          <a:xfrm>
            <a:off x="1371600" y="3086100"/>
            <a:ext cx="6400800" cy="1314450"/>
          </a:xfrm>
        </p:spPr>
        <p:txBody>
          <a:bodyPr/>
          <a:lstStyle>
            <a:lvl1pPr marL="0" indent="0" algn="ctr">
              <a:buNone/>
              <a:defRPr>
                <a:solidFill>
                  <a:schemeClr val="bg1"/>
                </a:solidFill>
              </a:defRPr>
            </a:lvl1pPr>
            <a:lvl2pPr marL="457206" indent="0" algn="ctr">
              <a:buNone/>
              <a:defRPr>
                <a:solidFill>
                  <a:schemeClr val="tx1">
                    <a:tint val="75000"/>
                  </a:schemeClr>
                </a:solidFill>
              </a:defRPr>
            </a:lvl2pPr>
            <a:lvl3pPr marL="914411" indent="0" algn="ctr">
              <a:buNone/>
              <a:defRPr>
                <a:solidFill>
                  <a:schemeClr val="tx1">
                    <a:tint val="75000"/>
                  </a:schemeClr>
                </a:solidFill>
              </a:defRPr>
            </a:lvl3pPr>
            <a:lvl4pPr marL="1371617" indent="0" algn="ctr">
              <a:buNone/>
              <a:defRPr>
                <a:solidFill>
                  <a:schemeClr val="tx1">
                    <a:tint val="75000"/>
                  </a:schemeClr>
                </a:solidFill>
              </a:defRPr>
            </a:lvl4pPr>
            <a:lvl5pPr marL="1828823" indent="0" algn="ctr">
              <a:buNone/>
              <a:defRPr>
                <a:solidFill>
                  <a:schemeClr val="tx1">
                    <a:tint val="75000"/>
                  </a:schemeClr>
                </a:solidFill>
              </a:defRPr>
            </a:lvl5pPr>
            <a:lvl6pPr marL="2286029" indent="0" algn="ctr">
              <a:buNone/>
              <a:defRPr>
                <a:solidFill>
                  <a:schemeClr val="tx1">
                    <a:tint val="75000"/>
                  </a:schemeClr>
                </a:solidFill>
              </a:defRPr>
            </a:lvl6pPr>
            <a:lvl7pPr marL="2743234" indent="0" algn="ctr">
              <a:buNone/>
              <a:defRPr>
                <a:solidFill>
                  <a:schemeClr val="tx1">
                    <a:tint val="75000"/>
                  </a:schemeClr>
                </a:solidFill>
              </a:defRPr>
            </a:lvl7pPr>
            <a:lvl8pPr marL="3200440" indent="0" algn="ctr">
              <a:buNone/>
              <a:defRPr>
                <a:solidFill>
                  <a:schemeClr val="tx1">
                    <a:tint val="75000"/>
                  </a:schemeClr>
                </a:solidFill>
              </a:defRPr>
            </a:lvl8pPr>
            <a:lvl9pPr marL="3657646" indent="0" algn="ctr">
              <a:buNone/>
              <a:defRPr>
                <a:solidFill>
                  <a:schemeClr val="tx1">
                    <a:tint val="75000"/>
                  </a:schemeClr>
                </a:solidFill>
              </a:defRPr>
            </a:lvl9pPr>
          </a:lstStyle>
          <a:p>
            <a:r>
              <a:rPr lang="en-US" dirty="0"/>
              <a:t>Click to edit Master subtitle style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24803" y="4300392"/>
            <a:ext cx="867163" cy="610750"/>
          </a:xfrm>
          <a:prstGeom prst="rect">
            <a:avLst/>
          </a:prstGeom>
        </p:spPr>
      </p:pic>
      <p:sp>
        <p:nvSpPr>
          <p:cNvPr id="2" name="TextBox 1">
            <a:extLst>
              <a:ext uri="{FF2B5EF4-FFF2-40B4-BE49-F238E27FC236}">
                <a16:creationId xmlns:a16="http://schemas.microsoft.com/office/drawing/2014/main" id="{7469E29E-6A86-7FD9-0181-DED4C68B5FAC}"/>
              </a:ext>
            </a:extLst>
          </p:cNvPr>
          <p:cNvSpPr txBox="1"/>
          <p:nvPr userDrawn="1"/>
        </p:nvSpPr>
        <p:spPr>
          <a:xfrm>
            <a:off x="3" y="101086"/>
            <a:ext cx="9296400" cy="246349"/>
          </a:xfrm>
          <a:prstGeom prst="rect">
            <a:avLst/>
          </a:prstGeom>
          <a:noFill/>
        </p:spPr>
        <p:txBody>
          <a:bodyPr wrap="square" rtlCol="0">
            <a:spAutoFit/>
          </a:bodyPr>
          <a:lstStyle/>
          <a:p>
            <a:pPr algn="ctr"/>
            <a:r>
              <a:rPr lang="en-US" sz="1001" spc="1570" dirty="0">
                <a:solidFill>
                  <a:srgbClr val="515151"/>
                </a:solidFill>
                <a:latin typeface="Arial" panose="020B0604020202020204" pitchFamily="34" charset="0"/>
                <a:cs typeface="Arial" panose="020B0604020202020204" pitchFamily="34" charset="0"/>
              </a:rPr>
              <a:t>BONNEVILLE</a:t>
            </a:r>
            <a:r>
              <a:rPr lang="en-US" sz="1001" spc="1570" baseline="0" dirty="0">
                <a:solidFill>
                  <a:srgbClr val="515151"/>
                </a:solidFill>
                <a:latin typeface="Arial" panose="020B0604020202020204" pitchFamily="34" charset="0"/>
                <a:cs typeface="Arial" panose="020B0604020202020204" pitchFamily="34" charset="0"/>
              </a:rPr>
              <a:t> POWER ADMINISTRATION</a:t>
            </a:r>
            <a:endParaRPr lang="en-US" sz="1001" spc="1570" dirty="0">
              <a:solidFill>
                <a:srgbClr val="51515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2852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6_Title Slide">
    <p:bg>
      <p:bgPr>
        <a:solidFill>
          <a:srgbClr val="0070C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850FBA7-CC70-E2A5-512F-4B894CD63392}"/>
              </a:ext>
            </a:extLst>
          </p:cNvPr>
          <p:cNvSpPr/>
          <p:nvPr userDrawn="1"/>
        </p:nvSpPr>
        <p:spPr>
          <a:xfrm>
            <a:off x="0" y="1158240"/>
            <a:ext cx="9144000" cy="27089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2" name="Rectangle 1">
            <a:extLst>
              <a:ext uri="{FF2B5EF4-FFF2-40B4-BE49-F238E27FC236}">
                <a16:creationId xmlns:a16="http://schemas.microsoft.com/office/drawing/2014/main" id="{6F23FFB5-F6C0-830F-7CD2-621B18681141}"/>
              </a:ext>
            </a:extLst>
          </p:cNvPr>
          <p:cNvSpPr/>
          <p:nvPr userDrawn="1"/>
        </p:nvSpPr>
        <p:spPr>
          <a:xfrm>
            <a:off x="0" y="1123950"/>
            <a:ext cx="9144000" cy="68580"/>
          </a:xfrm>
          <a:prstGeom prst="rect">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80"/>
          </a:p>
        </p:txBody>
      </p:sp>
      <p:sp>
        <p:nvSpPr>
          <p:cNvPr id="3" name="Rectangle 2">
            <a:extLst>
              <a:ext uri="{FF2B5EF4-FFF2-40B4-BE49-F238E27FC236}">
                <a16:creationId xmlns:a16="http://schemas.microsoft.com/office/drawing/2014/main" id="{382EA421-EE14-C9D0-E833-CF16DC08F557}"/>
              </a:ext>
            </a:extLst>
          </p:cNvPr>
          <p:cNvSpPr/>
          <p:nvPr userDrawn="1"/>
        </p:nvSpPr>
        <p:spPr>
          <a:xfrm>
            <a:off x="0" y="3867150"/>
            <a:ext cx="9144000" cy="68580"/>
          </a:xfrm>
          <a:prstGeom prst="rect">
            <a:avLst/>
          </a:prstGeom>
          <a:solidFill>
            <a:srgbClr val="DDDD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80"/>
          </a:p>
        </p:txBody>
      </p:sp>
      <p:sp>
        <p:nvSpPr>
          <p:cNvPr id="5" name="TextBox 4">
            <a:extLst>
              <a:ext uri="{FF2B5EF4-FFF2-40B4-BE49-F238E27FC236}">
                <a16:creationId xmlns:a16="http://schemas.microsoft.com/office/drawing/2014/main" id="{0CD8CE00-97EF-A41B-4143-6A4454762F42}"/>
              </a:ext>
            </a:extLst>
          </p:cNvPr>
          <p:cNvSpPr txBox="1"/>
          <p:nvPr userDrawn="1"/>
        </p:nvSpPr>
        <p:spPr>
          <a:xfrm>
            <a:off x="3" y="101086"/>
            <a:ext cx="9296400" cy="246349"/>
          </a:xfrm>
          <a:prstGeom prst="rect">
            <a:avLst/>
          </a:prstGeom>
          <a:noFill/>
        </p:spPr>
        <p:txBody>
          <a:bodyPr wrap="square" rtlCol="0">
            <a:spAutoFit/>
          </a:bodyPr>
          <a:lstStyle/>
          <a:p>
            <a:pPr algn="ctr"/>
            <a:r>
              <a:rPr lang="en-US" sz="1001" spc="1570" dirty="0">
                <a:solidFill>
                  <a:schemeClr val="bg1"/>
                </a:solidFill>
                <a:latin typeface="Arial" panose="020B0604020202020204" pitchFamily="34" charset="0"/>
                <a:cs typeface="Arial" panose="020B0604020202020204" pitchFamily="34" charset="0"/>
              </a:rPr>
              <a:t>BONNEVILLE</a:t>
            </a:r>
            <a:r>
              <a:rPr lang="en-US" sz="1001" spc="1570" baseline="0" dirty="0">
                <a:solidFill>
                  <a:schemeClr val="bg1"/>
                </a:solidFill>
                <a:latin typeface="Arial" panose="020B0604020202020204" pitchFamily="34" charset="0"/>
                <a:cs typeface="Arial" panose="020B0604020202020204" pitchFamily="34" charset="0"/>
              </a:rPr>
              <a:t> POWER ADMINISTRATION</a:t>
            </a:r>
            <a:endParaRPr lang="en-US" sz="1001" spc="1570" dirty="0">
              <a:solidFill>
                <a:schemeClr val="bg1"/>
              </a:solidFill>
              <a:latin typeface="Arial" panose="020B0604020202020204" pitchFamily="34" charset="0"/>
              <a:cs typeface="Arial" panose="020B0604020202020204" pitchFamily="34" charset="0"/>
            </a:endParaRPr>
          </a:p>
        </p:txBody>
      </p:sp>
      <p:sp>
        <p:nvSpPr>
          <p:cNvPr id="7" name="Text Placeholder 15">
            <a:extLst>
              <a:ext uri="{FF2B5EF4-FFF2-40B4-BE49-F238E27FC236}">
                <a16:creationId xmlns:a16="http://schemas.microsoft.com/office/drawing/2014/main" id="{8D7095E2-8A03-1D98-00C2-A5CAE5D34A4C}"/>
              </a:ext>
            </a:extLst>
          </p:cNvPr>
          <p:cNvSpPr>
            <a:spLocks noGrp="1"/>
          </p:cNvSpPr>
          <p:nvPr>
            <p:ph type="body" sz="quarter" idx="13"/>
          </p:nvPr>
        </p:nvSpPr>
        <p:spPr>
          <a:xfrm>
            <a:off x="417494" y="1351914"/>
            <a:ext cx="3409260" cy="2355851"/>
          </a:xfrm>
        </p:spPr>
        <p:txBody>
          <a:bodyPr anchor="ctr">
            <a:normAutofit/>
          </a:bodyPr>
          <a:lstStyle>
            <a:lvl1pPr marL="0" indent="0">
              <a:buNone/>
              <a:defRPr sz="4000" b="1" baseline="0">
                <a:solidFill>
                  <a:srgbClr val="0070C0"/>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8" name="Text Placeholder 19">
            <a:extLst>
              <a:ext uri="{FF2B5EF4-FFF2-40B4-BE49-F238E27FC236}">
                <a16:creationId xmlns:a16="http://schemas.microsoft.com/office/drawing/2014/main" id="{DE54228D-79C2-621B-755C-58CF3C7ABCD0}"/>
              </a:ext>
            </a:extLst>
          </p:cNvPr>
          <p:cNvSpPr>
            <a:spLocks noGrp="1"/>
          </p:cNvSpPr>
          <p:nvPr>
            <p:ph type="body" sz="quarter" idx="14"/>
          </p:nvPr>
        </p:nvSpPr>
        <p:spPr>
          <a:xfrm>
            <a:off x="4191003" y="1351914"/>
            <a:ext cx="4535508" cy="2355851"/>
          </a:xfrm>
        </p:spPr>
        <p:txBody>
          <a:bodyPr anchor="ctr"/>
          <a:lstStyle>
            <a:lvl1pPr>
              <a:defRPr>
                <a:solidFill>
                  <a:srgbClr val="0070C0"/>
                </a:solidFill>
                <a:latin typeface="Arial" panose="020B0604020202020204" pitchFamily="34" charset="0"/>
                <a:cs typeface="Arial" panose="020B0604020202020204" pitchFamily="34" charset="0"/>
              </a:defRPr>
            </a:lvl1pPr>
            <a:lvl2pPr>
              <a:defRPr>
                <a:solidFill>
                  <a:srgbClr val="0070C0"/>
                </a:solidFill>
                <a:latin typeface="Arial" panose="020B0604020202020204" pitchFamily="34" charset="0"/>
                <a:cs typeface="Arial" panose="020B0604020202020204" pitchFamily="34" charset="0"/>
              </a:defRPr>
            </a:lvl2pPr>
            <a:lvl3pPr>
              <a:defRPr>
                <a:solidFill>
                  <a:srgbClr val="0070C0"/>
                </a:solidFill>
                <a:latin typeface="Arial" panose="020B0604020202020204" pitchFamily="34" charset="0"/>
                <a:cs typeface="Arial" panose="020B0604020202020204" pitchFamily="34" charset="0"/>
              </a:defRPr>
            </a:lvl3pPr>
            <a:lvl4pPr>
              <a:defRPr>
                <a:solidFill>
                  <a:srgbClr val="0070C0"/>
                </a:solidFill>
                <a:latin typeface="Arial" panose="020B0604020202020204" pitchFamily="34" charset="0"/>
                <a:cs typeface="Arial" panose="020B0604020202020204" pitchFamily="34" charset="0"/>
              </a:defRPr>
            </a:lvl4pPr>
            <a:lvl5pPr>
              <a:defRPr>
                <a:solidFill>
                  <a:srgbClr val="0070C0"/>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4D2648C5-8D3B-87EC-7A8D-3816B0DCDCCD}"/>
              </a:ext>
            </a:extLst>
          </p:cNvPr>
          <p:cNvSpPr>
            <a:spLocks noGrp="1"/>
          </p:cNvSpPr>
          <p:nvPr>
            <p:ph type="sldNum" sz="quarter" idx="12"/>
          </p:nvPr>
        </p:nvSpPr>
        <p:spPr>
          <a:xfrm>
            <a:off x="6553200" y="4767263"/>
            <a:ext cx="2133600" cy="273844"/>
          </a:xfrm>
        </p:spPr>
        <p:txBody>
          <a:bodyPr/>
          <a:lstStyle>
            <a:lvl1pPr>
              <a:defRPr>
                <a:solidFill>
                  <a:schemeClr val="bg1"/>
                </a:solidFill>
              </a:defRPr>
            </a:lvl1pPr>
          </a:lstStyle>
          <a:p>
            <a:fld id="{4B8BC155-96A9-416C-9A6C-7FA79B5D88ED}" type="slidenum">
              <a:rPr lang="en-US" smtClean="0"/>
              <a:pPr/>
              <a:t>‹#›</a:t>
            </a:fld>
            <a:endParaRPr lang="en-US" dirty="0"/>
          </a:p>
        </p:txBody>
      </p:sp>
    </p:spTree>
    <p:extLst>
      <p:ext uri="{BB962C8B-B14F-4D97-AF65-F5344CB8AC3E}">
        <p14:creationId xmlns:p14="http://schemas.microsoft.com/office/powerpoint/2010/main" val="3299533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5_Title Slide">
    <p:bg>
      <p:bgPr>
        <a:solidFill>
          <a:srgbClr val="0070C0"/>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B5E0B4-4910-D552-0936-9384C362650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282734" y="-12673"/>
            <a:ext cx="3859980" cy="5156173"/>
          </a:xfrm>
          <a:prstGeom prst="rect">
            <a:avLst/>
          </a:prstGeom>
        </p:spPr>
      </p:pic>
      <p:sp>
        <p:nvSpPr>
          <p:cNvPr id="3" name="TextBox 2">
            <a:extLst>
              <a:ext uri="{FF2B5EF4-FFF2-40B4-BE49-F238E27FC236}">
                <a16:creationId xmlns:a16="http://schemas.microsoft.com/office/drawing/2014/main" id="{563673FA-32BE-632E-A5EF-82E61883D5EB}"/>
              </a:ext>
            </a:extLst>
          </p:cNvPr>
          <p:cNvSpPr txBox="1"/>
          <p:nvPr userDrawn="1"/>
        </p:nvSpPr>
        <p:spPr>
          <a:xfrm>
            <a:off x="3" y="101086"/>
            <a:ext cx="9296400" cy="246349"/>
          </a:xfrm>
          <a:prstGeom prst="rect">
            <a:avLst/>
          </a:prstGeom>
          <a:noFill/>
        </p:spPr>
        <p:txBody>
          <a:bodyPr wrap="square" rtlCol="0">
            <a:spAutoFit/>
          </a:bodyPr>
          <a:lstStyle/>
          <a:p>
            <a:pPr algn="ctr"/>
            <a:r>
              <a:rPr lang="en-US" sz="1001" spc="1570" dirty="0">
                <a:solidFill>
                  <a:schemeClr val="bg1"/>
                </a:solidFill>
                <a:latin typeface="Arial" panose="020B0604020202020204" pitchFamily="34" charset="0"/>
                <a:cs typeface="Arial" panose="020B0604020202020204" pitchFamily="34" charset="0"/>
              </a:rPr>
              <a:t>BONNEVILLE</a:t>
            </a:r>
            <a:r>
              <a:rPr lang="en-US" sz="1001" spc="1570" baseline="0" dirty="0">
                <a:solidFill>
                  <a:schemeClr val="bg1"/>
                </a:solidFill>
                <a:latin typeface="Arial" panose="020B0604020202020204" pitchFamily="34" charset="0"/>
                <a:cs typeface="Arial" panose="020B0604020202020204" pitchFamily="34" charset="0"/>
              </a:rPr>
              <a:t> POWER ADMINISTRATION</a:t>
            </a:r>
            <a:endParaRPr lang="en-US" sz="1001" spc="1570" dirty="0">
              <a:solidFill>
                <a:schemeClr val="bg1"/>
              </a:solidFill>
              <a:latin typeface="Arial" panose="020B0604020202020204" pitchFamily="34" charset="0"/>
              <a:cs typeface="Arial" panose="020B0604020202020204" pitchFamily="34" charset="0"/>
            </a:endParaRPr>
          </a:p>
        </p:txBody>
      </p:sp>
      <p:sp>
        <p:nvSpPr>
          <p:cNvPr id="7" name="Text Placeholder 18">
            <a:extLst>
              <a:ext uri="{FF2B5EF4-FFF2-40B4-BE49-F238E27FC236}">
                <a16:creationId xmlns:a16="http://schemas.microsoft.com/office/drawing/2014/main" id="{EE3B7562-0F76-CC49-7CDB-E0AB37EDBD9A}"/>
              </a:ext>
            </a:extLst>
          </p:cNvPr>
          <p:cNvSpPr>
            <a:spLocks noGrp="1"/>
          </p:cNvSpPr>
          <p:nvPr>
            <p:ph type="body" sz="quarter" idx="13" hasCustomPrompt="1"/>
          </p:nvPr>
        </p:nvSpPr>
        <p:spPr>
          <a:xfrm>
            <a:off x="422549" y="2635623"/>
            <a:ext cx="3173285" cy="357200"/>
          </a:xfrm>
        </p:spPr>
        <p:txBody>
          <a:bodyPr>
            <a:noAutofit/>
          </a:bodyPr>
          <a:lstStyle>
            <a:lvl1pPr marL="0" indent="0">
              <a:buNone/>
              <a:defRPr sz="2000">
                <a:solidFill>
                  <a:schemeClr val="bg1"/>
                </a:solidFill>
              </a:defRPr>
            </a:lvl1pPr>
          </a:lstStyle>
          <a:p>
            <a:pPr lvl="0"/>
            <a:r>
              <a:rPr lang="en-US" dirty="0"/>
              <a:t>MASTER - HEADER</a:t>
            </a:r>
          </a:p>
        </p:txBody>
      </p:sp>
      <p:sp>
        <p:nvSpPr>
          <p:cNvPr id="8" name="Text Placeholder 20">
            <a:extLst>
              <a:ext uri="{FF2B5EF4-FFF2-40B4-BE49-F238E27FC236}">
                <a16:creationId xmlns:a16="http://schemas.microsoft.com/office/drawing/2014/main" id="{54D3FA7F-296D-F13E-49E1-A9DB39796ECF}"/>
              </a:ext>
            </a:extLst>
          </p:cNvPr>
          <p:cNvSpPr>
            <a:spLocks noGrp="1"/>
          </p:cNvSpPr>
          <p:nvPr>
            <p:ph type="body" sz="quarter" idx="14" hasCustomPrompt="1"/>
          </p:nvPr>
        </p:nvSpPr>
        <p:spPr>
          <a:xfrm>
            <a:off x="381005" y="3105150"/>
            <a:ext cx="3715678" cy="578153"/>
          </a:xfrm>
        </p:spPr>
        <p:txBody>
          <a:bodyPr>
            <a:noAutofit/>
          </a:bodyPr>
          <a:lstStyle>
            <a:lvl1pPr marL="0" indent="0">
              <a:buNone/>
              <a:defRPr sz="4000" b="1">
                <a:solidFill>
                  <a:schemeClr val="bg1"/>
                </a:solidFill>
              </a:defRPr>
            </a:lvl1pPr>
          </a:lstStyle>
          <a:p>
            <a:pPr lvl="0"/>
            <a:r>
              <a:rPr lang="en-US" dirty="0"/>
              <a:t>Speaker Name</a:t>
            </a:r>
          </a:p>
        </p:txBody>
      </p:sp>
      <p:sp>
        <p:nvSpPr>
          <p:cNvPr id="9" name="Text Placeholder 23">
            <a:extLst>
              <a:ext uri="{FF2B5EF4-FFF2-40B4-BE49-F238E27FC236}">
                <a16:creationId xmlns:a16="http://schemas.microsoft.com/office/drawing/2014/main" id="{AA711FBC-A494-F363-ECA6-85FE07291F04}"/>
              </a:ext>
            </a:extLst>
          </p:cNvPr>
          <p:cNvSpPr>
            <a:spLocks noGrp="1"/>
          </p:cNvSpPr>
          <p:nvPr>
            <p:ph type="body" sz="quarter" idx="15" hasCustomPrompt="1"/>
          </p:nvPr>
        </p:nvSpPr>
        <p:spPr>
          <a:xfrm>
            <a:off x="399123" y="3871961"/>
            <a:ext cx="3715682" cy="452391"/>
          </a:xfrm>
        </p:spPr>
        <p:txBody>
          <a:bodyPr>
            <a:normAutofit/>
          </a:bodyPr>
          <a:lstStyle>
            <a:lvl1pPr marL="0" indent="0">
              <a:buNone/>
              <a:defRPr sz="1801" b="1">
                <a:solidFill>
                  <a:schemeClr val="bg1"/>
                </a:solidFill>
              </a:defRPr>
            </a:lvl1pPr>
          </a:lstStyle>
          <a:p>
            <a:pPr lvl="0"/>
            <a:r>
              <a:rPr lang="en-US" dirty="0"/>
              <a:t>Speaker Title</a:t>
            </a:r>
          </a:p>
        </p:txBody>
      </p:sp>
      <p:sp>
        <p:nvSpPr>
          <p:cNvPr id="13" name="Slide Number Placeholder 5">
            <a:extLst>
              <a:ext uri="{FF2B5EF4-FFF2-40B4-BE49-F238E27FC236}">
                <a16:creationId xmlns:a16="http://schemas.microsoft.com/office/drawing/2014/main" id="{2FE4FCEF-A18B-6D84-024E-9F08E03C7D13}"/>
              </a:ext>
            </a:extLst>
          </p:cNvPr>
          <p:cNvSpPr>
            <a:spLocks noGrp="1"/>
          </p:cNvSpPr>
          <p:nvPr>
            <p:ph type="sldNum" sz="quarter" idx="12"/>
          </p:nvPr>
        </p:nvSpPr>
        <p:spPr>
          <a:xfrm>
            <a:off x="6553200" y="4767263"/>
            <a:ext cx="2133600" cy="273844"/>
          </a:xfrm>
        </p:spPr>
        <p:txBody>
          <a:bodyPr/>
          <a:lstStyle>
            <a:lvl1pPr>
              <a:defRPr>
                <a:solidFill>
                  <a:schemeClr val="bg1"/>
                </a:solidFill>
              </a:defRPr>
            </a:lvl1pPr>
          </a:lstStyle>
          <a:p>
            <a:fld id="{4B8BC155-96A9-416C-9A6C-7FA79B5D88ED}" type="slidenum">
              <a:rPr lang="en-US" smtClean="0"/>
              <a:pPr/>
              <a:t>‹#›</a:t>
            </a:fld>
            <a:endParaRPr lang="en-US" dirty="0"/>
          </a:p>
        </p:txBody>
      </p:sp>
    </p:spTree>
    <p:extLst>
      <p:ext uri="{BB962C8B-B14F-4D97-AF65-F5344CB8AC3E}">
        <p14:creationId xmlns:p14="http://schemas.microsoft.com/office/powerpoint/2010/main" val="3342895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Rectangle 4"/>
          <p:cNvSpPr/>
          <p:nvPr userDrawn="1"/>
        </p:nvSpPr>
        <p:spPr>
          <a:xfrm>
            <a:off x="0" y="-11430"/>
            <a:ext cx="9144000" cy="1097280"/>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80">
              <a:ln>
                <a:noFill/>
              </a:ln>
              <a:solidFill>
                <a:srgbClr val="D4891C"/>
              </a:solidFill>
            </a:endParaRPr>
          </a:p>
        </p:txBody>
      </p:sp>
      <p:sp>
        <p:nvSpPr>
          <p:cNvPr id="3" name="Content Placeholder 2"/>
          <p:cNvSpPr>
            <a:spLocks noGrp="1"/>
          </p:cNvSpPr>
          <p:nvPr>
            <p:ph idx="1"/>
          </p:nvPr>
        </p:nvSpPr>
        <p:spPr>
          <a:xfrm>
            <a:off x="457200" y="1257516"/>
            <a:ext cx="8229600" cy="3085884"/>
          </a:xfrm>
        </p:spPr>
        <p:txBody>
          <a:bodyPr/>
          <a:lstStyle>
            <a:lvl1pPr>
              <a:defRPr>
                <a:solidFill>
                  <a:srgbClr val="0070C0"/>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solidFill>
                  <a:srgbClr val="515151"/>
                </a:solidFill>
              </a:defRPr>
            </a:lvl1pPr>
          </a:lstStyle>
          <a:p>
            <a:fld id="{4B8BC155-96A9-416C-9A6C-7FA79B5D88ED}" type="slidenum">
              <a:rPr lang="en-US" smtClean="0"/>
              <a:pPr/>
              <a:t>‹#›</a:t>
            </a:fld>
            <a:endParaRPr lang="en-US" dirty="0"/>
          </a:p>
        </p:txBody>
      </p:sp>
      <p:sp>
        <p:nvSpPr>
          <p:cNvPr id="7" name="Footer Placeholder 4"/>
          <p:cNvSpPr>
            <a:spLocks noGrp="1"/>
          </p:cNvSpPr>
          <p:nvPr>
            <p:ph type="ftr" sz="quarter" idx="3"/>
          </p:nvPr>
        </p:nvSpPr>
        <p:spPr>
          <a:xfrm>
            <a:off x="457203" y="4767263"/>
            <a:ext cx="5562601" cy="273844"/>
          </a:xfrm>
          <a:prstGeom prst="rect">
            <a:avLst/>
          </a:prstGeom>
        </p:spPr>
        <p:txBody>
          <a:bodyPr vert="horz" lIns="91440" tIns="45720" rIns="91440" bIns="45720" rtlCol="0" anchor="ctr"/>
          <a:lstStyle>
            <a:lvl1pPr algn="ctr">
              <a:defRPr sz="900" b="0">
                <a:solidFill>
                  <a:srgbClr val="515151"/>
                </a:solidFill>
                <a:latin typeface="Arial" pitchFamily="34" charset="0"/>
                <a:cs typeface="Arial" pitchFamily="34" charset="0"/>
              </a:defRPr>
            </a:lvl1pPr>
          </a:lstStyle>
          <a:p>
            <a:pPr algn="l"/>
            <a:endParaRPr lang="en-US" dirty="0"/>
          </a:p>
        </p:txBody>
      </p:sp>
      <p:sp>
        <p:nvSpPr>
          <p:cNvPr id="4" name="Title 3"/>
          <p:cNvSpPr>
            <a:spLocks noGrp="1"/>
          </p:cNvSpPr>
          <p:nvPr>
            <p:ph type="title"/>
          </p:nvPr>
        </p:nvSpPr>
        <p:spPr>
          <a:xfrm>
            <a:off x="457200" y="457203"/>
            <a:ext cx="8229600" cy="443573"/>
          </a:xfrm>
        </p:spPr>
        <p:txBody>
          <a:bodyPr>
            <a:noAutofit/>
          </a:bodyPr>
          <a:lstStyle>
            <a:lvl1pPr>
              <a:defRPr sz="3700">
                <a:solidFill>
                  <a:schemeClr val="bg1"/>
                </a:solidFill>
              </a:defRPr>
            </a:lvl1pPr>
          </a:lstStyle>
          <a:p>
            <a:r>
              <a:rPr lang="en-US" dirty="0"/>
              <a:t>Click to edit Master title style</a:t>
            </a:r>
          </a:p>
        </p:txBody>
      </p:sp>
      <p:sp>
        <p:nvSpPr>
          <p:cNvPr id="8" name="TextBox 7"/>
          <p:cNvSpPr txBox="1"/>
          <p:nvPr userDrawn="1"/>
        </p:nvSpPr>
        <p:spPr>
          <a:xfrm>
            <a:off x="3" y="101086"/>
            <a:ext cx="9296400" cy="246349"/>
          </a:xfrm>
          <a:prstGeom prst="rect">
            <a:avLst/>
          </a:prstGeom>
          <a:noFill/>
        </p:spPr>
        <p:txBody>
          <a:bodyPr wrap="square" rtlCol="0">
            <a:spAutoFit/>
          </a:bodyPr>
          <a:lstStyle/>
          <a:p>
            <a:pPr algn="ctr"/>
            <a:r>
              <a:rPr lang="en-US" sz="1001" spc="1570" dirty="0">
                <a:solidFill>
                  <a:schemeClr val="bg1"/>
                </a:solidFill>
                <a:latin typeface="Arial" panose="020B0604020202020204" pitchFamily="34" charset="0"/>
                <a:cs typeface="Arial" panose="020B0604020202020204" pitchFamily="34" charset="0"/>
              </a:rPr>
              <a:t>BONNEVILLE</a:t>
            </a:r>
            <a:r>
              <a:rPr lang="en-US" sz="1001" spc="1570" baseline="0" dirty="0">
                <a:solidFill>
                  <a:schemeClr val="bg1"/>
                </a:solidFill>
                <a:latin typeface="Arial" panose="020B0604020202020204" pitchFamily="34" charset="0"/>
                <a:cs typeface="Arial" panose="020B0604020202020204" pitchFamily="34" charset="0"/>
              </a:rPr>
              <a:t> POWER ADMINISTRATION</a:t>
            </a:r>
            <a:endParaRPr lang="en-US" sz="1001" spc="157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4846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B5AED7-2788-C0BC-AD08-175E4F3894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54326"/>
          <a:stretch/>
        </p:blipFill>
        <p:spPr>
          <a:xfrm>
            <a:off x="0" y="0"/>
            <a:ext cx="9144000" cy="1085850"/>
          </a:xfrm>
          <a:prstGeom prst="rect">
            <a:avLst/>
          </a:prstGeom>
        </p:spPr>
      </p:pic>
      <p:sp>
        <p:nvSpPr>
          <p:cNvPr id="6" name="Slide Number Placeholder 5"/>
          <p:cNvSpPr>
            <a:spLocks noGrp="1"/>
          </p:cNvSpPr>
          <p:nvPr>
            <p:ph type="sldNum" sz="quarter" idx="12"/>
          </p:nvPr>
        </p:nvSpPr>
        <p:spPr/>
        <p:txBody>
          <a:bodyPr/>
          <a:lstStyle>
            <a:lvl1pPr>
              <a:defRPr>
                <a:solidFill>
                  <a:srgbClr val="515151"/>
                </a:solidFill>
              </a:defRPr>
            </a:lvl1pPr>
          </a:lstStyle>
          <a:p>
            <a:fld id="{4B8BC155-96A9-416C-9A6C-7FA79B5D88ED}" type="slidenum">
              <a:rPr lang="en-US" smtClean="0"/>
              <a:pPr/>
              <a:t>‹#›</a:t>
            </a:fld>
            <a:endParaRPr lang="en-US" dirty="0"/>
          </a:p>
        </p:txBody>
      </p:sp>
      <p:sp>
        <p:nvSpPr>
          <p:cNvPr id="7" name="Footer Placeholder 4"/>
          <p:cNvSpPr>
            <a:spLocks noGrp="1"/>
          </p:cNvSpPr>
          <p:nvPr>
            <p:ph type="ftr" sz="quarter" idx="3"/>
          </p:nvPr>
        </p:nvSpPr>
        <p:spPr>
          <a:xfrm>
            <a:off x="457203" y="4767263"/>
            <a:ext cx="5562601" cy="273844"/>
          </a:xfrm>
          <a:prstGeom prst="rect">
            <a:avLst/>
          </a:prstGeom>
        </p:spPr>
        <p:txBody>
          <a:bodyPr vert="horz" lIns="91440" tIns="45720" rIns="91440" bIns="45720" rtlCol="0" anchor="ctr"/>
          <a:lstStyle>
            <a:lvl1pPr algn="ctr">
              <a:defRPr sz="900" b="0">
                <a:solidFill>
                  <a:srgbClr val="515151"/>
                </a:solidFill>
                <a:latin typeface="Arial" pitchFamily="34" charset="0"/>
                <a:cs typeface="Arial" pitchFamily="34" charset="0"/>
              </a:defRPr>
            </a:lvl1pPr>
          </a:lstStyle>
          <a:p>
            <a:pPr algn="l"/>
            <a:endParaRPr lang="en-US" dirty="0"/>
          </a:p>
        </p:txBody>
      </p:sp>
      <p:sp>
        <p:nvSpPr>
          <p:cNvPr id="9" name="Title 3"/>
          <p:cNvSpPr>
            <a:spLocks noGrp="1"/>
          </p:cNvSpPr>
          <p:nvPr>
            <p:ph type="title"/>
          </p:nvPr>
        </p:nvSpPr>
        <p:spPr>
          <a:xfrm>
            <a:off x="457200" y="457203"/>
            <a:ext cx="8229600" cy="443573"/>
          </a:xfrm>
        </p:spPr>
        <p:txBody>
          <a:bodyPr>
            <a:noAutofit/>
          </a:bodyPr>
          <a:lstStyle>
            <a:lvl1pPr>
              <a:defRPr sz="3700">
                <a:solidFill>
                  <a:schemeClr val="bg1"/>
                </a:solidFill>
              </a:defRPr>
            </a:lvl1pPr>
          </a:lstStyle>
          <a:p>
            <a:r>
              <a:rPr lang="en-US" dirty="0"/>
              <a:t>Click to edit Master title style</a:t>
            </a:r>
          </a:p>
        </p:txBody>
      </p:sp>
      <p:sp>
        <p:nvSpPr>
          <p:cNvPr id="11" name="TextBox 10"/>
          <p:cNvSpPr txBox="1"/>
          <p:nvPr userDrawn="1"/>
        </p:nvSpPr>
        <p:spPr>
          <a:xfrm>
            <a:off x="3" y="101086"/>
            <a:ext cx="9296400" cy="246349"/>
          </a:xfrm>
          <a:prstGeom prst="rect">
            <a:avLst/>
          </a:prstGeom>
          <a:noFill/>
        </p:spPr>
        <p:txBody>
          <a:bodyPr wrap="square" rtlCol="0">
            <a:spAutoFit/>
          </a:bodyPr>
          <a:lstStyle/>
          <a:p>
            <a:pPr algn="ctr"/>
            <a:r>
              <a:rPr lang="en-US" sz="1001" spc="1570" dirty="0">
                <a:solidFill>
                  <a:schemeClr val="bg1"/>
                </a:solidFill>
                <a:latin typeface="Arial" panose="020B0604020202020204" pitchFamily="34" charset="0"/>
                <a:cs typeface="Arial" panose="020B0604020202020204" pitchFamily="34" charset="0"/>
              </a:rPr>
              <a:t>BONNEVILLE</a:t>
            </a:r>
            <a:r>
              <a:rPr lang="en-US" sz="1001" spc="1570" baseline="0" dirty="0">
                <a:solidFill>
                  <a:schemeClr val="bg1"/>
                </a:solidFill>
                <a:latin typeface="Arial" panose="020B0604020202020204" pitchFamily="34" charset="0"/>
                <a:cs typeface="Arial" panose="020B0604020202020204" pitchFamily="34" charset="0"/>
              </a:rPr>
              <a:t> POWER ADMINISTRATION</a:t>
            </a:r>
            <a:endParaRPr lang="en-US" sz="1001" spc="1570" dirty="0">
              <a:solidFill>
                <a:schemeClr val="bg1"/>
              </a:solidFill>
              <a:latin typeface="Arial" panose="020B0604020202020204" pitchFamily="34" charset="0"/>
              <a:cs typeface="Arial" panose="020B0604020202020204" pitchFamily="34" charset="0"/>
            </a:endParaRPr>
          </a:p>
        </p:txBody>
      </p:sp>
      <p:sp>
        <p:nvSpPr>
          <p:cNvPr id="12" name="Content Placeholder 2"/>
          <p:cNvSpPr>
            <a:spLocks noGrp="1"/>
          </p:cNvSpPr>
          <p:nvPr>
            <p:ph idx="1"/>
          </p:nvPr>
        </p:nvSpPr>
        <p:spPr>
          <a:xfrm>
            <a:off x="457200" y="1257516"/>
            <a:ext cx="8229600" cy="3085884"/>
          </a:xfrm>
        </p:spPr>
        <p:txBody>
          <a:bodyPr/>
          <a:lstStyle>
            <a:lvl1pPr>
              <a:defRPr>
                <a:solidFill>
                  <a:srgbClr val="0070C0"/>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7315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rgbClr val="515151"/>
                </a:solidFill>
              </a:defRPr>
            </a:lvl1pPr>
          </a:lstStyle>
          <a:p>
            <a:fld id="{4B8BC155-96A9-416C-9A6C-7FA79B5D88ED}" type="slidenum">
              <a:rPr lang="en-US" smtClean="0"/>
              <a:pPr/>
              <a:t>‹#›</a:t>
            </a:fld>
            <a:endParaRPr lang="en-US" dirty="0"/>
          </a:p>
        </p:txBody>
      </p:sp>
      <p:sp>
        <p:nvSpPr>
          <p:cNvPr id="7" name="Footer Placeholder 4"/>
          <p:cNvSpPr>
            <a:spLocks noGrp="1"/>
          </p:cNvSpPr>
          <p:nvPr>
            <p:ph type="ftr" sz="quarter" idx="3"/>
          </p:nvPr>
        </p:nvSpPr>
        <p:spPr>
          <a:xfrm>
            <a:off x="457203" y="4767263"/>
            <a:ext cx="5562601" cy="273844"/>
          </a:xfrm>
          <a:prstGeom prst="rect">
            <a:avLst/>
          </a:prstGeom>
        </p:spPr>
        <p:txBody>
          <a:bodyPr vert="horz" lIns="91440" tIns="45720" rIns="91440" bIns="45720" rtlCol="0" anchor="ctr"/>
          <a:lstStyle>
            <a:lvl1pPr algn="ctr">
              <a:defRPr sz="900" b="0">
                <a:solidFill>
                  <a:srgbClr val="515151"/>
                </a:solidFill>
                <a:latin typeface="Arial" pitchFamily="34" charset="0"/>
                <a:cs typeface="Arial" pitchFamily="34" charset="0"/>
              </a:defRPr>
            </a:lvl1pPr>
          </a:lstStyle>
          <a:p>
            <a:pPr algn="l"/>
            <a:endParaRPr lang="en-US" dirty="0"/>
          </a:p>
        </p:txBody>
      </p:sp>
      <p:sp>
        <p:nvSpPr>
          <p:cNvPr id="10" name="Title Placeholder 1"/>
          <p:cNvSpPr>
            <a:spLocks noGrp="1"/>
          </p:cNvSpPr>
          <p:nvPr>
            <p:ph type="title"/>
          </p:nvPr>
        </p:nvSpPr>
        <p:spPr>
          <a:xfrm>
            <a:off x="457200" y="548831"/>
            <a:ext cx="8229600" cy="708471"/>
          </a:xfrm>
          <a:prstGeom prst="rect">
            <a:avLst/>
          </a:prstGeom>
        </p:spPr>
        <p:txBody>
          <a:bodyPr vert="horz" lIns="91440" tIns="45720" rIns="91440" bIns="45720" rtlCol="0" anchor="ctr">
            <a:normAutofit/>
          </a:bodyPr>
          <a:lstStyle>
            <a:lvl1pPr>
              <a:defRPr>
                <a:solidFill>
                  <a:srgbClr val="0070C0"/>
                </a:solidFill>
              </a:defRPr>
            </a:lvl1pPr>
          </a:lstStyle>
          <a:p>
            <a:r>
              <a:rPr lang="en-US" dirty="0"/>
              <a:t>Click to edit Master title style</a:t>
            </a:r>
          </a:p>
        </p:txBody>
      </p:sp>
      <p:sp>
        <p:nvSpPr>
          <p:cNvPr id="11" name="Text Placeholder 2"/>
          <p:cNvSpPr>
            <a:spLocks noGrp="1"/>
          </p:cNvSpPr>
          <p:nvPr>
            <p:ph idx="1"/>
          </p:nvPr>
        </p:nvSpPr>
        <p:spPr>
          <a:xfrm>
            <a:off x="457200" y="1354444"/>
            <a:ext cx="8229600" cy="3085884"/>
          </a:xfrm>
          <a:prstGeom prst="rect">
            <a:avLst/>
          </a:prstGeom>
        </p:spPr>
        <p:txBody>
          <a:bodyPr vert="horz" lIns="91440" tIns="45720" rIns="91440" bIns="45720" rtlCol="0">
            <a:normAutofit/>
          </a:bodyPr>
          <a:lstStyle>
            <a:lvl1pPr>
              <a:defRPr>
                <a:solidFill>
                  <a:srgbClr val="0070C0"/>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Box 2">
            <a:extLst>
              <a:ext uri="{FF2B5EF4-FFF2-40B4-BE49-F238E27FC236}">
                <a16:creationId xmlns:a16="http://schemas.microsoft.com/office/drawing/2014/main" id="{BA587EE8-292B-EEB1-71C5-281604355EA9}"/>
              </a:ext>
            </a:extLst>
          </p:cNvPr>
          <p:cNvSpPr txBox="1"/>
          <p:nvPr userDrawn="1"/>
        </p:nvSpPr>
        <p:spPr>
          <a:xfrm>
            <a:off x="3" y="101086"/>
            <a:ext cx="9296400" cy="246349"/>
          </a:xfrm>
          <a:prstGeom prst="rect">
            <a:avLst/>
          </a:prstGeom>
          <a:noFill/>
        </p:spPr>
        <p:txBody>
          <a:bodyPr wrap="square" rtlCol="0">
            <a:spAutoFit/>
          </a:bodyPr>
          <a:lstStyle/>
          <a:p>
            <a:pPr algn="ctr"/>
            <a:r>
              <a:rPr lang="en-US" sz="1001" spc="1570" dirty="0">
                <a:solidFill>
                  <a:srgbClr val="515151"/>
                </a:solidFill>
                <a:latin typeface="Arial" panose="020B0604020202020204" pitchFamily="34" charset="0"/>
                <a:cs typeface="Arial" panose="020B0604020202020204" pitchFamily="34" charset="0"/>
              </a:rPr>
              <a:t>BONNEVILLE</a:t>
            </a:r>
            <a:r>
              <a:rPr lang="en-US" sz="1001" spc="1570" baseline="0" dirty="0">
                <a:solidFill>
                  <a:srgbClr val="515151"/>
                </a:solidFill>
                <a:latin typeface="Arial" panose="020B0604020202020204" pitchFamily="34" charset="0"/>
                <a:cs typeface="Arial" panose="020B0604020202020204" pitchFamily="34" charset="0"/>
              </a:rPr>
              <a:t> POWER ADMINISTRATION</a:t>
            </a:r>
            <a:endParaRPr lang="en-US" sz="1001" spc="1570" dirty="0">
              <a:solidFill>
                <a:srgbClr val="51515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8719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E1C6A-7281-A10C-C6BC-0DF7097132B0}"/>
              </a:ext>
            </a:extLst>
          </p:cNvPr>
          <p:cNvSpPr txBox="1"/>
          <p:nvPr userDrawn="1"/>
        </p:nvSpPr>
        <p:spPr>
          <a:xfrm>
            <a:off x="3" y="101086"/>
            <a:ext cx="9296400" cy="246349"/>
          </a:xfrm>
          <a:prstGeom prst="rect">
            <a:avLst/>
          </a:prstGeom>
          <a:noFill/>
        </p:spPr>
        <p:txBody>
          <a:bodyPr wrap="square" rtlCol="0">
            <a:spAutoFit/>
          </a:bodyPr>
          <a:lstStyle/>
          <a:p>
            <a:pPr algn="ctr"/>
            <a:r>
              <a:rPr lang="en-US" sz="1001" spc="1570" dirty="0">
                <a:solidFill>
                  <a:srgbClr val="515151"/>
                </a:solidFill>
                <a:latin typeface="Arial" panose="020B0604020202020204" pitchFamily="34" charset="0"/>
                <a:cs typeface="Arial" panose="020B0604020202020204" pitchFamily="34" charset="0"/>
              </a:rPr>
              <a:t>BONNEVILLE</a:t>
            </a:r>
            <a:r>
              <a:rPr lang="en-US" sz="1001" spc="1570" baseline="0" dirty="0">
                <a:solidFill>
                  <a:srgbClr val="515151"/>
                </a:solidFill>
                <a:latin typeface="Arial" panose="020B0604020202020204" pitchFamily="34" charset="0"/>
                <a:cs typeface="Arial" panose="020B0604020202020204" pitchFamily="34" charset="0"/>
              </a:rPr>
              <a:t> POWER ADMINISTRATION</a:t>
            </a:r>
            <a:endParaRPr lang="en-US" sz="1001" spc="1570" dirty="0">
              <a:solidFill>
                <a:srgbClr val="515151"/>
              </a:solidFill>
              <a:latin typeface="Arial" panose="020B0604020202020204" pitchFamily="34" charset="0"/>
              <a:cs typeface="Arial" panose="020B0604020202020204" pitchFamily="34" charset="0"/>
            </a:endParaRPr>
          </a:p>
        </p:txBody>
      </p:sp>
      <p:sp>
        <p:nvSpPr>
          <p:cNvPr id="3" name="Slide Number Placeholder 5">
            <a:extLst>
              <a:ext uri="{FF2B5EF4-FFF2-40B4-BE49-F238E27FC236}">
                <a16:creationId xmlns:a16="http://schemas.microsoft.com/office/drawing/2014/main" id="{5DDDD7A6-E2AA-88FA-A939-A3CD54FB22F1}"/>
              </a:ext>
            </a:extLst>
          </p:cNvPr>
          <p:cNvSpPr>
            <a:spLocks noGrp="1"/>
          </p:cNvSpPr>
          <p:nvPr>
            <p:ph type="sldNum" sz="quarter" idx="12"/>
          </p:nvPr>
        </p:nvSpPr>
        <p:spPr>
          <a:xfrm>
            <a:off x="6553200" y="4767263"/>
            <a:ext cx="2133600" cy="273844"/>
          </a:xfrm>
        </p:spPr>
        <p:txBody>
          <a:bodyPr/>
          <a:lstStyle>
            <a:lvl1pPr>
              <a:defRPr>
                <a:solidFill>
                  <a:srgbClr val="515151"/>
                </a:solidFill>
              </a:defRPr>
            </a:lvl1pPr>
          </a:lstStyle>
          <a:p>
            <a:fld id="{4B8BC155-96A9-416C-9A6C-7FA79B5D88ED}" type="slidenum">
              <a:rPr lang="en-US" smtClean="0"/>
              <a:pPr/>
              <a:t>‹#›</a:t>
            </a:fld>
            <a:endParaRPr lang="en-US" dirty="0"/>
          </a:p>
        </p:txBody>
      </p:sp>
    </p:spTree>
    <p:extLst>
      <p:ext uri="{BB962C8B-B14F-4D97-AF65-F5344CB8AC3E}">
        <p14:creationId xmlns:p14="http://schemas.microsoft.com/office/powerpoint/2010/main" val="1484688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3576"/>
            <a:ext cx="9144000" cy="36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80" dirty="0"/>
              <a:t>a</a:t>
            </a:r>
          </a:p>
        </p:txBody>
      </p:sp>
      <p:sp>
        <p:nvSpPr>
          <p:cNvPr id="2" name="Title Placeholder 1"/>
          <p:cNvSpPr>
            <a:spLocks noGrp="1"/>
          </p:cNvSpPr>
          <p:nvPr>
            <p:ph type="title"/>
          </p:nvPr>
        </p:nvSpPr>
        <p:spPr>
          <a:xfrm>
            <a:off x="457200" y="708236"/>
            <a:ext cx="8229600" cy="443573"/>
          </a:xfrm>
          <a:prstGeom prst="rect">
            <a:avLst/>
          </a:prstGeom>
        </p:spPr>
        <p:txBody>
          <a:bodyPr vert="horz" lIns="91440" tIns="45720" rIns="91440" bIns="45720" rtlCol="0" anchor="ctr">
            <a:normAutofit/>
          </a:bodyPr>
          <a:lstStyle/>
          <a:p>
            <a:r>
              <a:rPr lang="en-US" dirty="0"/>
              <a:t>Slide Title</a:t>
            </a:r>
          </a:p>
        </p:txBody>
      </p:sp>
      <p:sp>
        <p:nvSpPr>
          <p:cNvPr id="3" name="Text Placeholder 2"/>
          <p:cNvSpPr>
            <a:spLocks noGrp="1"/>
          </p:cNvSpPr>
          <p:nvPr>
            <p:ph type="body" idx="1"/>
          </p:nvPr>
        </p:nvSpPr>
        <p:spPr>
          <a:xfrm>
            <a:off x="457200" y="1354444"/>
            <a:ext cx="8229600" cy="30858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57203" y="4767263"/>
            <a:ext cx="5562601" cy="273844"/>
          </a:xfrm>
          <a:prstGeom prst="rect">
            <a:avLst/>
          </a:prstGeom>
        </p:spPr>
        <p:txBody>
          <a:bodyPr vert="horz" lIns="91440" tIns="45720" rIns="91440" bIns="45720" rtlCol="0" anchor="ctr"/>
          <a:lstStyle>
            <a:lvl1pPr algn="ctr">
              <a:defRPr sz="900" b="0">
                <a:solidFill>
                  <a:srgbClr val="515151"/>
                </a:solidFill>
                <a:latin typeface="Arial" pitchFamily="34" charset="0"/>
                <a:cs typeface="Arial" pitchFamily="34" charset="0"/>
              </a:defRPr>
            </a:lvl1pPr>
          </a:lstStyle>
          <a:p>
            <a:pPr algn="l"/>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b="0">
                <a:solidFill>
                  <a:srgbClr val="515151"/>
                </a:solidFill>
                <a:latin typeface="Arial" panose="020B0604020202020204" pitchFamily="34" charset="0"/>
                <a:cs typeface="Arial" panose="020B0604020202020204" pitchFamily="34" charset="0"/>
              </a:defRPr>
            </a:lvl1pPr>
          </a:lstStyle>
          <a:p>
            <a:fld id="{4B8BC155-96A9-416C-9A6C-7FA79B5D88ED}" type="slidenum">
              <a:rPr lang="en-US" smtClean="0"/>
              <a:pPr/>
              <a:t>‹#›</a:t>
            </a:fld>
            <a:endParaRPr lang="en-US" dirty="0"/>
          </a:p>
        </p:txBody>
      </p:sp>
    </p:spTree>
    <p:extLst>
      <p:ext uri="{BB962C8B-B14F-4D97-AF65-F5344CB8AC3E}">
        <p14:creationId xmlns:p14="http://schemas.microsoft.com/office/powerpoint/2010/main" val="1400459623"/>
      </p:ext>
    </p:extLst>
  </p:cSld>
  <p:clrMap bg1="lt1" tx1="dk1" bg2="lt2" tx2="dk2" accent1="accent1" accent2="accent2" accent3="accent3" accent4="accent4" accent5="accent5" accent6="accent6" hlink="hlink" folHlink="folHlink"/>
  <p:sldLayoutIdLst>
    <p:sldLayoutId id="2147483700" r:id="rId1"/>
    <p:sldLayoutId id="2147483697" r:id="rId2"/>
    <p:sldLayoutId id="2147483654" r:id="rId3"/>
    <p:sldLayoutId id="2147483710" r:id="rId4"/>
    <p:sldLayoutId id="2147483709" r:id="rId5"/>
    <p:sldLayoutId id="2147483696" r:id="rId6"/>
    <p:sldLayoutId id="2147483698" r:id="rId7"/>
    <p:sldLayoutId id="2147483650" r:id="rId8"/>
    <p:sldLayoutId id="2147483699" r:id="rId9"/>
    <p:sldLayoutId id="2147483701" r:id="rId10"/>
    <p:sldLayoutId id="2147483702" r:id="rId11"/>
    <p:sldLayoutId id="2147483703" r:id="rId12"/>
    <p:sldLayoutId id="2147483704" r:id="rId13"/>
    <p:sldLayoutId id="2147483712" r:id="rId14"/>
    <p:sldLayoutId id="2147483711" r:id="rId15"/>
    <p:sldLayoutId id="2147483705" r:id="rId16"/>
    <p:sldLayoutId id="2147483706" r:id="rId17"/>
    <p:sldLayoutId id="2147483707" r:id="rId18"/>
  </p:sldLayoutIdLst>
  <p:hf hdr="0" ftr="0" dt="0"/>
  <p:txStyles>
    <p:titleStyle>
      <a:lvl1pPr algn="l" defTabSz="914411" rtl="0" eaLnBrk="1" latinLnBrk="0" hangingPunct="1">
        <a:spcBef>
          <a:spcPct val="0"/>
        </a:spcBef>
        <a:buNone/>
        <a:defRPr sz="4000" b="1" kern="1200">
          <a:solidFill>
            <a:srgbClr val="0070C0"/>
          </a:solidFill>
          <a:latin typeface="Arial" pitchFamily="34" charset="0"/>
          <a:ea typeface="+mj-ea"/>
          <a:cs typeface="Arial" pitchFamily="34" charset="0"/>
        </a:defRPr>
      </a:lvl1pPr>
    </p:titleStyle>
    <p:bodyStyle>
      <a:lvl1pPr marL="342904" indent="-342904" algn="l" defTabSz="914411" rtl="0" eaLnBrk="1" latinLnBrk="0" hangingPunct="1">
        <a:spcBef>
          <a:spcPct val="20000"/>
        </a:spcBef>
        <a:buFont typeface="Arial" pitchFamily="34" charset="0"/>
        <a:buChar char="•"/>
        <a:defRPr sz="2800" kern="1200">
          <a:solidFill>
            <a:srgbClr val="0070C0"/>
          </a:solidFill>
          <a:latin typeface="Arial" pitchFamily="34" charset="0"/>
          <a:ea typeface="+mn-ea"/>
          <a:cs typeface="Arial" pitchFamily="34" charset="0"/>
        </a:defRPr>
      </a:lvl1pPr>
      <a:lvl2pPr marL="742959" indent="-285753" algn="l" defTabSz="914411"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2pPr>
      <a:lvl3pPr marL="1143015" indent="-228604" algn="l" defTabSz="914411"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3pPr>
      <a:lvl4pPr marL="1600221" indent="-228604" algn="l" defTabSz="914411" rtl="0" eaLnBrk="1" latinLnBrk="0" hangingPunct="1">
        <a:spcBef>
          <a:spcPct val="20000"/>
        </a:spcBef>
        <a:buFont typeface="Arial" pitchFamily="34" charset="0"/>
        <a:buChar char="–"/>
        <a:defRPr sz="1801" kern="1200">
          <a:solidFill>
            <a:schemeClr val="tx1">
              <a:lumMod val="65000"/>
              <a:lumOff val="35000"/>
            </a:schemeClr>
          </a:solidFill>
          <a:latin typeface="Arial" pitchFamily="34" charset="0"/>
          <a:ea typeface="+mn-ea"/>
          <a:cs typeface="Arial" pitchFamily="34" charset="0"/>
        </a:defRPr>
      </a:lvl4pPr>
      <a:lvl5pPr marL="2057427" indent="-228604" algn="l" defTabSz="914411" rtl="0" eaLnBrk="1" latinLnBrk="0" hangingPunct="1">
        <a:spcBef>
          <a:spcPct val="20000"/>
        </a:spcBef>
        <a:buFont typeface="Arial" pitchFamily="34" charset="0"/>
        <a:buChar char="»"/>
        <a:defRPr sz="1600" kern="1200">
          <a:solidFill>
            <a:schemeClr val="tx1">
              <a:lumMod val="65000"/>
              <a:lumOff val="35000"/>
            </a:schemeClr>
          </a:solidFill>
          <a:latin typeface="Arial" pitchFamily="34" charset="0"/>
          <a:ea typeface="+mn-ea"/>
          <a:cs typeface="Arial" pitchFamily="34" charset="0"/>
        </a:defRPr>
      </a:lvl5pPr>
      <a:lvl6pPr marL="2514632" indent="-228604" algn="l" defTabSz="91441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38" indent="-228604" algn="l" defTabSz="91441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44" indent="-228604" algn="l" defTabSz="91441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49" indent="-228604" algn="l" defTabSz="91441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bpa.gov/-/media/Aep/transmission/reliability-and-nerc-standards/system-equipment-change-form.pdf"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1.png"/><Relationship Id="rId7"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hyperlink" Target="file:///\\bud.bpa.gov\wrkgrp\TPC\CSRP\Projects\TP%20CFR\Cost\2027\2027_TP_CFR_Cost_Spreadsheet_Final.xlsm"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hyperlink" Target="https://www.joinforma.com/resources/how-to-prevent-employee-burnout"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effectLst>
                  <a:outerShdw blurRad="38100" dist="38100" dir="2700000" algn="tl">
                    <a:srgbClr val="000000">
                      <a:alpha val="43137"/>
                    </a:srgbClr>
                  </a:outerShdw>
                </a:effectLst>
              </a:rPr>
              <a:t>TOP &amp; TP CFR</a:t>
            </a:r>
            <a:br>
              <a:rPr lang="en-US" dirty="0">
                <a:effectLst>
                  <a:outerShdw blurRad="38100" dist="38100" dir="2700000" algn="tl">
                    <a:srgbClr val="000000">
                      <a:alpha val="43137"/>
                    </a:srgbClr>
                  </a:outerShdw>
                </a:effectLst>
              </a:rPr>
            </a:br>
            <a:r>
              <a:rPr lang="en-US" dirty="0">
                <a:effectLst>
                  <a:outerShdw blurRad="38100" dist="38100" dir="2700000" algn="tl">
                    <a:srgbClr val="000000">
                      <a:alpha val="43137"/>
                    </a:srgbClr>
                  </a:outerShdw>
                </a:effectLst>
              </a:rPr>
              <a:t>Annual Customer Workshop</a:t>
            </a:r>
            <a:endParaRPr lang="en-US" dirty="0"/>
          </a:p>
        </p:txBody>
      </p:sp>
      <p:sp>
        <p:nvSpPr>
          <p:cNvPr id="3" name="Subtitle 2"/>
          <p:cNvSpPr>
            <a:spLocks noGrp="1"/>
          </p:cNvSpPr>
          <p:nvPr>
            <p:ph type="subTitle" idx="1"/>
          </p:nvPr>
        </p:nvSpPr>
        <p:spPr/>
        <p:txBody>
          <a:bodyPr/>
          <a:lstStyle/>
          <a:p>
            <a:r>
              <a:rPr lang="en-US" dirty="0">
                <a:effectLst>
                  <a:outerShdw blurRad="38100" dist="38100" dir="2700000" algn="tl">
                    <a:srgbClr val="000000">
                      <a:alpha val="43137"/>
                    </a:srgbClr>
                  </a:outerShdw>
                </a:effectLst>
              </a:rPr>
              <a:t>August 12, 2026</a:t>
            </a:r>
          </a:p>
          <a:p>
            <a:endParaRPr lang="en-US" dirty="0"/>
          </a:p>
        </p:txBody>
      </p:sp>
    </p:spTree>
    <p:extLst>
      <p:ext uri="{BB962C8B-B14F-4D97-AF65-F5344CB8AC3E}">
        <p14:creationId xmlns:p14="http://schemas.microsoft.com/office/powerpoint/2010/main" val="1140674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419350"/>
            <a:ext cx="7772400" cy="1102519"/>
          </a:xfrm>
        </p:spPr>
        <p:txBody>
          <a:bodyPr/>
          <a:lstStyle/>
          <a:p>
            <a:r>
              <a:rPr lang="en-US" dirty="0">
                <a:effectLst>
                  <a:outerShdw blurRad="38100" dist="38100" dir="2700000" algn="tl">
                    <a:srgbClr val="000000">
                      <a:alpha val="43137"/>
                    </a:srgbClr>
                  </a:outerShdw>
                </a:effectLst>
              </a:rPr>
              <a:t>TOPIC v13</a:t>
            </a:r>
          </a:p>
        </p:txBody>
      </p:sp>
      <p:sp>
        <p:nvSpPr>
          <p:cNvPr id="4" name="Subtitle 2"/>
          <p:cNvSpPr>
            <a:spLocks noGrp="1"/>
          </p:cNvSpPr>
          <p:nvPr>
            <p:ph type="subTitle" idx="1"/>
          </p:nvPr>
        </p:nvSpPr>
        <p:spPr>
          <a:xfrm>
            <a:off x="1295400" y="3562350"/>
            <a:ext cx="6400800" cy="1314450"/>
          </a:xfrm>
        </p:spPr>
        <p:txBody>
          <a:bodyPr/>
          <a:lstStyle/>
          <a:p>
            <a:r>
              <a:rPr lang="en-US" dirty="0"/>
              <a:t>Implementation update</a:t>
            </a:r>
          </a:p>
        </p:txBody>
      </p:sp>
    </p:spTree>
    <p:extLst>
      <p:ext uri="{BB962C8B-B14F-4D97-AF65-F5344CB8AC3E}">
        <p14:creationId xmlns:p14="http://schemas.microsoft.com/office/powerpoint/2010/main" val="142518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D1D541-6816-5D00-9354-D67202ACD88A}"/>
              </a:ext>
            </a:extLst>
          </p:cNvPr>
          <p:cNvSpPr>
            <a:spLocks noGrp="1"/>
          </p:cNvSpPr>
          <p:nvPr>
            <p:ph type="title"/>
          </p:nvPr>
        </p:nvSpPr>
        <p:spPr/>
        <p:txBody>
          <a:bodyPr/>
          <a:lstStyle/>
          <a:p>
            <a:pPr algn="ctr"/>
            <a:r>
              <a:rPr lang="en-US" sz="2600" dirty="0">
                <a:effectLst>
                  <a:outerShdw blurRad="38100" dist="38100" dir="2700000" algn="tl">
                    <a:srgbClr val="000000">
                      <a:alpha val="43137"/>
                    </a:srgbClr>
                  </a:outerShdw>
                </a:effectLst>
              </a:rPr>
              <a:t>SYSTEM EQUIPMENT CHANGE FORM</a:t>
            </a:r>
            <a:br>
              <a:rPr lang="en-US" sz="2600" dirty="0">
                <a:effectLst>
                  <a:outerShdw blurRad="38100" dist="38100" dir="2700000" algn="tl">
                    <a:srgbClr val="000000">
                      <a:alpha val="43137"/>
                    </a:srgbClr>
                  </a:outerShdw>
                </a:effectLst>
              </a:rPr>
            </a:br>
            <a:r>
              <a:rPr lang="en-US" sz="2600" dirty="0">
                <a:effectLst>
                  <a:outerShdw blurRad="38100" dist="38100" dir="2700000" algn="tl">
                    <a:srgbClr val="000000">
                      <a:alpha val="43137"/>
                    </a:srgbClr>
                  </a:outerShdw>
                </a:effectLst>
              </a:rPr>
              <a:t> PROCESS CHANGES</a:t>
            </a:r>
          </a:p>
        </p:txBody>
      </p:sp>
      <p:sp>
        <p:nvSpPr>
          <p:cNvPr id="4" name="Content Placeholder 3">
            <a:extLst>
              <a:ext uri="{FF2B5EF4-FFF2-40B4-BE49-F238E27FC236}">
                <a16:creationId xmlns:a16="http://schemas.microsoft.com/office/drawing/2014/main" id="{7E79B2DC-0121-ED50-31D9-C61A9098C2A5}"/>
              </a:ext>
            </a:extLst>
          </p:cNvPr>
          <p:cNvSpPr>
            <a:spLocks noGrp="1"/>
          </p:cNvSpPr>
          <p:nvPr>
            <p:ph idx="1"/>
          </p:nvPr>
        </p:nvSpPr>
        <p:spPr/>
        <p:txBody>
          <a:bodyPr/>
          <a:lstStyle/>
          <a:p>
            <a:pPr marL="0" indent="0">
              <a:buNone/>
            </a:pPr>
            <a:r>
              <a:rPr lang="en-US" sz="2000" dirty="0">
                <a:solidFill>
                  <a:schemeClr val="tx1"/>
                </a:solidFill>
              </a:rPr>
              <a:t>SECF Process Changes</a:t>
            </a:r>
          </a:p>
          <a:p>
            <a:pPr lvl="1">
              <a:buFont typeface="Arial" panose="020B0604020202020204" pitchFamily="34" charset="0"/>
              <a:buChar char="•"/>
            </a:pPr>
            <a:r>
              <a:rPr lang="en-US" sz="2000" dirty="0">
                <a:solidFill>
                  <a:schemeClr val="tx1"/>
                </a:solidFill>
              </a:rPr>
              <a:t>Resubmission of the original SECF is required each time an energization date changes</a:t>
            </a:r>
          </a:p>
          <a:p>
            <a:pPr lvl="2"/>
            <a:r>
              <a:rPr lang="en-US" sz="1600" dirty="0">
                <a:solidFill>
                  <a:schemeClr val="tx1"/>
                </a:solidFill>
                <a:hlinkClick r:id="rId2"/>
              </a:rPr>
              <a:t>SECF Form </a:t>
            </a:r>
            <a:endParaRPr lang="en-US" sz="1600" dirty="0">
              <a:solidFill>
                <a:schemeClr val="tx1"/>
              </a:solidFill>
            </a:endParaRPr>
          </a:p>
          <a:p>
            <a:pPr lvl="1">
              <a:buFont typeface="Arial" panose="020B0604020202020204" pitchFamily="34" charset="0"/>
              <a:buChar char="•"/>
            </a:pPr>
            <a:r>
              <a:rPr lang="en-US" sz="2000" dirty="0">
                <a:solidFill>
                  <a:schemeClr val="tx1"/>
                </a:solidFill>
              </a:rPr>
              <a:t>Added Minor/Moderate Classification</a:t>
            </a:r>
          </a:p>
          <a:p>
            <a:pPr lvl="1">
              <a:buFont typeface="Arial" panose="020B0604020202020204" pitchFamily="34" charset="0"/>
              <a:buChar char="•"/>
            </a:pPr>
            <a:r>
              <a:rPr lang="en-US" sz="2000" dirty="0">
                <a:solidFill>
                  <a:schemeClr val="tx1"/>
                </a:solidFill>
              </a:rPr>
              <a:t>Modified form to align with TOPIC V13</a:t>
            </a:r>
          </a:p>
        </p:txBody>
      </p:sp>
      <p:sp>
        <p:nvSpPr>
          <p:cNvPr id="6" name="Slide Number Placeholder 1">
            <a:extLst>
              <a:ext uri="{FF2B5EF4-FFF2-40B4-BE49-F238E27FC236}">
                <a16:creationId xmlns:a16="http://schemas.microsoft.com/office/drawing/2014/main" id="{D149CA49-58B8-C62A-59AF-6A0CEDA3840E}"/>
              </a:ext>
            </a:extLst>
          </p:cNvPr>
          <p:cNvSpPr>
            <a:spLocks noGrp="1"/>
          </p:cNvSpPr>
          <p:nvPr>
            <p:ph type="sldNum" sz="quarter" idx="12"/>
          </p:nvPr>
        </p:nvSpPr>
        <p:spPr>
          <a:xfrm>
            <a:off x="6705600" y="4767267"/>
            <a:ext cx="2133600" cy="273844"/>
          </a:xfrm>
        </p:spPr>
        <p:txBody>
          <a:bodyPr/>
          <a:lstStyle/>
          <a:p>
            <a:fld id="{4B8BC155-96A9-416C-9A6C-7FA79B5D88ED}" type="slidenum">
              <a:rPr lang="en-US"/>
              <a:pPr/>
              <a:t>11</a:t>
            </a:fld>
            <a:endParaRPr lang="en-US" dirty="0"/>
          </a:p>
        </p:txBody>
      </p:sp>
    </p:spTree>
    <p:extLst>
      <p:ext uri="{BB962C8B-B14F-4D97-AF65-F5344CB8AC3E}">
        <p14:creationId xmlns:p14="http://schemas.microsoft.com/office/powerpoint/2010/main" val="1481803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051F1-8D43-49B7-0450-D2726408943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294570F-8FBB-9C83-7B28-86AC3FCC6723}"/>
              </a:ext>
            </a:extLst>
          </p:cNvPr>
          <p:cNvSpPr>
            <a:spLocks noGrp="1"/>
          </p:cNvSpPr>
          <p:nvPr>
            <p:ph type="title"/>
          </p:nvPr>
        </p:nvSpPr>
        <p:spPr/>
        <p:txBody>
          <a:bodyPr/>
          <a:lstStyle/>
          <a:p>
            <a:pPr algn="ctr"/>
            <a:r>
              <a:rPr lang="en-US" sz="2800" dirty="0">
                <a:effectLst>
                  <a:outerShdw blurRad="38100" dist="38100" dir="2700000" algn="tl">
                    <a:srgbClr val="000000">
                      <a:alpha val="43137"/>
                    </a:srgbClr>
                  </a:outerShdw>
                </a:effectLst>
              </a:rPr>
              <a:t>TOP REIMBURSABLE PROJECT UPDATE</a:t>
            </a:r>
          </a:p>
        </p:txBody>
      </p:sp>
      <p:sp>
        <p:nvSpPr>
          <p:cNvPr id="4" name="Content Placeholder 3">
            <a:extLst>
              <a:ext uri="{FF2B5EF4-FFF2-40B4-BE49-F238E27FC236}">
                <a16:creationId xmlns:a16="http://schemas.microsoft.com/office/drawing/2014/main" id="{E4E04022-F4C8-FD7D-8730-4923468442A4}"/>
              </a:ext>
            </a:extLst>
          </p:cNvPr>
          <p:cNvSpPr>
            <a:spLocks noGrp="1"/>
          </p:cNvSpPr>
          <p:nvPr>
            <p:ph idx="1"/>
          </p:nvPr>
        </p:nvSpPr>
        <p:spPr>
          <a:xfrm>
            <a:off x="457200" y="1257515"/>
            <a:ext cx="8229600" cy="3600235"/>
          </a:xfrm>
        </p:spPr>
        <p:txBody>
          <a:bodyPr>
            <a:normAutofit fontScale="62500" lnSpcReduction="20000"/>
          </a:bodyPr>
          <a:lstStyle/>
          <a:p>
            <a:r>
              <a:rPr lang="en-US" dirty="0">
                <a:solidFill>
                  <a:schemeClr val="tx1"/>
                </a:solidFill>
              </a:rPr>
              <a:t>TOP team is processing all current in-flight projects to implement V13 changes</a:t>
            </a:r>
          </a:p>
          <a:p>
            <a:r>
              <a:rPr lang="en-US" dirty="0">
                <a:solidFill>
                  <a:schemeClr val="tx1"/>
                </a:solidFill>
              </a:rPr>
              <a:t>BPA has implemented the TOP Reimbursable contracts with customers with projects currently in-flight</a:t>
            </a:r>
          </a:p>
          <a:p>
            <a:pPr lvl="1">
              <a:buFont typeface="Arial" panose="020B0604020202020204" pitchFamily="34" charset="0"/>
              <a:buChar char="•"/>
            </a:pPr>
            <a:r>
              <a:rPr lang="en-US" dirty="0">
                <a:solidFill>
                  <a:schemeClr val="tx1"/>
                </a:solidFill>
              </a:rPr>
              <a:t>One exception that is currently under negotiation</a:t>
            </a:r>
          </a:p>
          <a:p>
            <a:r>
              <a:rPr lang="en-US" dirty="0">
                <a:solidFill>
                  <a:schemeClr val="tx1"/>
                </a:solidFill>
              </a:rPr>
              <a:t>“Box 13” clarification </a:t>
            </a:r>
          </a:p>
          <a:p>
            <a:pPr lvl="1">
              <a:buFont typeface="Arial" panose="020B0604020202020204" pitchFamily="34" charset="0"/>
              <a:buChar char="•"/>
            </a:pPr>
            <a:r>
              <a:rPr lang="en-US" dirty="0">
                <a:solidFill>
                  <a:schemeClr val="tx1"/>
                </a:solidFill>
              </a:rPr>
              <a:t>Box 13 on the reimbursable agreement is an estimate for the 5-year duration of the contract. That amount is not due at the time of signing.</a:t>
            </a:r>
          </a:p>
          <a:p>
            <a:pPr lvl="1">
              <a:buFont typeface="Arial" panose="020B0604020202020204" pitchFamily="34" charset="0"/>
              <a:buChar char="•"/>
            </a:pPr>
            <a:r>
              <a:rPr lang="en-US" dirty="0">
                <a:solidFill>
                  <a:schemeClr val="tx1"/>
                </a:solidFill>
              </a:rPr>
              <a:t>Each SECF has a deposit associated with that project</a:t>
            </a:r>
          </a:p>
          <a:p>
            <a:r>
              <a:rPr lang="en-US" dirty="0">
                <a:solidFill>
                  <a:schemeClr val="tx1"/>
                </a:solidFill>
              </a:rPr>
              <a:t>Deposit clarification </a:t>
            </a:r>
          </a:p>
          <a:p>
            <a:pPr lvl="1">
              <a:buFont typeface="Arial" panose="020B0604020202020204" pitchFamily="34" charset="0"/>
              <a:buChar char="•"/>
            </a:pPr>
            <a:r>
              <a:rPr lang="en-US" dirty="0">
                <a:solidFill>
                  <a:schemeClr val="tx1"/>
                </a:solidFill>
              </a:rPr>
              <a:t>Customers are required to submit the identified amount per project as a deposit for work </a:t>
            </a:r>
            <a:r>
              <a:rPr lang="en-US" i="1" dirty="0">
                <a:solidFill>
                  <a:schemeClr val="tx1"/>
                </a:solidFill>
              </a:rPr>
              <a:t>to be</a:t>
            </a:r>
            <a:r>
              <a:rPr lang="en-US" dirty="0">
                <a:solidFill>
                  <a:schemeClr val="tx1"/>
                </a:solidFill>
              </a:rPr>
              <a:t> performed</a:t>
            </a:r>
          </a:p>
          <a:p>
            <a:pPr lvl="1">
              <a:buFont typeface="Arial" panose="020B0604020202020204" pitchFamily="34" charset="0"/>
              <a:buChar char="•"/>
            </a:pPr>
            <a:r>
              <a:rPr lang="en-US" dirty="0">
                <a:solidFill>
                  <a:schemeClr val="tx1"/>
                </a:solidFill>
              </a:rPr>
              <a:t>At the conclusion of the project BPA will reconcile actuals and collect/refund remaining balance</a:t>
            </a:r>
          </a:p>
        </p:txBody>
      </p:sp>
      <p:sp>
        <p:nvSpPr>
          <p:cNvPr id="6" name="Slide Number Placeholder 1">
            <a:extLst>
              <a:ext uri="{FF2B5EF4-FFF2-40B4-BE49-F238E27FC236}">
                <a16:creationId xmlns:a16="http://schemas.microsoft.com/office/drawing/2014/main" id="{9811AC37-A39E-51C9-289C-AC6181FA5373}"/>
              </a:ext>
            </a:extLst>
          </p:cNvPr>
          <p:cNvSpPr>
            <a:spLocks noGrp="1"/>
          </p:cNvSpPr>
          <p:nvPr>
            <p:ph type="sldNum" sz="quarter" idx="12"/>
          </p:nvPr>
        </p:nvSpPr>
        <p:spPr>
          <a:xfrm>
            <a:off x="6705600" y="4767267"/>
            <a:ext cx="2133600" cy="273844"/>
          </a:xfrm>
        </p:spPr>
        <p:txBody>
          <a:bodyPr/>
          <a:lstStyle/>
          <a:p>
            <a:fld id="{4B8BC155-96A9-416C-9A6C-7FA79B5D88ED}" type="slidenum">
              <a:rPr lang="en-US"/>
              <a:pPr/>
              <a:t>12</a:t>
            </a:fld>
            <a:endParaRPr lang="en-US" dirty="0"/>
          </a:p>
        </p:txBody>
      </p:sp>
    </p:spTree>
    <p:extLst>
      <p:ext uri="{BB962C8B-B14F-4D97-AF65-F5344CB8AC3E}">
        <p14:creationId xmlns:p14="http://schemas.microsoft.com/office/powerpoint/2010/main" val="40371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5552F-0311-6D15-2FE6-09FE454B55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D98646-4D99-B781-726D-15252280099B}"/>
              </a:ext>
            </a:extLst>
          </p:cNvPr>
          <p:cNvSpPr>
            <a:spLocks noGrp="1"/>
          </p:cNvSpPr>
          <p:nvPr>
            <p:ph type="ctrTitle"/>
          </p:nvPr>
        </p:nvSpPr>
        <p:spPr/>
        <p:txBody>
          <a:bodyPr/>
          <a:lstStyle/>
          <a:p>
            <a:r>
              <a:rPr lang="en-US" dirty="0">
                <a:effectLst>
                  <a:outerShdw blurRad="38100" dist="38100" dir="2700000" algn="tl">
                    <a:srgbClr val="000000">
                      <a:alpha val="43137"/>
                    </a:srgbClr>
                  </a:outerShdw>
                </a:effectLst>
              </a:rPr>
              <a:t>TOPIC v14 Urgent Update</a:t>
            </a:r>
          </a:p>
        </p:txBody>
      </p:sp>
    </p:spTree>
    <p:extLst>
      <p:ext uri="{BB962C8B-B14F-4D97-AF65-F5344CB8AC3E}">
        <p14:creationId xmlns:p14="http://schemas.microsoft.com/office/powerpoint/2010/main" val="3636949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9B68A-8C93-B3BC-5D80-8D884356F3D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0628DDD-261B-1667-1822-2136E105AD38}"/>
              </a:ext>
            </a:extLst>
          </p:cNvPr>
          <p:cNvSpPr>
            <a:spLocks noGrp="1"/>
          </p:cNvSpPr>
          <p:nvPr>
            <p:ph type="title"/>
          </p:nvPr>
        </p:nvSpPr>
        <p:spPr/>
        <p:txBody>
          <a:bodyPr/>
          <a:lstStyle/>
          <a:p>
            <a:pPr algn="ctr"/>
            <a:r>
              <a:rPr lang="en-US" sz="3600" dirty="0">
                <a:effectLst>
                  <a:outerShdw blurRad="38100" dist="38100" dir="2700000" algn="tl">
                    <a:srgbClr val="000000">
                      <a:alpha val="43137"/>
                    </a:srgbClr>
                  </a:outerShdw>
                </a:effectLst>
              </a:rPr>
              <a:t>TOPIC V14 URGENT UPDATE</a:t>
            </a:r>
            <a:endParaRPr lang="en-US" sz="4400" dirty="0">
              <a:effectLst>
                <a:outerShdw blurRad="38100" dist="38100" dir="2700000" algn="tl">
                  <a:srgbClr val="000000">
                    <a:alpha val="43137"/>
                  </a:srgbClr>
                </a:outerShdw>
              </a:effectLst>
            </a:endParaRPr>
          </a:p>
        </p:txBody>
      </p:sp>
      <p:sp>
        <p:nvSpPr>
          <p:cNvPr id="4" name="Content Placeholder 3">
            <a:extLst>
              <a:ext uri="{FF2B5EF4-FFF2-40B4-BE49-F238E27FC236}">
                <a16:creationId xmlns:a16="http://schemas.microsoft.com/office/drawing/2014/main" id="{05472E6E-0EC4-1775-4FBA-FC6C174D099D}"/>
              </a:ext>
            </a:extLst>
          </p:cNvPr>
          <p:cNvSpPr>
            <a:spLocks noGrp="1"/>
          </p:cNvSpPr>
          <p:nvPr>
            <p:ph idx="1"/>
          </p:nvPr>
        </p:nvSpPr>
        <p:spPr>
          <a:xfrm>
            <a:off x="457200" y="1257515"/>
            <a:ext cx="8229600" cy="3600235"/>
          </a:xfrm>
        </p:spPr>
        <p:txBody>
          <a:bodyPr>
            <a:normAutofit/>
          </a:bodyPr>
          <a:lstStyle/>
          <a:p>
            <a:pPr marL="0" indent="0">
              <a:buNone/>
            </a:pPr>
            <a:r>
              <a:rPr lang="en-US" sz="2200" dirty="0">
                <a:solidFill>
                  <a:schemeClr val="tx1"/>
                </a:solidFill>
              </a:rPr>
              <a:t>BPA will be issuing an urgent TOPIC update – V14 to address safety and reliability issues</a:t>
            </a:r>
          </a:p>
          <a:p>
            <a:r>
              <a:rPr lang="en-US" sz="2200" dirty="0">
                <a:solidFill>
                  <a:schemeClr val="tx1"/>
                </a:solidFill>
              </a:rPr>
              <a:t>NERC Rules of Procedure gap closure</a:t>
            </a:r>
          </a:p>
          <a:p>
            <a:r>
              <a:rPr lang="en-US" sz="2200" dirty="0">
                <a:solidFill>
                  <a:schemeClr val="tx1"/>
                </a:solidFill>
              </a:rPr>
              <a:t>BES Determinations </a:t>
            </a:r>
            <a:r>
              <a:rPr lang="en-US" sz="2000" dirty="0">
                <a:solidFill>
                  <a:schemeClr val="tx1"/>
                </a:solidFill>
              </a:rPr>
              <a:t>– Section C TOPIC</a:t>
            </a:r>
          </a:p>
          <a:p>
            <a:r>
              <a:rPr lang="en-US" sz="2000" dirty="0">
                <a:solidFill>
                  <a:schemeClr val="tx1"/>
                </a:solidFill>
              </a:rPr>
              <a:t>TOP Services Participation Criteria </a:t>
            </a:r>
          </a:p>
        </p:txBody>
      </p:sp>
      <p:sp>
        <p:nvSpPr>
          <p:cNvPr id="6" name="Slide Number Placeholder 1">
            <a:extLst>
              <a:ext uri="{FF2B5EF4-FFF2-40B4-BE49-F238E27FC236}">
                <a16:creationId xmlns:a16="http://schemas.microsoft.com/office/drawing/2014/main" id="{1BFB5E56-0ED4-6A27-FD95-705E7156C5E2}"/>
              </a:ext>
            </a:extLst>
          </p:cNvPr>
          <p:cNvSpPr>
            <a:spLocks noGrp="1"/>
          </p:cNvSpPr>
          <p:nvPr>
            <p:ph type="sldNum" sz="quarter" idx="12"/>
          </p:nvPr>
        </p:nvSpPr>
        <p:spPr>
          <a:xfrm>
            <a:off x="6705600" y="4767267"/>
            <a:ext cx="2133600" cy="273844"/>
          </a:xfrm>
        </p:spPr>
        <p:txBody>
          <a:bodyPr/>
          <a:lstStyle/>
          <a:p>
            <a:fld id="{4B8BC155-96A9-416C-9A6C-7FA79B5D88ED}" type="slidenum">
              <a:rPr lang="en-US"/>
              <a:pPr/>
              <a:t>14</a:t>
            </a:fld>
            <a:endParaRPr lang="en-US" dirty="0"/>
          </a:p>
        </p:txBody>
      </p:sp>
    </p:spTree>
    <p:extLst>
      <p:ext uri="{BB962C8B-B14F-4D97-AF65-F5344CB8AC3E}">
        <p14:creationId xmlns:p14="http://schemas.microsoft.com/office/powerpoint/2010/main" val="9368529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9A94CB-7106-AFCA-B4D4-3573BB7DE4D5}"/>
              </a:ext>
            </a:extLst>
          </p:cNvPr>
          <p:cNvSpPr>
            <a:spLocks noGrp="1"/>
          </p:cNvSpPr>
          <p:nvPr>
            <p:ph type="sldNum" sz="quarter" idx="12"/>
          </p:nvPr>
        </p:nvSpPr>
        <p:spPr/>
        <p:txBody>
          <a:bodyPr/>
          <a:lstStyle/>
          <a:p>
            <a:fld id="{4B8BC155-96A9-416C-9A6C-7FA79B5D88ED}" type="slidenum">
              <a:rPr lang="en-US" smtClean="0"/>
              <a:pPr/>
              <a:t>15</a:t>
            </a:fld>
            <a:endParaRPr lang="en-US" dirty="0"/>
          </a:p>
        </p:txBody>
      </p:sp>
      <p:sp>
        <p:nvSpPr>
          <p:cNvPr id="3" name="Title 2">
            <a:extLst>
              <a:ext uri="{FF2B5EF4-FFF2-40B4-BE49-F238E27FC236}">
                <a16:creationId xmlns:a16="http://schemas.microsoft.com/office/drawing/2014/main" id="{5E7D8179-2DB7-7430-8A7A-1B5311794C30}"/>
              </a:ext>
            </a:extLst>
          </p:cNvPr>
          <p:cNvSpPr>
            <a:spLocks noGrp="1"/>
          </p:cNvSpPr>
          <p:nvPr>
            <p:ph type="title"/>
          </p:nvPr>
        </p:nvSpPr>
        <p:spPr/>
        <p:txBody>
          <a:bodyPr/>
          <a:lstStyle/>
          <a:p>
            <a:r>
              <a:rPr lang="en-US" sz="2800" dirty="0">
                <a:effectLst>
                  <a:outerShdw blurRad="38100" dist="38100" dir="2700000" algn="tl">
                    <a:srgbClr val="000000">
                      <a:alpha val="43137"/>
                    </a:srgbClr>
                  </a:outerShdw>
                </a:effectLst>
              </a:rPr>
              <a:t>BES Asset Determination – Section C TOPIC </a:t>
            </a:r>
            <a:endParaRPr lang="en-US" dirty="0">
              <a:effectLst>
                <a:outerShdw blurRad="38100" dist="38100" dir="2700000" algn="tl">
                  <a:srgbClr val="000000">
                    <a:alpha val="43137"/>
                  </a:srgbClr>
                </a:outerShdw>
              </a:effectLst>
            </a:endParaRPr>
          </a:p>
        </p:txBody>
      </p:sp>
      <p:sp>
        <p:nvSpPr>
          <p:cNvPr id="4" name="Content Placeholder 3">
            <a:extLst>
              <a:ext uri="{FF2B5EF4-FFF2-40B4-BE49-F238E27FC236}">
                <a16:creationId xmlns:a16="http://schemas.microsoft.com/office/drawing/2014/main" id="{32A3955C-7CC2-E5B8-853B-E7A606FB1ECA}"/>
              </a:ext>
            </a:extLst>
          </p:cNvPr>
          <p:cNvSpPr>
            <a:spLocks noGrp="1"/>
          </p:cNvSpPr>
          <p:nvPr>
            <p:ph idx="1"/>
          </p:nvPr>
        </p:nvSpPr>
        <p:spPr>
          <a:xfrm>
            <a:off x="457200" y="1257516"/>
            <a:ext cx="8229600" cy="3676434"/>
          </a:xfrm>
        </p:spPr>
        <p:txBody>
          <a:bodyPr>
            <a:normAutofit/>
          </a:bodyPr>
          <a:lstStyle/>
          <a:p>
            <a:pPr marL="285750" indent="-285750"/>
            <a:r>
              <a:rPr lang="en-US" sz="2200" dirty="0">
                <a:solidFill>
                  <a:schemeClr val="tx1"/>
                </a:solidFill>
              </a:rPr>
              <a:t>BPA will coordinate with participating Transmission Owners on BES Determinations to ensure a consistent application of the BES Criteria across the entirety of BPA’s TOP footprint</a:t>
            </a:r>
          </a:p>
          <a:p>
            <a:pPr marL="742950" lvl="1" indent="-285750">
              <a:buFont typeface="Arial" panose="020B0604020202020204" pitchFamily="34" charset="0"/>
              <a:buChar char="•"/>
            </a:pPr>
            <a:r>
              <a:rPr lang="en-US" sz="2000" dirty="0"/>
              <a:t>"Application of ‘Core’ Definition and Inclusions" will be </a:t>
            </a:r>
            <a:r>
              <a:rPr lang="en-US" sz="2000" b="1" i="1" dirty="0"/>
              <a:t>consistent</a:t>
            </a:r>
            <a:r>
              <a:rPr lang="en-US" sz="2000" dirty="0"/>
              <a:t> with BPA’s application of BES criteria on BPA assets</a:t>
            </a:r>
          </a:p>
          <a:p>
            <a:r>
              <a:rPr lang="en-US" sz="2200" dirty="0">
                <a:solidFill>
                  <a:schemeClr val="tx1"/>
                </a:solidFill>
              </a:rPr>
              <a:t>BES Determinations </a:t>
            </a:r>
          </a:p>
          <a:p>
            <a:pPr lvl="1">
              <a:buFont typeface="Arial" panose="020B0604020202020204" pitchFamily="34" charset="0"/>
              <a:buChar char="•"/>
            </a:pPr>
            <a:r>
              <a:rPr lang="en-US" sz="2000" dirty="0">
                <a:solidFill>
                  <a:schemeClr val="tx1"/>
                </a:solidFill>
              </a:rPr>
              <a:t>In the event a TO chooses to apply exclusion criteria, the TO must provide the Regional Entity (WECC) approval per the ROP</a:t>
            </a:r>
          </a:p>
          <a:p>
            <a:pPr lvl="2"/>
            <a:r>
              <a:rPr lang="en-US" sz="1800" dirty="0">
                <a:solidFill>
                  <a:schemeClr val="tx1"/>
                </a:solidFill>
              </a:rPr>
              <a:t>Applicable to assets energized from 2021 forward</a:t>
            </a:r>
          </a:p>
          <a:p>
            <a:pPr lvl="1">
              <a:buFont typeface="Arial" panose="020B0604020202020204" pitchFamily="34" charset="0"/>
              <a:buChar char="•"/>
            </a:pPr>
            <a:r>
              <a:rPr lang="en-US" sz="2000" dirty="0">
                <a:solidFill>
                  <a:schemeClr val="tx1"/>
                </a:solidFill>
              </a:rPr>
              <a:t>Implementation of the TOP Participation criteria</a:t>
            </a:r>
            <a:endParaRPr lang="en-US" dirty="0"/>
          </a:p>
          <a:p>
            <a:endParaRPr lang="en-US" dirty="0"/>
          </a:p>
        </p:txBody>
      </p:sp>
    </p:spTree>
    <p:extLst>
      <p:ext uri="{BB962C8B-B14F-4D97-AF65-F5344CB8AC3E}">
        <p14:creationId xmlns:p14="http://schemas.microsoft.com/office/powerpoint/2010/main" val="3338672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04F8E-E207-BA72-2DD5-C109AB93DD1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CC8EEEA-4111-6955-B3BF-256BCDBA8A88}"/>
              </a:ext>
            </a:extLst>
          </p:cNvPr>
          <p:cNvSpPr>
            <a:spLocks noGrp="1"/>
          </p:cNvSpPr>
          <p:nvPr>
            <p:ph type="title"/>
          </p:nvPr>
        </p:nvSpPr>
        <p:spPr/>
        <p:txBody>
          <a:bodyPr/>
          <a:lstStyle/>
          <a:p>
            <a:pPr algn="ctr"/>
            <a:r>
              <a:rPr lang="en-US" sz="3600" dirty="0">
                <a:effectLst>
                  <a:outerShdw blurRad="38100" dist="38100" dir="2700000" algn="tl">
                    <a:srgbClr val="000000">
                      <a:alpha val="43137"/>
                    </a:srgbClr>
                  </a:outerShdw>
                </a:effectLst>
              </a:rPr>
              <a:t>BES EXCLUSION APPLICATION</a:t>
            </a:r>
            <a:endParaRPr lang="en-US" sz="4400" dirty="0">
              <a:effectLst>
                <a:outerShdw blurRad="38100" dist="38100" dir="2700000" algn="tl">
                  <a:srgbClr val="000000">
                    <a:alpha val="43137"/>
                  </a:srgbClr>
                </a:outerShdw>
              </a:effectLst>
            </a:endParaRPr>
          </a:p>
        </p:txBody>
      </p:sp>
      <p:sp>
        <p:nvSpPr>
          <p:cNvPr id="4" name="Content Placeholder 3">
            <a:extLst>
              <a:ext uri="{FF2B5EF4-FFF2-40B4-BE49-F238E27FC236}">
                <a16:creationId xmlns:a16="http://schemas.microsoft.com/office/drawing/2014/main" id="{22291337-0F44-79E7-28E8-1643E3762BEF}"/>
              </a:ext>
            </a:extLst>
          </p:cNvPr>
          <p:cNvSpPr>
            <a:spLocks noGrp="1"/>
          </p:cNvSpPr>
          <p:nvPr>
            <p:ph idx="1"/>
          </p:nvPr>
        </p:nvSpPr>
        <p:spPr>
          <a:xfrm>
            <a:off x="457200" y="1257515"/>
            <a:ext cx="8229600" cy="3783596"/>
          </a:xfrm>
        </p:spPr>
        <p:txBody>
          <a:bodyPr>
            <a:normAutofit fontScale="47500" lnSpcReduction="20000"/>
          </a:bodyPr>
          <a:lstStyle/>
          <a:p>
            <a:pPr marL="0" indent="0">
              <a:buNone/>
            </a:pPr>
            <a:r>
              <a:rPr lang="en-US" b="1" dirty="0">
                <a:solidFill>
                  <a:schemeClr val="tx1"/>
                </a:solidFill>
              </a:rPr>
              <a:t>NERC Rules of Procedure Appendix 5A – 1.1 Purpose</a:t>
            </a:r>
          </a:p>
          <a:p>
            <a:r>
              <a:rPr lang="en-US" dirty="0"/>
              <a:t>An entity </a:t>
            </a:r>
            <a:r>
              <a:rPr lang="en-US" b="1" dirty="0"/>
              <a:t>must request and obtain an Exclusion </a:t>
            </a:r>
            <a:r>
              <a:rPr lang="en-US" dirty="0"/>
              <a:t>Exception pursuant to an Exception Request under this Exception Procedure before any Element that is included in the BES by application of the BES Definition shall be excluded from the BES. Likewise, an entity must request and obtain an Inclusion Exception pursuant to an Exception Request under this Exception Procedure before any Element that is excluded from the BES by application of the BES Definition shall be included in the BES. </a:t>
            </a:r>
          </a:p>
          <a:p>
            <a:pPr marL="0" indent="0">
              <a:buNone/>
            </a:pPr>
            <a:endParaRPr lang="en-US" dirty="0"/>
          </a:p>
          <a:p>
            <a:pPr marL="0" indent="0">
              <a:buNone/>
            </a:pPr>
            <a:r>
              <a:rPr lang="en-US" b="1" dirty="0">
                <a:solidFill>
                  <a:schemeClr val="tx1"/>
                </a:solidFill>
              </a:rPr>
              <a:t>Transmission Operator role:  </a:t>
            </a:r>
          </a:p>
          <a:p>
            <a:r>
              <a:rPr lang="en-US" dirty="0">
                <a:solidFill>
                  <a:schemeClr val="tx1"/>
                </a:solidFill>
              </a:rPr>
              <a:t>BPA as the TOP must have full visibility of all assets in BPA’s TOP Footprint regardless of BES Status</a:t>
            </a:r>
          </a:p>
          <a:p>
            <a:r>
              <a:rPr lang="en-US" dirty="0">
                <a:solidFill>
                  <a:schemeClr val="tx1"/>
                </a:solidFill>
              </a:rPr>
              <a:t>BPA and the Regional Entity have identified a gap in BPA’s Transmission Operator Program in BPA’s lack of adherence to the NERC Rules of procedure Appendix 5</a:t>
            </a:r>
          </a:p>
          <a:p>
            <a:r>
              <a:rPr lang="en-US" dirty="0">
                <a:solidFill>
                  <a:schemeClr val="tx1"/>
                </a:solidFill>
              </a:rPr>
              <a:t>BPA and the requesting TO will coordinate on participating Transmission Owners BES asset determinations</a:t>
            </a:r>
          </a:p>
          <a:p>
            <a:pPr marL="457206" lvl="1" indent="0">
              <a:buNone/>
            </a:pPr>
            <a:endParaRPr lang="en-US" dirty="0">
              <a:solidFill>
                <a:schemeClr val="tx1"/>
              </a:solidFill>
            </a:endParaRPr>
          </a:p>
          <a:p>
            <a:pPr marL="0" indent="0">
              <a:buNone/>
            </a:pPr>
            <a:r>
              <a:rPr lang="en-US" b="1" dirty="0">
                <a:solidFill>
                  <a:schemeClr val="tx1"/>
                </a:solidFill>
              </a:rPr>
              <a:t>Transmission Owner role:  </a:t>
            </a:r>
          </a:p>
          <a:p>
            <a:r>
              <a:rPr lang="en-US" dirty="0">
                <a:solidFill>
                  <a:schemeClr val="tx1"/>
                </a:solidFill>
              </a:rPr>
              <a:t>TOP Services Participating Entities requesting an exclusion must coordinate with BPA prior to requesting the exclusion from the Regional Entity</a:t>
            </a:r>
          </a:p>
          <a:p>
            <a:pPr lvl="1">
              <a:buFont typeface="Arial" panose="020B0604020202020204" pitchFamily="34" charset="0"/>
              <a:buChar char="•"/>
            </a:pPr>
            <a:r>
              <a:rPr lang="en-US" dirty="0">
                <a:solidFill>
                  <a:schemeClr val="tx1"/>
                </a:solidFill>
              </a:rPr>
              <a:t>This will require a change in the SECF process to encompass ALL system changes meeting the BES Application of ‘Core’ Definition and Inclusions"</a:t>
            </a:r>
          </a:p>
        </p:txBody>
      </p:sp>
      <p:sp>
        <p:nvSpPr>
          <p:cNvPr id="6" name="Slide Number Placeholder 1">
            <a:extLst>
              <a:ext uri="{FF2B5EF4-FFF2-40B4-BE49-F238E27FC236}">
                <a16:creationId xmlns:a16="http://schemas.microsoft.com/office/drawing/2014/main" id="{1BEE9592-6DC3-313B-A083-922A64FF5E8D}"/>
              </a:ext>
            </a:extLst>
          </p:cNvPr>
          <p:cNvSpPr>
            <a:spLocks noGrp="1"/>
          </p:cNvSpPr>
          <p:nvPr>
            <p:ph type="sldNum" sz="quarter" idx="12"/>
          </p:nvPr>
        </p:nvSpPr>
        <p:spPr>
          <a:xfrm>
            <a:off x="6705600" y="4767267"/>
            <a:ext cx="2133600" cy="273844"/>
          </a:xfrm>
        </p:spPr>
        <p:txBody>
          <a:bodyPr/>
          <a:lstStyle/>
          <a:p>
            <a:fld id="{4B8BC155-96A9-416C-9A6C-7FA79B5D88ED}" type="slidenum">
              <a:rPr lang="en-US"/>
              <a:pPr/>
              <a:t>16</a:t>
            </a:fld>
            <a:endParaRPr lang="en-US" dirty="0"/>
          </a:p>
        </p:txBody>
      </p:sp>
    </p:spTree>
    <p:extLst>
      <p:ext uri="{BB962C8B-B14F-4D97-AF65-F5344CB8AC3E}">
        <p14:creationId xmlns:p14="http://schemas.microsoft.com/office/powerpoint/2010/main" val="1010998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3ED3E-E1EF-8866-3F51-E1FF604133F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5447ED9-41CF-6648-51D0-2A1167ED083F}"/>
              </a:ext>
            </a:extLst>
          </p:cNvPr>
          <p:cNvSpPr>
            <a:spLocks noGrp="1"/>
          </p:cNvSpPr>
          <p:nvPr>
            <p:ph type="sldNum" sz="quarter" idx="12"/>
          </p:nvPr>
        </p:nvSpPr>
        <p:spPr/>
        <p:txBody>
          <a:bodyPr/>
          <a:lstStyle/>
          <a:p>
            <a:fld id="{4B8BC155-96A9-416C-9A6C-7FA79B5D88ED}" type="slidenum">
              <a:rPr lang="en-US" smtClean="0"/>
              <a:pPr/>
              <a:t>17</a:t>
            </a:fld>
            <a:endParaRPr lang="en-US" dirty="0"/>
          </a:p>
        </p:txBody>
      </p:sp>
      <p:sp>
        <p:nvSpPr>
          <p:cNvPr id="4" name="Title 3">
            <a:extLst>
              <a:ext uri="{FF2B5EF4-FFF2-40B4-BE49-F238E27FC236}">
                <a16:creationId xmlns:a16="http://schemas.microsoft.com/office/drawing/2014/main" id="{FBBDBACB-4305-5866-7AC2-FF14B3F52BD6}"/>
              </a:ext>
            </a:extLst>
          </p:cNvPr>
          <p:cNvSpPr>
            <a:spLocks noGrp="1"/>
          </p:cNvSpPr>
          <p:nvPr>
            <p:ph type="title"/>
          </p:nvPr>
        </p:nvSpPr>
        <p:spPr/>
        <p:txBody>
          <a:bodyPr/>
          <a:lstStyle/>
          <a:p>
            <a:pPr algn="ctr"/>
            <a:r>
              <a:rPr lang="en-US" sz="2800" dirty="0">
                <a:effectLst>
                  <a:outerShdw blurRad="38100" dist="38100" dir="2700000" algn="tl">
                    <a:srgbClr val="000000">
                      <a:alpha val="43137"/>
                    </a:srgbClr>
                  </a:outerShdw>
                </a:effectLst>
              </a:rPr>
              <a:t>TOP SERVICES PARTICIPATION CRITERIA (1)</a:t>
            </a:r>
          </a:p>
        </p:txBody>
      </p:sp>
      <p:sp>
        <p:nvSpPr>
          <p:cNvPr id="2" name="TextBox 1">
            <a:extLst>
              <a:ext uri="{FF2B5EF4-FFF2-40B4-BE49-F238E27FC236}">
                <a16:creationId xmlns:a16="http://schemas.microsoft.com/office/drawing/2014/main" id="{B26171F1-5998-3331-20D3-726046C255C8}"/>
              </a:ext>
            </a:extLst>
          </p:cNvPr>
          <p:cNvSpPr txBox="1"/>
          <p:nvPr/>
        </p:nvSpPr>
        <p:spPr>
          <a:xfrm>
            <a:off x="342900" y="1374335"/>
            <a:ext cx="8458201" cy="3816429"/>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As a Transmission Operator, BPA must ensure the safe and reliable operation of all assets within its designated transmission footprint, regardless of ownership</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BPA has seen a growing number of reliability and safety challenges in the TOP program </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BPA has established additional draft TOP Participation Criteria to ensure safe and reliable operations</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Meeting these requirements will be a contractual obligation under the TOP Services Contract and v14 TOPIC</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1364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146A1-7389-38DD-543F-D61DF9985B2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1F1D128-2D9D-B849-AB60-4C4B6FB161DB}"/>
              </a:ext>
            </a:extLst>
          </p:cNvPr>
          <p:cNvSpPr>
            <a:spLocks noGrp="1"/>
          </p:cNvSpPr>
          <p:nvPr>
            <p:ph type="sldNum" sz="quarter" idx="12"/>
          </p:nvPr>
        </p:nvSpPr>
        <p:spPr/>
        <p:txBody>
          <a:bodyPr/>
          <a:lstStyle/>
          <a:p>
            <a:fld id="{4B8BC155-96A9-416C-9A6C-7FA79B5D88ED}" type="slidenum">
              <a:rPr lang="en-US" smtClean="0"/>
              <a:pPr/>
              <a:t>18</a:t>
            </a:fld>
            <a:endParaRPr lang="en-US" dirty="0"/>
          </a:p>
        </p:txBody>
      </p:sp>
      <p:sp>
        <p:nvSpPr>
          <p:cNvPr id="4" name="Title 3">
            <a:extLst>
              <a:ext uri="{FF2B5EF4-FFF2-40B4-BE49-F238E27FC236}">
                <a16:creationId xmlns:a16="http://schemas.microsoft.com/office/drawing/2014/main" id="{E22C09A2-C3B7-D113-DB4B-2B0120BFB622}"/>
              </a:ext>
            </a:extLst>
          </p:cNvPr>
          <p:cNvSpPr>
            <a:spLocks noGrp="1"/>
          </p:cNvSpPr>
          <p:nvPr>
            <p:ph type="title"/>
          </p:nvPr>
        </p:nvSpPr>
        <p:spPr/>
        <p:txBody>
          <a:bodyPr/>
          <a:lstStyle/>
          <a:p>
            <a:pPr algn="ctr"/>
            <a:r>
              <a:rPr lang="en-US" sz="2800" dirty="0">
                <a:effectLst>
                  <a:outerShdw blurRad="38100" dist="38100" dir="2700000" algn="tl">
                    <a:srgbClr val="000000">
                      <a:alpha val="43137"/>
                    </a:srgbClr>
                  </a:outerShdw>
                </a:effectLst>
              </a:rPr>
              <a:t>TOP SERVICES PARTICIPATION CRITERIA (2)</a:t>
            </a:r>
          </a:p>
        </p:txBody>
      </p:sp>
      <p:sp>
        <p:nvSpPr>
          <p:cNvPr id="2" name="TextBox 1">
            <a:extLst>
              <a:ext uri="{FF2B5EF4-FFF2-40B4-BE49-F238E27FC236}">
                <a16:creationId xmlns:a16="http://schemas.microsoft.com/office/drawing/2014/main" id="{9F161119-FEFC-5A7A-7C2C-81C091FF88B4}"/>
              </a:ext>
            </a:extLst>
          </p:cNvPr>
          <p:cNvSpPr txBox="1"/>
          <p:nvPr/>
        </p:nvSpPr>
        <p:spPr>
          <a:xfrm>
            <a:off x="342900" y="1374335"/>
            <a:ext cx="8458201" cy="2554545"/>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BPA SMEs across transmission and system teams established the following criteria to ensure a safe and reliable operation of the BPA TOP Footprint.</a:t>
            </a:r>
          </a:p>
          <a:p>
            <a:endParaRPr lang="en-US" sz="1600"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BPA TOP Services Criteria for BES Determination:</a:t>
            </a:r>
          </a:p>
          <a:p>
            <a:pPr marL="342904" indent="-342904">
              <a:buFont typeface="+mj-lt"/>
              <a:buAutoNum type="arabicPeriod"/>
            </a:pPr>
            <a:r>
              <a:rPr lang="en-US" sz="1600" dirty="0">
                <a:latin typeface="Arial" panose="020B0604020202020204" pitchFamily="34" charset="0"/>
                <a:cs typeface="Arial" panose="020B0604020202020204" pitchFamily="34" charset="0"/>
              </a:rPr>
              <a:t>Outage Transfer Distribution Factor (OTDF) impacts:</a:t>
            </a:r>
          </a:p>
          <a:p>
            <a:pPr marL="800110" lvl="1" indent="-342904">
              <a:buFont typeface="+mj-lt"/>
              <a:buAutoNum type="alphaLcParenR"/>
            </a:pPr>
            <a:r>
              <a:rPr lang="en-US" sz="1600" dirty="0">
                <a:latin typeface="Arial" panose="020B0604020202020204" pitchFamily="34" charset="0"/>
                <a:cs typeface="Arial" panose="020B0604020202020204" pitchFamily="34" charset="0"/>
              </a:rPr>
              <a:t>Any facility that has a positive OTDF to a BES facility is deemed BES (see next slide for additional information) </a:t>
            </a:r>
          </a:p>
          <a:p>
            <a:pPr marL="342904" indent="-342904">
              <a:buFont typeface="+mj-lt"/>
              <a:buAutoNum type="arabicPeriod"/>
            </a:pPr>
            <a:r>
              <a:rPr lang="en-US" sz="1600" dirty="0">
                <a:latin typeface="Arial" panose="020B0604020202020204" pitchFamily="34" charset="0"/>
                <a:cs typeface="Arial" panose="020B0604020202020204" pitchFamily="34" charset="0"/>
              </a:rPr>
              <a:t>The asset upon energization will be BES within 5-year Planning Horizon </a:t>
            </a:r>
          </a:p>
          <a:p>
            <a:pPr marL="342904" indent="-342904">
              <a:buFont typeface="+mj-lt"/>
              <a:buAutoNum type="arabicPeriod"/>
            </a:pPr>
            <a:r>
              <a:rPr lang="en-US" sz="1600" dirty="0">
                <a:latin typeface="Arial" panose="020B0604020202020204" pitchFamily="34" charset="0"/>
                <a:cs typeface="Arial" panose="020B0604020202020204" pitchFamily="34" charset="0"/>
              </a:rPr>
              <a:t>Computational load per the current NERC CL draft definition </a:t>
            </a:r>
          </a:p>
          <a:p>
            <a:r>
              <a:rPr lang="en-US" sz="1600" dirty="0">
                <a:latin typeface="Arial" panose="020B0604020202020204" pitchFamily="34" charset="0"/>
                <a:cs typeface="Arial" panose="020B0604020202020204" pitchFamily="34" charset="0"/>
              </a:rPr>
              <a:t>	</a:t>
            </a:r>
            <a:r>
              <a:rPr lang="en-US" sz="1600" i="1" dirty="0">
                <a:latin typeface="Arial" panose="020B0604020202020204" pitchFamily="34" charset="0"/>
                <a:cs typeface="Arial" panose="020B0604020202020204" pitchFamily="34" charset="0"/>
              </a:rPr>
              <a:t>*BPA will update criteria #3 when the computational load definition is finalized</a:t>
            </a:r>
          </a:p>
        </p:txBody>
      </p:sp>
    </p:spTree>
    <p:extLst>
      <p:ext uri="{BB962C8B-B14F-4D97-AF65-F5344CB8AC3E}">
        <p14:creationId xmlns:p14="http://schemas.microsoft.com/office/powerpoint/2010/main" val="14319297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7DDBF49-F071-4B98-A18D-36C5657079BD}"/>
              </a:ext>
            </a:extLst>
          </p:cNvPr>
          <p:cNvSpPr>
            <a:spLocks noGrp="1"/>
          </p:cNvSpPr>
          <p:nvPr>
            <p:ph type="sldNum" sz="quarter" idx="12"/>
          </p:nvPr>
        </p:nvSpPr>
        <p:spPr/>
        <p:txBody>
          <a:bodyPr/>
          <a:lstStyle/>
          <a:p>
            <a:fld id="{4B8BC155-96A9-416C-9A6C-7FA79B5D88ED}" type="slidenum">
              <a:rPr lang="en-US" smtClean="0"/>
              <a:pPr/>
              <a:t>19</a:t>
            </a:fld>
            <a:endParaRPr lang="en-US" dirty="0"/>
          </a:p>
        </p:txBody>
      </p:sp>
      <p:sp>
        <p:nvSpPr>
          <p:cNvPr id="4" name="Title 3">
            <a:extLst>
              <a:ext uri="{FF2B5EF4-FFF2-40B4-BE49-F238E27FC236}">
                <a16:creationId xmlns:a16="http://schemas.microsoft.com/office/drawing/2014/main" id="{96FE1626-2443-C30C-58E5-8C7C8460A9F2}"/>
              </a:ext>
            </a:extLst>
          </p:cNvPr>
          <p:cNvSpPr>
            <a:spLocks noGrp="1"/>
          </p:cNvSpPr>
          <p:nvPr>
            <p:ph type="title"/>
          </p:nvPr>
        </p:nvSpPr>
        <p:spPr>
          <a:xfrm>
            <a:off x="457200" y="285750"/>
            <a:ext cx="8229600" cy="443573"/>
          </a:xfrm>
        </p:spPr>
        <p:txBody>
          <a:bodyPr/>
          <a:lstStyle/>
          <a:p>
            <a:pPr algn="ctr"/>
            <a:r>
              <a:rPr lang="en-US" sz="2800" dirty="0">
                <a:effectLst>
                  <a:outerShdw blurRad="38100" dist="38100" dir="2700000" algn="tl">
                    <a:srgbClr val="000000">
                      <a:alpha val="43137"/>
                    </a:srgbClr>
                  </a:outerShdw>
                </a:effectLst>
              </a:rPr>
              <a:t>OUTAGE TRANSFER DISTRIBUTION FACTOR (OTDF) </a:t>
            </a:r>
          </a:p>
        </p:txBody>
      </p:sp>
      <p:pic>
        <p:nvPicPr>
          <p:cNvPr id="8" name="Content Placeholder 7">
            <a:extLst>
              <a:ext uri="{FF2B5EF4-FFF2-40B4-BE49-F238E27FC236}">
                <a16:creationId xmlns:a16="http://schemas.microsoft.com/office/drawing/2014/main" id="{E85E5AF2-3C20-3B91-CC66-223CF2303C85}"/>
              </a:ext>
            </a:extLst>
          </p:cNvPr>
          <p:cNvPicPr>
            <a:picLocks noGrp="1" noChangeAspect="1"/>
          </p:cNvPicPr>
          <p:nvPr>
            <p:ph idx="1"/>
          </p:nvPr>
        </p:nvPicPr>
        <p:blipFill>
          <a:blip r:embed="rId2"/>
          <a:stretch>
            <a:fillRect/>
          </a:stretch>
        </p:blipFill>
        <p:spPr>
          <a:xfrm>
            <a:off x="3295650" y="1291565"/>
            <a:ext cx="2552700" cy="3749542"/>
          </a:xfrm>
          <a:prstGeom prst="rect">
            <a:avLst/>
          </a:prstGeom>
        </p:spPr>
      </p:pic>
    </p:spTree>
    <p:extLst>
      <p:ext uri="{BB962C8B-B14F-4D97-AF65-F5344CB8AC3E}">
        <p14:creationId xmlns:p14="http://schemas.microsoft.com/office/powerpoint/2010/main" val="1452584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0E43613A-5DF2-15F7-DAC9-D18EC37420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E87F42-4834-0F72-69B6-8CBAB9232234}"/>
              </a:ext>
            </a:extLst>
          </p:cNvPr>
          <p:cNvSpPr>
            <a:spLocks noGrp="1"/>
          </p:cNvSpPr>
          <p:nvPr>
            <p:ph type="ctrTitle"/>
          </p:nvPr>
        </p:nvSpPr>
        <p:spPr>
          <a:xfrm>
            <a:off x="685804" y="2400302"/>
            <a:ext cx="7772400" cy="2152648"/>
          </a:xfrm>
        </p:spPr>
        <p:txBody>
          <a:bodyPr>
            <a:normAutofit/>
          </a:bodyPr>
          <a:lstStyle/>
          <a:p>
            <a:r>
              <a:rPr lang="en-US" dirty="0">
                <a:effectLst>
                  <a:outerShdw blurRad="38100" dist="38100" dir="2700000" algn="tl">
                    <a:srgbClr val="000000">
                      <a:alpha val="43137"/>
                    </a:srgbClr>
                  </a:outerShdw>
                </a:effectLst>
              </a:rPr>
              <a:t>This session will be recorded for training and notes purposes</a:t>
            </a:r>
          </a:p>
        </p:txBody>
      </p:sp>
    </p:spTree>
    <p:extLst>
      <p:ext uri="{BB962C8B-B14F-4D97-AF65-F5344CB8AC3E}">
        <p14:creationId xmlns:p14="http://schemas.microsoft.com/office/powerpoint/2010/main" val="3238483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B59CD8F-3F9C-03CE-DE83-5047ECA82603}"/>
              </a:ext>
            </a:extLst>
          </p:cNvPr>
          <p:cNvSpPr>
            <a:spLocks noGrp="1"/>
          </p:cNvSpPr>
          <p:nvPr>
            <p:ph idx="1"/>
          </p:nvPr>
        </p:nvSpPr>
        <p:spPr/>
        <p:txBody>
          <a:bodyPr>
            <a:normAutofit/>
          </a:bodyPr>
          <a:lstStyle/>
          <a:p>
            <a:r>
              <a:rPr lang="en-US" sz="2200" dirty="0">
                <a:solidFill>
                  <a:schemeClr val="tx1"/>
                </a:solidFill>
              </a:rPr>
              <a:t>8/21/2026:  Post TOPIC V14 – Urgent Update </a:t>
            </a:r>
          </a:p>
          <a:p>
            <a:pPr lvl="1">
              <a:buFont typeface="Arial" panose="020B0604020202020204" pitchFamily="34" charset="0"/>
              <a:buChar char="•"/>
            </a:pPr>
            <a:r>
              <a:rPr lang="en-US" sz="2000" dirty="0">
                <a:solidFill>
                  <a:schemeClr val="tx1"/>
                </a:solidFill>
              </a:rPr>
              <a:t>Close NERC Rules of Procedure gap</a:t>
            </a:r>
          </a:p>
          <a:p>
            <a:pPr lvl="1">
              <a:buFont typeface="Arial" panose="020B0604020202020204" pitchFamily="34" charset="0"/>
              <a:buChar char="•"/>
            </a:pPr>
            <a:r>
              <a:rPr lang="en-US" sz="2000" dirty="0">
                <a:solidFill>
                  <a:schemeClr val="tx1"/>
                </a:solidFill>
              </a:rPr>
              <a:t>Continue to mature BPA – Transmission Owner BES asset determination process</a:t>
            </a:r>
          </a:p>
          <a:p>
            <a:r>
              <a:rPr lang="en-US" sz="2200" dirty="0">
                <a:solidFill>
                  <a:schemeClr val="tx1"/>
                </a:solidFill>
              </a:rPr>
              <a:t>Modified System Equipment Change form to align with TOP Services Participation Criteria </a:t>
            </a:r>
          </a:p>
          <a:p>
            <a:r>
              <a:rPr lang="en-US" sz="2200" dirty="0">
                <a:solidFill>
                  <a:schemeClr val="tx1"/>
                </a:solidFill>
              </a:rPr>
              <a:t>9/21/2026:  Comments due on TOPIC V14</a:t>
            </a:r>
          </a:p>
          <a:p>
            <a:r>
              <a:rPr lang="en-US" sz="2200" dirty="0">
                <a:solidFill>
                  <a:schemeClr val="tx1"/>
                </a:solidFill>
              </a:rPr>
              <a:t>9/25/2026: TOPIC V14 effective</a:t>
            </a:r>
          </a:p>
          <a:p>
            <a:endParaRPr lang="en-US" dirty="0">
              <a:solidFill>
                <a:schemeClr val="tx1"/>
              </a:solidFill>
            </a:endParaRPr>
          </a:p>
          <a:p>
            <a:endParaRPr lang="en-US" dirty="0"/>
          </a:p>
        </p:txBody>
      </p:sp>
      <p:sp>
        <p:nvSpPr>
          <p:cNvPr id="3" name="Slide Number Placeholder 2">
            <a:extLst>
              <a:ext uri="{FF2B5EF4-FFF2-40B4-BE49-F238E27FC236}">
                <a16:creationId xmlns:a16="http://schemas.microsoft.com/office/drawing/2014/main" id="{5EBD9868-5465-FA81-D281-24E0AD7D4C56}"/>
              </a:ext>
            </a:extLst>
          </p:cNvPr>
          <p:cNvSpPr>
            <a:spLocks noGrp="1"/>
          </p:cNvSpPr>
          <p:nvPr>
            <p:ph type="sldNum" sz="quarter" idx="12"/>
          </p:nvPr>
        </p:nvSpPr>
        <p:spPr/>
        <p:txBody>
          <a:bodyPr/>
          <a:lstStyle/>
          <a:p>
            <a:fld id="{4B8BC155-96A9-416C-9A6C-7FA79B5D88ED}" type="slidenum">
              <a:rPr lang="en-US" smtClean="0"/>
              <a:pPr/>
              <a:t>20</a:t>
            </a:fld>
            <a:endParaRPr lang="en-US" dirty="0"/>
          </a:p>
        </p:txBody>
      </p:sp>
      <p:sp>
        <p:nvSpPr>
          <p:cNvPr id="4" name="Title 3">
            <a:extLst>
              <a:ext uri="{FF2B5EF4-FFF2-40B4-BE49-F238E27FC236}">
                <a16:creationId xmlns:a16="http://schemas.microsoft.com/office/drawing/2014/main" id="{8249145A-E346-753B-8E16-FBB9FCCEFF9E}"/>
              </a:ext>
            </a:extLst>
          </p:cNvPr>
          <p:cNvSpPr>
            <a:spLocks noGrp="1"/>
          </p:cNvSpPr>
          <p:nvPr>
            <p:ph type="title"/>
          </p:nvPr>
        </p:nvSpPr>
        <p:spPr/>
        <p:txBody>
          <a:bodyPr/>
          <a:lstStyle/>
          <a:p>
            <a:r>
              <a:rPr lang="en-US" sz="3200" dirty="0">
                <a:effectLst>
                  <a:outerShdw blurRad="38100" dist="38100" dir="2700000" algn="tl">
                    <a:srgbClr val="000000">
                      <a:alpha val="43137"/>
                    </a:srgbClr>
                  </a:outerShdw>
                </a:effectLst>
              </a:rPr>
              <a:t>TOPIC V14 Urgent update – next steps</a:t>
            </a:r>
          </a:p>
        </p:txBody>
      </p:sp>
    </p:spTree>
    <p:extLst>
      <p:ext uri="{BB962C8B-B14F-4D97-AF65-F5344CB8AC3E}">
        <p14:creationId xmlns:p14="http://schemas.microsoft.com/office/powerpoint/2010/main" val="2181015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CD2ED-5438-4D77-1CF5-F872045B60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61C021-6D0D-6EB9-3626-1A9BB8F52A5A}"/>
              </a:ext>
            </a:extLst>
          </p:cNvPr>
          <p:cNvSpPr>
            <a:spLocks noGrp="1"/>
          </p:cNvSpPr>
          <p:nvPr>
            <p:ph type="ctrTitle"/>
          </p:nvPr>
        </p:nvSpPr>
        <p:spPr/>
        <p:txBody>
          <a:bodyPr>
            <a:normAutofit/>
          </a:bodyPr>
          <a:lstStyle/>
          <a:p>
            <a:r>
              <a:rPr lang="en-US" dirty="0">
                <a:effectLst>
                  <a:outerShdw blurRad="38100" dist="38100" dir="2700000" algn="tl">
                    <a:srgbClr val="000000">
                      <a:alpha val="43137"/>
                    </a:srgbClr>
                  </a:outerShdw>
                </a:effectLst>
              </a:rPr>
              <a:t>2027 TOP Operating Costs</a:t>
            </a:r>
          </a:p>
        </p:txBody>
      </p:sp>
    </p:spTree>
    <p:extLst>
      <p:ext uri="{BB962C8B-B14F-4D97-AF65-F5344CB8AC3E}">
        <p14:creationId xmlns:p14="http://schemas.microsoft.com/office/powerpoint/2010/main" val="3661075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4CC5F-E4FE-24A3-8E9C-583322CAF6B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4687500-D075-BE61-C0F4-257C3F214A80}"/>
              </a:ext>
            </a:extLst>
          </p:cNvPr>
          <p:cNvSpPr>
            <a:spLocks noGrp="1"/>
          </p:cNvSpPr>
          <p:nvPr>
            <p:ph type="title"/>
          </p:nvPr>
        </p:nvSpPr>
        <p:spPr/>
        <p:txBody>
          <a:bodyPr/>
          <a:lstStyle/>
          <a:p>
            <a:pPr algn="ctr"/>
            <a:r>
              <a:rPr lang="en-US" dirty="0">
                <a:effectLst>
                  <a:outerShdw blurRad="38100" dist="38100" dir="2700000" algn="tl">
                    <a:srgbClr val="000000">
                      <a:alpha val="43137"/>
                    </a:srgbClr>
                  </a:outerShdw>
                </a:effectLst>
              </a:rPr>
              <a:t>2027 TOP COST ALLOCATION</a:t>
            </a:r>
          </a:p>
        </p:txBody>
      </p:sp>
      <p:sp>
        <p:nvSpPr>
          <p:cNvPr id="4" name="Content Placeholder 3">
            <a:extLst>
              <a:ext uri="{FF2B5EF4-FFF2-40B4-BE49-F238E27FC236}">
                <a16:creationId xmlns:a16="http://schemas.microsoft.com/office/drawing/2014/main" id="{4EFE4D3B-D747-AC5B-E812-027FD8C8ECB1}"/>
              </a:ext>
            </a:extLst>
          </p:cNvPr>
          <p:cNvSpPr>
            <a:spLocks noGrp="1"/>
          </p:cNvSpPr>
          <p:nvPr>
            <p:ph idx="1"/>
          </p:nvPr>
        </p:nvSpPr>
        <p:spPr>
          <a:xfrm>
            <a:off x="187036" y="1276350"/>
            <a:ext cx="8534400" cy="3917156"/>
          </a:xfrm>
        </p:spPr>
        <p:txBody>
          <a:bodyPr>
            <a:normAutofit/>
          </a:bodyPr>
          <a:lstStyle/>
          <a:p>
            <a:pPr marL="0" indent="0">
              <a:buNone/>
            </a:pPr>
            <a:r>
              <a:rPr lang="en-US" sz="1600" b="1" dirty="0">
                <a:solidFill>
                  <a:schemeClr val="tx1"/>
                </a:solidFill>
              </a:rPr>
              <a:t>Overall Operating Budget:</a:t>
            </a:r>
          </a:p>
          <a:p>
            <a:pPr marL="685809" lvl="1">
              <a:buFont typeface="Arial" panose="020B0604020202020204" pitchFamily="34" charset="0"/>
              <a:buChar char="•"/>
            </a:pPr>
            <a:r>
              <a:rPr lang="en-US" sz="1400" dirty="0">
                <a:solidFill>
                  <a:schemeClr val="tx1"/>
                </a:solidFill>
              </a:rPr>
              <a:t>2026 CY Operating Costs were:  $1,278,888</a:t>
            </a:r>
          </a:p>
          <a:p>
            <a:pPr marL="685809" lvl="1">
              <a:buFont typeface="Arial" panose="020B0604020202020204" pitchFamily="34" charset="0"/>
              <a:buChar char="•"/>
            </a:pPr>
            <a:r>
              <a:rPr lang="en-US" sz="1400" dirty="0">
                <a:solidFill>
                  <a:schemeClr val="tx1"/>
                </a:solidFill>
              </a:rPr>
              <a:t>2027 Operating costs are: $1,579,200</a:t>
            </a:r>
          </a:p>
          <a:p>
            <a:pPr marL="1085864" lvl="2"/>
            <a:r>
              <a:rPr lang="en-US" sz="1200" dirty="0">
                <a:solidFill>
                  <a:schemeClr val="tx1"/>
                </a:solidFill>
              </a:rPr>
              <a:t>Travel Costs = $81,600</a:t>
            </a:r>
          </a:p>
          <a:p>
            <a:pPr marL="1085864" lvl="2"/>
            <a:r>
              <a:rPr lang="en-US" sz="1200" dirty="0">
                <a:solidFill>
                  <a:schemeClr val="tx1"/>
                </a:solidFill>
              </a:rPr>
              <a:t>6.5 FTE x $249,600 = $1,497,600 + $81,6000 = $1,579,200</a:t>
            </a:r>
          </a:p>
          <a:p>
            <a:pPr marL="685809" lvl="1">
              <a:buFont typeface="Arial" panose="020B0604020202020204" pitchFamily="34" charset="0"/>
              <a:buChar char="•"/>
            </a:pPr>
            <a:r>
              <a:rPr lang="en-US" sz="1400" dirty="0">
                <a:solidFill>
                  <a:schemeClr val="tx1"/>
                </a:solidFill>
              </a:rPr>
              <a:t>2026 vs 2027 delta increase = $300,312</a:t>
            </a:r>
          </a:p>
          <a:p>
            <a:pPr marL="0" indent="0">
              <a:buNone/>
            </a:pPr>
            <a:endParaRPr lang="en-US" sz="1400" b="1" dirty="0">
              <a:solidFill>
                <a:schemeClr val="tx1"/>
              </a:solidFill>
            </a:endParaRPr>
          </a:p>
          <a:p>
            <a:pPr marL="0" indent="0">
              <a:buNone/>
            </a:pPr>
            <a:r>
              <a:rPr lang="en-US" sz="1600" b="1" dirty="0">
                <a:solidFill>
                  <a:schemeClr val="tx1"/>
                </a:solidFill>
              </a:rPr>
              <a:t>Cost Distribution Adjusted:</a:t>
            </a:r>
          </a:p>
          <a:p>
            <a:pPr marL="685809" lvl="1">
              <a:buFont typeface="Arial" panose="020B0604020202020204" pitchFamily="34" charset="0"/>
              <a:buChar char="•"/>
            </a:pPr>
            <a:r>
              <a:rPr lang="en-US" sz="1400" dirty="0">
                <a:solidFill>
                  <a:schemeClr val="tx1"/>
                </a:solidFill>
              </a:rPr>
              <a:t>Base:	21% from 25%</a:t>
            </a:r>
          </a:p>
          <a:p>
            <a:pPr marL="685809" lvl="1">
              <a:buFont typeface="Arial" panose="020B0604020202020204" pitchFamily="34" charset="0"/>
              <a:buChar char="•"/>
            </a:pPr>
            <a:r>
              <a:rPr lang="en-US" sz="1400" dirty="0">
                <a:solidFill>
                  <a:schemeClr val="tx1"/>
                </a:solidFill>
              </a:rPr>
              <a:t>Load:	$62.8/MW from $55.60/MW</a:t>
            </a:r>
          </a:p>
          <a:p>
            <a:pPr marL="685809" lvl="1">
              <a:buFont typeface="Arial" panose="020B0604020202020204" pitchFamily="34" charset="0"/>
              <a:buChar char="•"/>
            </a:pPr>
            <a:r>
              <a:rPr lang="en-US" sz="1400" dirty="0">
                <a:solidFill>
                  <a:schemeClr val="tx1"/>
                </a:solidFill>
              </a:rPr>
              <a:t>Bus:	$2,704 from $2,103</a:t>
            </a:r>
          </a:p>
          <a:p>
            <a:pPr marL="685809" lvl="1">
              <a:buFont typeface="Arial" panose="020B0604020202020204" pitchFamily="34" charset="0"/>
              <a:buChar char="•"/>
            </a:pPr>
            <a:r>
              <a:rPr lang="en-US" sz="1400" dirty="0">
                <a:solidFill>
                  <a:schemeClr val="tx1"/>
                </a:solidFill>
              </a:rPr>
              <a:t>Line:	$5,407 from $4,206</a:t>
            </a:r>
          </a:p>
          <a:p>
            <a:pPr marL="0" indent="0">
              <a:buNone/>
            </a:pPr>
            <a:endParaRPr lang="en-US" dirty="0"/>
          </a:p>
        </p:txBody>
      </p:sp>
      <p:sp>
        <p:nvSpPr>
          <p:cNvPr id="6" name="Slide Number Placeholder 1">
            <a:extLst>
              <a:ext uri="{FF2B5EF4-FFF2-40B4-BE49-F238E27FC236}">
                <a16:creationId xmlns:a16="http://schemas.microsoft.com/office/drawing/2014/main" id="{93418000-E593-D162-82EF-1A3614D43C22}"/>
              </a:ext>
            </a:extLst>
          </p:cNvPr>
          <p:cNvSpPr>
            <a:spLocks noGrp="1"/>
          </p:cNvSpPr>
          <p:nvPr>
            <p:ph type="sldNum" sz="quarter" idx="12"/>
          </p:nvPr>
        </p:nvSpPr>
        <p:spPr>
          <a:xfrm>
            <a:off x="6705600" y="4767267"/>
            <a:ext cx="2133600" cy="273844"/>
          </a:xfrm>
        </p:spPr>
        <p:txBody>
          <a:bodyPr/>
          <a:lstStyle/>
          <a:p>
            <a:fld id="{4B8BC155-96A9-416C-9A6C-7FA79B5D88ED}" type="slidenum">
              <a:rPr lang="en-US"/>
              <a:pPr/>
              <a:t>22</a:t>
            </a:fld>
            <a:endParaRPr lang="en-US" dirty="0"/>
          </a:p>
        </p:txBody>
      </p:sp>
      <p:graphicFrame>
        <p:nvGraphicFramePr>
          <p:cNvPr id="2" name="Chart 1">
            <a:extLst>
              <a:ext uri="{FF2B5EF4-FFF2-40B4-BE49-F238E27FC236}">
                <a16:creationId xmlns:a16="http://schemas.microsoft.com/office/drawing/2014/main" id="{00000000-0008-0000-0100-000010000000}"/>
              </a:ext>
            </a:extLst>
          </p:cNvPr>
          <p:cNvGraphicFramePr>
            <a:graphicFrameLocks/>
          </p:cNvGraphicFramePr>
          <p:nvPr>
            <p:extLst>
              <p:ext uri="{D42A27DB-BD31-4B8C-83A1-F6EECF244321}">
                <p14:modId xmlns:p14="http://schemas.microsoft.com/office/powerpoint/2010/main" val="3996712733"/>
              </p:ext>
            </p:extLst>
          </p:nvPr>
        </p:nvGraphicFramePr>
        <p:xfrm>
          <a:off x="5029200" y="1240635"/>
          <a:ext cx="3971924" cy="35623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977859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D3184-EAE5-4CAE-E770-CD15FF9A02C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12A0296-B7C7-3B6C-8E47-704E5779FCF2}"/>
              </a:ext>
            </a:extLst>
          </p:cNvPr>
          <p:cNvSpPr>
            <a:spLocks noGrp="1"/>
          </p:cNvSpPr>
          <p:nvPr>
            <p:ph type="title"/>
          </p:nvPr>
        </p:nvSpPr>
        <p:spPr/>
        <p:txBody>
          <a:bodyPr/>
          <a:lstStyle/>
          <a:p>
            <a:pPr algn="ctr"/>
            <a:r>
              <a:rPr lang="en-US" sz="4000" dirty="0">
                <a:effectLst>
                  <a:outerShdw blurRad="38100" dist="38100" dir="2700000" algn="tl">
                    <a:srgbClr val="000000">
                      <a:alpha val="43137"/>
                    </a:srgbClr>
                  </a:outerShdw>
                </a:effectLst>
              </a:rPr>
              <a:t>TOP CONTRACT REFRESH</a:t>
            </a:r>
          </a:p>
        </p:txBody>
      </p:sp>
      <p:sp>
        <p:nvSpPr>
          <p:cNvPr id="6" name="Slide Number Placeholder 1">
            <a:extLst>
              <a:ext uri="{FF2B5EF4-FFF2-40B4-BE49-F238E27FC236}">
                <a16:creationId xmlns:a16="http://schemas.microsoft.com/office/drawing/2014/main" id="{C388631F-8A74-B8EF-DF7B-ECE9AC89D0C0}"/>
              </a:ext>
            </a:extLst>
          </p:cNvPr>
          <p:cNvSpPr>
            <a:spLocks noGrp="1"/>
          </p:cNvSpPr>
          <p:nvPr>
            <p:ph type="sldNum" sz="quarter" idx="12"/>
          </p:nvPr>
        </p:nvSpPr>
        <p:spPr>
          <a:xfrm>
            <a:off x="6705600" y="4767267"/>
            <a:ext cx="2133600" cy="273844"/>
          </a:xfrm>
        </p:spPr>
        <p:txBody>
          <a:bodyPr/>
          <a:lstStyle/>
          <a:p>
            <a:fld id="{4B8BC155-96A9-416C-9A6C-7FA79B5D88ED}" type="slidenum">
              <a:rPr lang="en-US"/>
              <a:pPr/>
              <a:t>23</a:t>
            </a:fld>
            <a:endParaRPr lang="en-US" dirty="0"/>
          </a:p>
        </p:txBody>
      </p:sp>
      <p:sp>
        <p:nvSpPr>
          <p:cNvPr id="9" name="Content Placeholder 3">
            <a:extLst>
              <a:ext uri="{FF2B5EF4-FFF2-40B4-BE49-F238E27FC236}">
                <a16:creationId xmlns:a16="http://schemas.microsoft.com/office/drawing/2014/main" id="{39436F97-C445-E5EA-BB32-6409F2EB4085}"/>
              </a:ext>
            </a:extLst>
          </p:cNvPr>
          <p:cNvSpPr>
            <a:spLocks noGrp="1"/>
          </p:cNvSpPr>
          <p:nvPr>
            <p:ph idx="1"/>
          </p:nvPr>
        </p:nvSpPr>
        <p:spPr>
          <a:xfrm>
            <a:off x="457200" y="1342521"/>
            <a:ext cx="8229600" cy="3429000"/>
          </a:xfrm>
        </p:spPr>
        <p:txBody>
          <a:bodyPr>
            <a:normAutofit/>
          </a:bodyPr>
          <a:lstStyle/>
          <a:p>
            <a:r>
              <a:rPr lang="en-US" sz="2200" dirty="0">
                <a:solidFill>
                  <a:schemeClr val="tx1"/>
                </a:solidFill>
              </a:rPr>
              <a:t>Fall/Winter 2026 kicks off the 5-year TOP Customer contract renewal process</a:t>
            </a:r>
          </a:p>
          <a:p>
            <a:r>
              <a:rPr lang="en-US" sz="2200" dirty="0">
                <a:solidFill>
                  <a:schemeClr val="tx1"/>
                </a:solidFill>
              </a:rPr>
              <a:t>BPA is in progress of drafting the TOP Services contract template</a:t>
            </a:r>
          </a:p>
          <a:p>
            <a:pPr lvl="1">
              <a:buFont typeface="Arial" panose="020B0604020202020204" pitchFamily="34" charset="0"/>
              <a:buChar char="•"/>
            </a:pPr>
            <a:r>
              <a:rPr lang="en-US" sz="1900" dirty="0">
                <a:solidFill>
                  <a:schemeClr val="tx1"/>
                </a:solidFill>
              </a:rPr>
              <a:t>November 2026:  BPA team will communicate the collection of customer comments collected along with necessary updates</a:t>
            </a:r>
          </a:p>
          <a:p>
            <a:pPr lvl="1">
              <a:buFont typeface="Arial" panose="020B0604020202020204" pitchFamily="34" charset="0"/>
              <a:buChar char="•"/>
            </a:pPr>
            <a:r>
              <a:rPr lang="en-US" sz="1900" dirty="0">
                <a:solidFill>
                  <a:schemeClr val="tx1"/>
                </a:solidFill>
              </a:rPr>
              <a:t>December 2026:  BPA team will send out for comments</a:t>
            </a:r>
          </a:p>
          <a:p>
            <a:pPr lvl="1">
              <a:buFont typeface="Arial" panose="020B0604020202020204" pitchFamily="34" charset="0"/>
              <a:buChar char="•"/>
            </a:pPr>
            <a:r>
              <a:rPr lang="en-US" sz="1900" dirty="0">
                <a:solidFill>
                  <a:schemeClr val="tx1"/>
                </a:solidFill>
              </a:rPr>
              <a:t>January 2026:  New TOP Services template will be finalized </a:t>
            </a:r>
            <a:endParaRPr lang="en-US" dirty="0">
              <a:solidFill>
                <a:schemeClr val="tx1"/>
              </a:solidFill>
            </a:endParaRPr>
          </a:p>
          <a:p>
            <a:pPr marL="914400" lvl="2" indent="0">
              <a:buNone/>
            </a:pPr>
            <a:endParaRPr lang="en-US" dirty="0"/>
          </a:p>
        </p:txBody>
      </p:sp>
    </p:spTree>
    <p:extLst>
      <p:ext uri="{BB962C8B-B14F-4D97-AF65-F5344CB8AC3E}">
        <p14:creationId xmlns:p14="http://schemas.microsoft.com/office/powerpoint/2010/main" val="41744667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5750"/>
            <a:ext cx="8229600" cy="708471"/>
          </a:xfrm>
        </p:spPr>
        <p:txBody>
          <a:bodyPr/>
          <a:lstStyle/>
          <a:p>
            <a:pPr algn="ctr"/>
            <a:r>
              <a:rPr lang="en-US" dirty="0">
                <a:effectLst>
                  <a:outerShdw blurRad="38100" dist="38100" dir="2700000" algn="tl">
                    <a:srgbClr val="000000">
                      <a:alpha val="43137"/>
                    </a:srgbClr>
                  </a:outerShdw>
                </a:effectLst>
              </a:rPr>
              <a:t>BREAK</a:t>
            </a:r>
          </a:p>
        </p:txBody>
      </p:sp>
      <p:sp>
        <p:nvSpPr>
          <p:cNvPr id="2" name="Slide Number Placeholder 1"/>
          <p:cNvSpPr>
            <a:spLocks noGrp="1"/>
          </p:cNvSpPr>
          <p:nvPr>
            <p:ph type="sldNum" sz="quarter" idx="12"/>
          </p:nvPr>
        </p:nvSpPr>
        <p:spPr>
          <a:xfrm>
            <a:off x="6705600" y="4767267"/>
            <a:ext cx="2133600" cy="273844"/>
          </a:xfrm>
        </p:spPr>
        <p:txBody>
          <a:bodyPr/>
          <a:lstStyle/>
          <a:p>
            <a:fld id="{4B8BC155-96A9-416C-9A6C-7FA79B5D88ED}" type="slidenum">
              <a:rPr lang="en-US" smtClean="0"/>
              <a:pPr/>
              <a:t>24</a:t>
            </a:fld>
            <a:endParaRPr lang="en-US" dirty="0"/>
          </a:p>
        </p:txBody>
      </p:sp>
      <p:pic>
        <p:nvPicPr>
          <p:cNvPr id="10" name="Picture 9">
            <a:extLst>
              <a:ext uri="{FF2B5EF4-FFF2-40B4-BE49-F238E27FC236}">
                <a16:creationId xmlns:a16="http://schemas.microsoft.com/office/drawing/2014/main" id="{2DD4D4EA-9473-ACE2-79E7-FEC73E56314B}"/>
              </a:ext>
            </a:extLst>
          </p:cNvPr>
          <p:cNvPicPr>
            <a:picLocks noChangeAspect="1"/>
          </p:cNvPicPr>
          <p:nvPr/>
        </p:nvPicPr>
        <p:blipFill>
          <a:blip r:embed="rId2"/>
          <a:stretch>
            <a:fillRect/>
          </a:stretch>
        </p:blipFill>
        <p:spPr>
          <a:xfrm>
            <a:off x="3276600" y="1050423"/>
            <a:ext cx="2590800" cy="37532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861638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fontScale="90000"/>
          </a:bodyPr>
          <a:lstStyle/>
          <a:p>
            <a:r>
              <a:rPr lang="en-US" dirty="0">
                <a:effectLst>
                  <a:outerShdw blurRad="38100" dist="38100" dir="2700000" algn="tl">
                    <a:srgbClr val="000000">
                      <a:alpha val="43137"/>
                    </a:srgbClr>
                  </a:outerShdw>
                </a:effectLst>
              </a:rPr>
              <a:t>Transmission Planner Coordinated Functional Registration</a:t>
            </a:r>
            <a:br>
              <a:rPr lang="en-US" dirty="0">
                <a:effectLst>
                  <a:outerShdw blurRad="38100" dist="38100" dir="2700000" algn="tl">
                    <a:srgbClr val="000000">
                      <a:alpha val="43137"/>
                    </a:srgbClr>
                  </a:outerShdw>
                </a:effectLst>
              </a:rPr>
            </a:br>
            <a:br>
              <a:rPr lang="en-US" dirty="0">
                <a:effectLst>
                  <a:outerShdw blurRad="38100" dist="38100" dir="2700000" algn="tl">
                    <a:srgbClr val="000000">
                      <a:alpha val="43137"/>
                    </a:srgbClr>
                  </a:outerShdw>
                </a:effectLst>
              </a:rPr>
            </a:br>
            <a:r>
              <a:rPr lang="en-US" dirty="0">
                <a:effectLst>
                  <a:outerShdw blurRad="38100" dist="38100" dir="2700000" algn="tl">
                    <a:srgbClr val="000000">
                      <a:alpha val="43137"/>
                    </a:srgbClr>
                  </a:outerShdw>
                </a:effectLst>
              </a:rPr>
              <a:t>(TP CFR)</a:t>
            </a:r>
          </a:p>
        </p:txBody>
      </p:sp>
    </p:spTree>
    <p:extLst>
      <p:ext uri="{BB962C8B-B14F-4D97-AF65-F5344CB8AC3E}">
        <p14:creationId xmlns:p14="http://schemas.microsoft.com/office/powerpoint/2010/main" val="59424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BAE2F-29D9-0F2B-3D5A-3B9BFA90337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D6413482-BBDE-1C97-24CA-358AA3DF026A}"/>
              </a:ext>
            </a:extLst>
          </p:cNvPr>
          <p:cNvSpPr>
            <a:spLocks noGrp="1"/>
          </p:cNvSpPr>
          <p:nvPr>
            <p:ph type="title"/>
          </p:nvPr>
        </p:nvSpPr>
        <p:spPr/>
        <p:txBody>
          <a:bodyPr/>
          <a:lstStyle/>
          <a:p>
            <a:pPr algn="ctr"/>
            <a:r>
              <a:rPr lang="en-US" dirty="0">
                <a:effectLst>
                  <a:outerShdw blurRad="38100" dist="38100" dir="2700000" algn="tl">
                    <a:srgbClr val="000000">
                      <a:alpha val="43137"/>
                    </a:srgbClr>
                  </a:outerShdw>
                </a:effectLst>
              </a:rPr>
              <a:t>WELCOME TP CFR Customers</a:t>
            </a:r>
            <a:endParaRPr lang="en-US" dirty="0"/>
          </a:p>
        </p:txBody>
      </p:sp>
      <p:sp>
        <p:nvSpPr>
          <p:cNvPr id="2" name="Slide Number Placeholder 1">
            <a:extLst>
              <a:ext uri="{FF2B5EF4-FFF2-40B4-BE49-F238E27FC236}">
                <a16:creationId xmlns:a16="http://schemas.microsoft.com/office/drawing/2014/main" id="{2042A3E6-BF40-B1FD-3289-B61DF9E22225}"/>
              </a:ext>
            </a:extLst>
          </p:cNvPr>
          <p:cNvSpPr>
            <a:spLocks noGrp="1"/>
          </p:cNvSpPr>
          <p:nvPr>
            <p:ph type="sldNum" sz="quarter" idx="12"/>
          </p:nvPr>
        </p:nvSpPr>
        <p:spPr>
          <a:xfrm>
            <a:off x="6705600" y="4767267"/>
            <a:ext cx="2133600" cy="273844"/>
          </a:xfrm>
        </p:spPr>
        <p:txBody>
          <a:bodyPr/>
          <a:lstStyle/>
          <a:p>
            <a:fld id="{4B8BC155-96A9-416C-9A6C-7FA79B5D88ED}" type="slidenum">
              <a:rPr lang="en-US"/>
              <a:pPr/>
              <a:t>26</a:t>
            </a:fld>
            <a:endParaRPr lang="en-US" dirty="0"/>
          </a:p>
        </p:txBody>
      </p:sp>
      <p:pic>
        <p:nvPicPr>
          <p:cNvPr id="12" name="Picture 11">
            <a:extLst>
              <a:ext uri="{FF2B5EF4-FFF2-40B4-BE49-F238E27FC236}">
                <a16:creationId xmlns:a16="http://schemas.microsoft.com/office/drawing/2014/main" id="{8330B762-043A-EC19-E49F-4EBF6A92C030}"/>
              </a:ext>
            </a:extLst>
          </p:cNvPr>
          <p:cNvPicPr>
            <a:picLocks noChangeAspect="1"/>
          </p:cNvPicPr>
          <p:nvPr/>
        </p:nvPicPr>
        <p:blipFill>
          <a:blip r:embed="rId2"/>
          <a:srcRect t="38487" b="30875"/>
          <a:stretch>
            <a:fillRect/>
          </a:stretch>
        </p:blipFill>
        <p:spPr>
          <a:xfrm>
            <a:off x="6599350" y="1377220"/>
            <a:ext cx="1916092" cy="587047"/>
          </a:xfrm>
          <a:prstGeom prst="rect">
            <a:avLst/>
          </a:prstGeom>
        </p:spPr>
      </p:pic>
      <p:pic>
        <p:nvPicPr>
          <p:cNvPr id="16" name="Picture 15">
            <a:extLst>
              <a:ext uri="{FF2B5EF4-FFF2-40B4-BE49-F238E27FC236}">
                <a16:creationId xmlns:a16="http://schemas.microsoft.com/office/drawing/2014/main" id="{59A19B8C-A2A1-E9F2-8EB7-A76C02CC8DE7}"/>
              </a:ext>
            </a:extLst>
          </p:cNvPr>
          <p:cNvPicPr>
            <a:picLocks noChangeAspect="1"/>
          </p:cNvPicPr>
          <p:nvPr/>
        </p:nvPicPr>
        <p:blipFill>
          <a:blip r:embed="rId3"/>
          <a:stretch>
            <a:fillRect/>
          </a:stretch>
        </p:blipFill>
        <p:spPr>
          <a:xfrm>
            <a:off x="3646365" y="3766802"/>
            <a:ext cx="1213365" cy="1274309"/>
          </a:xfrm>
          <a:prstGeom prst="rect">
            <a:avLst/>
          </a:prstGeom>
        </p:spPr>
      </p:pic>
      <p:pic>
        <p:nvPicPr>
          <p:cNvPr id="18" name="Picture 17">
            <a:extLst>
              <a:ext uri="{FF2B5EF4-FFF2-40B4-BE49-F238E27FC236}">
                <a16:creationId xmlns:a16="http://schemas.microsoft.com/office/drawing/2014/main" id="{F549CBD5-B8CD-379D-FA84-08A1FD1F635E}"/>
              </a:ext>
            </a:extLst>
          </p:cNvPr>
          <p:cNvPicPr>
            <a:picLocks noChangeAspect="1"/>
          </p:cNvPicPr>
          <p:nvPr/>
        </p:nvPicPr>
        <p:blipFill>
          <a:blip r:embed="rId4"/>
          <a:stretch>
            <a:fillRect/>
          </a:stretch>
        </p:blipFill>
        <p:spPr>
          <a:xfrm>
            <a:off x="6597520" y="3084010"/>
            <a:ext cx="1577582" cy="788791"/>
          </a:xfrm>
          <a:prstGeom prst="rect">
            <a:avLst/>
          </a:prstGeom>
        </p:spPr>
      </p:pic>
      <p:pic>
        <p:nvPicPr>
          <p:cNvPr id="20" name="Picture 19">
            <a:extLst>
              <a:ext uri="{FF2B5EF4-FFF2-40B4-BE49-F238E27FC236}">
                <a16:creationId xmlns:a16="http://schemas.microsoft.com/office/drawing/2014/main" id="{FD1BF340-F489-DCB2-0ECD-4169724FA889}"/>
              </a:ext>
            </a:extLst>
          </p:cNvPr>
          <p:cNvPicPr>
            <a:picLocks noChangeAspect="1"/>
          </p:cNvPicPr>
          <p:nvPr/>
        </p:nvPicPr>
        <p:blipFill>
          <a:blip r:embed="rId5"/>
          <a:stretch>
            <a:fillRect/>
          </a:stretch>
        </p:blipFill>
        <p:spPr>
          <a:xfrm>
            <a:off x="3276600" y="2910842"/>
            <a:ext cx="2073497" cy="567563"/>
          </a:xfrm>
          <a:prstGeom prst="rect">
            <a:avLst/>
          </a:prstGeom>
        </p:spPr>
      </p:pic>
      <p:pic>
        <p:nvPicPr>
          <p:cNvPr id="22" name="Picture 21">
            <a:extLst>
              <a:ext uri="{FF2B5EF4-FFF2-40B4-BE49-F238E27FC236}">
                <a16:creationId xmlns:a16="http://schemas.microsoft.com/office/drawing/2014/main" id="{436C6747-5E6E-849A-AEA4-80B1F5451CE7}"/>
              </a:ext>
            </a:extLst>
          </p:cNvPr>
          <p:cNvPicPr>
            <a:picLocks noChangeAspect="1"/>
          </p:cNvPicPr>
          <p:nvPr/>
        </p:nvPicPr>
        <p:blipFill>
          <a:blip r:embed="rId6"/>
          <a:stretch>
            <a:fillRect/>
          </a:stretch>
        </p:blipFill>
        <p:spPr>
          <a:xfrm>
            <a:off x="3581400" y="1412539"/>
            <a:ext cx="1166466" cy="1171285"/>
          </a:xfrm>
          <a:prstGeom prst="rect">
            <a:avLst/>
          </a:prstGeom>
        </p:spPr>
      </p:pic>
      <p:pic>
        <p:nvPicPr>
          <p:cNvPr id="28" name="Picture 27">
            <a:extLst>
              <a:ext uri="{FF2B5EF4-FFF2-40B4-BE49-F238E27FC236}">
                <a16:creationId xmlns:a16="http://schemas.microsoft.com/office/drawing/2014/main" id="{374B8391-D420-F9E3-6F23-A7BEB051FFD3}"/>
              </a:ext>
            </a:extLst>
          </p:cNvPr>
          <p:cNvPicPr>
            <a:picLocks noChangeAspect="1"/>
          </p:cNvPicPr>
          <p:nvPr/>
        </p:nvPicPr>
        <p:blipFill>
          <a:blip r:embed="rId7"/>
          <a:stretch>
            <a:fillRect/>
          </a:stretch>
        </p:blipFill>
        <p:spPr>
          <a:xfrm>
            <a:off x="533400" y="998175"/>
            <a:ext cx="1400969" cy="1400969"/>
          </a:xfrm>
          <a:prstGeom prst="rect">
            <a:avLst/>
          </a:prstGeom>
        </p:spPr>
      </p:pic>
      <p:pic>
        <p:nvPicPr>
          <p:cNvPr id="30" name="Picture 29">
            <a:extLst>
              <a:ext uri="{FF2B5EF4-FFF2-40B4-BE49-F238E27FC236}">
                <a16:creationId xmlns:a16="http://schemas.microsoft.com/office/drawing/2014/main" id="{9820632A-D692-037F-ADBD-8E6BC36D949D}"/>
              </a:ext>
            </a:extLst>
          </p:cNvPr>
          <p:cNvPicPr>
            <a:picLocks noChangeAspect="1"/>
          </p:cNvPicPr>
          <p:nvPr/>
        </p:nvPicPr>
        <p:blipFill>
          <a:blip r:embed="rId8"/>
          <a:stretch>
            <a:fillRect/>
          </a:stretch>
        </p:blipFill>
        <p:spPr>
          <a:xfrm>
            <a:off x="574217" y="2744357"/>
            <a:ext cx="1319333" cy="1099444"/>
          </a:xfrm>
          <a:prstGeom prst="rect">
            <a:avLst/>
          </a:prstGeom>
        </p:spPr>
      </p:pic>
    </p:spTree>
    <p:extLst>
      <p:ext uri="{BB962C8B-B14F-4D97-AF65-F5344CB8AC3E}">
        <p14:creationId xmlns:p14="http://schemas.microsoft.com/office/powerpoint/2010/main" val="11722985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A85B2-239A-6686-98CB-648330A9A75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D23AE19-BBE2-EDD3-18A7-8801F66CB618}"/>
              </a:ext>
            </a:extLst>
          </p:cNvPr>
          <p:cNvSpPr>
            <a:spLocks noGrp="1"/>
          </p:cNvSpPr>
          <p:nvPr>
            <p:ph type="title"/>
          </p:nvPr>
        </p:nvSpPr>
        <p:spPr/>
        <p:txBody>
          <a:bodyPr/>
          <a:lstStyle/>
          <a:p>
            <a:pPr algn="ctr"/>
            <a:r>
              <a:rPr lang="en-US" dirty="0">
                <a:effectLst>
                  <a:outerShdw blurRad="38100" dist="38100" dir="2700000" algn="tl">
                    <a:srgbClr val="000000">
                      <a:alpha val="43137"/>
                    </a:srgbClr>
                  </a:outerShdw>
                </a:effectLst>
              </a:rPr>
              <a:t>TP CFR MISSION STATEMENT</a:t>
            </a:r>
          </a:p>
        </p:txBody>
      </p:sp>
      <p:sp>
        <p:nvSpPr>
          <p:cNvPr id="4" name="Content Placeholder 3">
            <a:extLst>
              <a:ext uri="{FF2B5EF4-FFF2-40B4-BE49-F238E27FC236}">
                <a16:creationId xmlns:a16="http://schemas.microsoft.com/office/drawing/2014/main" id="{FD1BBDCD-0531-CEE9-5394-E9B265C25B15}"/>
              </a:ext>
            </a:extLst>
          </p:cNvPr>
          <p:cNvSpPr>
            <a:spLocks noGrp="1"/>
          </p:cNvSpPr>
          <p:nvPr>
            <p:ph idx="1"/>
          </p:nvPr>
        </p:nvSpPr>
        <p:spPr/>
        <p:txBody>
          <a:bodyPr>
            <a:normAutofit/>
          </a:bodyPr>
          <a:lstStyle/>
          <a:p>
            <a:pPr marL="0" indent="0">
              <a:buNone/>
            </a:pPr>
            <a:r>
              <a:rPr lang="en-US" sz="2400" dirty="0">
                <a:solidFill>
                  <a:schemeClr val="tx1"/>
                </a:solidFill>
              </a:rPr>
              <a:t>The BPA Transmission Planner Coordinated Functional Registration exists to facilitate the Transmission Planner function by ensuring timely and accurate data is collected and communicated through a collaborative and coordinated effort with our enrolled Transmission Owner Customers. </a:t>
            </a:r>
          </a:p>
        </p:txBody>
      </p:sp>
      <p:sp>
        <p:nvSpPr>
          <p:cNvPr id="6" name="Slide Number Placeholder 1">
            <a:extLst>
              <a:ext uri="{FF2B5EF4-FFF2-40B4-BE49-F238E27FC236}">
                <a16:creationId xmlns:a16="http://schemas.microsoft.com/office/drawing/2014/main" id="{CBF261CB-5EF3-4D08-6BFD-75FE5FAA7E0C}"/>
              </a:ext>
            </a:extLst>
          </p:cNvPr>
          <p:cNvSpPr>
            <a:spLocks noGrp="1"/>
          </p:cNvSpPr>
          <p:nvPr>
            <p:ph type="sldNum" sz="quarter" idx="12"/>
          </p:nvPr>
        </p:nvSpPr>
        <p:spPr>
          <a:xfrm>
            <a:off x="6705600" y="4767267"/>
            <a:ext cx="2133600" cy="273844"/>
          </a:xfrm>
        </p:spPr>
        <p:txBody>
          <a:bodyPr/>
          <a:lstStyle/>
          <a:p>
            <a:fld id="{4B8BC155-96A9-416C-9A6C-7FA79B5D88ED}" type="slidenum">
              <a:rPr lang="en-US"/>
              <a:pPr/>
              <a:t>27</a:t>
            </a:fld>
            <a:endParaRPr lang="en-US" dirty="0"/>
          </a:p>
        </p:txBody>
      </p:sp>
    </p:spTree>
    <p:extLst>
      <p:ext uri="{BB962C8B-B14F-4D97-AF65-F5344CB8AC3E}">
        <p14:creationId xmlns:p14="http://schemas.microsoft.com/office/powerpoint/2010/main" val="24422456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994F3-05A0-7352-9C34-506B1C4C2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C31A6C8-BD11-DA32-7E04-578BF1FAA517}"/>
              </a:ext>
            </a:extLst>
          </p:cNvPr>
          <p:cNvSpPr>
            <a:spLocks noGrp="1"/>
          </p:cNvSpPr>
          <p:nvPr>
            <p:ph type="title"/>
          </p:nvPr>
        </p:nvSpPr>
        <p:spPr/>
        <p:txBody>
          <a:bodyPr/>
          <a:lstStyle/>
          <a:p>
            <a:pPr algn="ctr"/>
            <a:r>
              <a:rPr lang="en-US" dirty="0">
                <a:effectLst>
                  <a:outerShdw blurRad="38100" dist="38100" dir="2700000" algn="tl">
                    <a:srgbClr val="000000">
                      <a:alpha val="43137"/>
                    </a:srgbClr>
                  </a:outerShdw>
                </a:effectLst>
              </a:rPr>
              <a:t>AGENDA</a:t>
            </a:r>
          </a:p>
        </p:txBody>
      </p:sp>
      <p:sp>
        <p:nvSpPr>
          <p:cNvPr id="4" name="Content Placeholder 3">
            <a:extLst>
              <a:ext uri="{FF2B5EF4-FFF2-40B4-BE49-F238E27FC236}">
                <a16:creationId xmlns:a16="http://schemas.microsoft.com/office/drawing/2014/main" id="{CCB04028-08F4-6193-EF51-FA2CE86DBD16}"/>
              </a:ext>
            </a:extLst>
          </p:cNvPr>
          <p:cNvSpPr>
            <a:spLocks noGrp="1"/>
          </p:cNvSpPr>
          <p:nvPr>
            <p:ph idx="1"/>
          </p:nvPr>
        </p:nvSpPr>
        <p:spPr/>
        <p:txBody>
          <a:bodyPr/>
          <a:lstStyle/>
          <a:p>
            <a:r>
              <a:rPr lang="en-US" dirty="0">
                <a:solidFill>
                  <a:schemeClr val="tx1"/>
                </a:solidFill>
              </a:rPr>
              <a:t>2027 TP CFR Cost Allocations </a:t>
            </a:r>
          </a:p>
          <a:p>
            <a:r>
              <a:rPr lang="en-US" dirty="0">
                <a:solidFill>
                  <a:schemeClr val="tx1"/>
                </a:solidFill>
              </a:rPr>
              <a:t>Compliance Packets</a:t>
            </a:r>
          </a:p>
          <a:p>
            <a:r>
              <a:rPr lang="en-US" dirty="0">
                <a:solidFill>
                  <a:schemeClr val="tx1"/>
                </a:solidFill>
              </a:rPr>
              <a:t>TPIP v8 Updates</a:t>
            </a:r>
          </a:p>
          <a:p>
            <a:r>
              <a:rPr lang="en-US" dirty="0">
                <a:solidFill>
                  <a:schemeClr val="tx1"/>
                </a:solidFill>
              </a:rPr>
              <a:t>Key Dates </a:t>
            </a:r>
          </a:p>
        </p:txBody>
      </p:sp>
      <p:sp>
        <p:nvSpPr>
          <p:cNvPr id="6" name="Slide Number Placeholder 1">
            <a:extLst>
              <a:ext uri="{FF2B5EF4-FFF2-40B4-BE49-F238E27FC236}">
                <a16:creationId xmlns:a16="http://schemas.microsoft.com/office/drawing/2014/main" id="{9C77A94F-255E-51A3-C37C-D4B4E3A7DA65}"/>
              </a:ext>
            </a:extLst>
          </p:cNvPr>
          <p:cNvSpPr>
            <a:spLocks noGrp="1"/>
          </p:cNvSpPr>
          <p:nvPr>
            <p:ph type="sldNum" sz="quarter" idx="12"/>
          </p:nvPr>
        </p:nvSpPr>
        <p:spPr>
          <a:xfrm>
            <a:off x="6705600" y="4767267"/>
            <a:ext cx="2133600" cy="273844"/>
          </a:xfrm>
        </p:spPr>
        <p:txBody>
          <a:bodyPr/>
          <a:lstStyle/>
          <a:p>
            <a:fld id="{4B8BC155-96A9-416C-9A6C-7FA79B5D88ED}" type="slidenum">
              <a:rPr lang="en-US"/>
              <a:pPr/>
              <a:t>28</a:t>
            </a:fld>
            <a:endParaRPr lang="en-US" dirty="0"/>
          </a:p>
        </p:txBody>
      </p:sp>
    </p:spTree>
    <p:extLst>
      <p:ext uri="{BB962C8B-B14F-4D97-AF65-F5344CB8AC3E}">
        <p14:creationId xmlns:p14="http://schemas.microsoft.com/office/powerpoint/2010/main" val="6231037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57870-0DAE-5E08-C7E6-CFBE81786AC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56DCEA4-B878-9D52-ED66-9DAE2E03D421}"/>
              </a:ext>
            </a:extLst>
          </p:cNvPr>
          <p:cNvSpPr>
            <a:spLocks noGrp="1"/>
          </p:cNvSpPr>
          <p:nvPr>
            <p:ph type="title"/>
          </p:nvPr>
        </p:nvSpPr>
        <p:spPr/>
        <p:txBody>
          <a:bodyPr/>
          <a:lstStyle/>
          <a:p>
            <a:pPr algn="ctr"/>
            <a:r>
              <a:rPr lang="en-US" dirty="0">
                <a:effectLst>
                  <a:outerShdw blurRad="38100" dist="38100" dir="2700000" algn="tl">
                    <a:srgbClr val="000000">
                      <a:alpha val="43137"/>
                    </a:srgbClr>
                  </a:outerShdw>
                </a:effectLst>
              </a:rPr>
              <a:t>2027 TP CFR COST ALLOCATIONS</a:t>
            </a:r>
          </a:p>
        </p:txBody>
      </p:sp>
      <p:sp>
        <p:nvSpPr>
          <p:cNvPr id="4" name="Content Placeholder 3">
            <a:extLst>
              <a:ext uri="{FF2B5EF4-FFF2-40B4-BE49-F238E27FC236}">
                <a16:creationId xmlns:a16="http://schemas.microsoft.com/office/drawing/2014/main" id="{32903FF3-DA63-03B0-1300-AE02F0A894C9}"/>
              </a:ext>
            </a:extLst>
          </p:cNvPr>
          <p:cNvSpPr>
            <a:spLocks noGrp="1"/>
          </p:cNvSpPr>
          <p:nvPr>
            <p:ph idx="1"/>
          </p:nvPr>
        </p:nvSpPr>
        <p:spPr/>
        <p:txBody>
          <a:bodyPr/>
          <a:lstStyle/>
          <a:p>
            <a:pPr marL="0" indent="0">
              <a:buNone/>
            </a:pPr>
            <a:r>
              <a:rPr lang="en-US" sz="2000" b="1" dirty="0">
                <a:solidFill>
                  <a:schemeClr val="tx1"/>
                </a:solidFill>
              </a:rPr>
              <a:t>Overall Operating Budget:</a:t>
            </a:r>
          </a:p>
          <a:p>
            <a:r>
              <a:rPr lang="en-US" sz="1600" dirty="0">
                <a:solidFill>
                  <a:schemeClr val="tx1"/>
                </a:solidFill>
              </a:rPr>
              <a:t>2026: $703,388</a:t>
            </a:r>
          </a:p>
          <a:p>
            <a:r>
              <a:rPr lang="en-US" sz="1600" dirty="0">
                <a:solidFill>
                  <a:schemeClr val="tx1"/>
                </a:solidFill>
              </a:rPr>
              <a:t>2027: $690,003</a:t>
            </a:r>
          </a:p>
          <a:p>
            <a:pPr marL="0" indent="0">
              <a:buNone/>
            </a:pPr>
            <a:r>
              <a:rPr lang="en-US" sz="2000" b="1" dirty="0">
                <a:solidFill>
                  <a:schemeClr val="tx1"/>
                </a:solidFill>
              </a:rPr>
              <a:t>Cost Distribution Adjusted:</a:t>
            </a:r>
          </a:p>
          <a:p>
            <a:r>
              <a:rPr lang="en-US" sz="1600" dirty="0">
                <a:solidFill>
                  <a:schemeClr val="tx1"/>
                </a:solidFill>
              </a:rPr>
              <a:t>Base:	32% </a:t>
            </a:r>
          </a:p>
          <a:p>
            <a:r>
              <a:rPr lang="en-US" sz="1600" dirty="0">
                <a:solidFill>
                  <a:schemeClr val="tx1"/>
                </a:solidFill>
              </a:rPr>
              <a:t>Load:	$64.50/MW </a:t>
            </a:r>
          </a:p>
          <a:p>
            <a:r>
              <a:rPr lang="en-US" sz="1600" dirty="0">
                <a:solidFill>
                  <a:schemeClr val="tx1"/>
                </a:solidFill>
              </a:rPr>
              <a:t>Bus:	$4,642 </a:t>
            </a:r>
          </a:p>
          <a:p>
            <a:r>
              <a:rPr lang="en-US" sz="1600" dirty="0">
                <a:solidFill>
                  <a:schemeClr val="tx1"/>
                </a:solidFill>
              </a:rPr>
              <a:t>Line:	$9,285 </a:t>
            </a:r>
          </a:p>
          <a:p>
            <a:pPr marL="457206" lvl="1" indent="0">
              <a:buNone/>
            </a:pPr>
            <a:endParaRPr lang="en-US" sz="1600" dirty="0">
              <a:solidFill>
                <a:schemeClr val="tx1"/>
              </a:solidFill>
            </a:endParaRPr>
          </a:p>
          <a:p>
            <a:pPr marL="457206" lvl="1" indent="0">
              <a:buNone/>
            </a:pPr>
            <a:r>
              <a:rPr lang="en-US" sz="1100" dirty="0">
                <a:solidFill>
                  <a:schemeClr val="tx1"/>
                </a:solidFill>
                <a:hlinkClick r:id="rId2" action="ppaction://hlinkfile"/>
              </a:rPr>
              <a:t>2027 TP CFR Service Cost Allocation Spreadsheet</a:t>
            </a:r>
            <a:endParaRPr lang="en-US" sz="1100" dirty="0">
              <a:solidFill>
                <a:schemeClr val="tx1"/>
              </a:solidFill>
            </a:endParaRPr>
          </a:p>
          <a:p>
            <a:pPr marL="0" indent="0" algn="ctr">
              <a:buNone/>
            </a:pPr>
            <a:endParaRPr lang="en-US" dirty="0"/>
          </a:p>
        </p:txBody>
      </p:sp>
      <p:sp>
        <p:nvSpPr>
          <p:cNvPr id="6" name="Slide Number Placeholder 1">
            <a:extLst>
              <a:ext uri="{FF2B5EF4-FFF2-40B4-BE49-F238E27FC236}">
                <a16:creationId xmlns:a16="http://schemas.microsoft.com/office/drawing/2014/main" id="{1FE21640-8C7D-75FA-79A7-F0C2B702E52A}"/>
              </a:ext>
            </a:extLst>
          </p:cNvPr>
          <p:cNvSpPr>
            <a:spLocks noGrp="1"/>
          </p:cNvSpPr>
          <p:nvPr>
            <p:ph type="sldNum" sz="quarter" idx="12"/>
          </p:nvPr>
        </p:nvSpPr>
        <p:spPr>
          <a:xfrm>
            <a:off x="6705600" y="4767267"/>
            <a:ext cx="2133600" cy="273844"/>
          </a:xfrm>
        </p:spPr>
        <p:txBody>
          <a:bodyPr/>
          <a:lstStyle/>
          <a:p>
            <a:fld id="{4B8BC155-96A9-416C-9A6C-7FA79B5D88ED}" type="slidenum">
              <a:rPr lang="en-US"/>
              <a:pPr/>
              <a:t>29</a:t>
            </a:fld>
            <a:endParaRPr lang="en-US" dirty="0"/>
          </a:p>
        </p:txBody>
      </p:sp>
      <p:graphicFrame>
        <p:nvGraphicFramePr>
          <p:cNvPr id="5" name="Chart 4">
            <a:extLst>
              <a:ext uri="{FF2B5EF4-FFF2-40B4-BE49-F238E27FC236}">
                <a16:creationId xmlns:a16="http://schemas.microsoft.com/office/drawing/2014/main" id="{025ABD06-54CE-1A01-A3DA-7D6EBBA4F1F0}"/>
              </a:ext>
            </a:extLst>
          </p:cNvPr>
          <p:cNvGraphicFramePr/>
          <p:nvPr/>
        </p:nvGraphicFramePr>
        <p:xfrm>
          <a:off x="4606636" y="1238466"/>
          <a:ext cx="4267200" cy="32766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87153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ctr"/>
            <a:r>
              <a:rPr lang="en-US" sz="4000" dirty="0">
                <a:effectLst>
                  <a:outerShdw blurRad="38100" dist="38100" dir="2700000" algn="tl">
                    <a:srgbClr val="000000">
                      <a:alpha val="43137"/>
                    </a:srgbClr>
                  </a:outerShdw>
                </a:effectLst>
              </a:rPr>
              <a:t>WELCOME</a:t>
            </a:r>
            <a:endParaRPr lang="en-US" sz="4000" dirty="0"/>
          </a:p>
        </p:txBody>
      </p:sp>
      <p:sp>
        <p:nvSpPr>
          <p:cNvPr id="2" name="Slide Number Placeholder 1"/>
          <p:cNvSpPr>
            <a:spLocks noGrp="1"/>
          </p:cNvSpPr>
          <p:nvPr>
            <p:ph type="sldNum" sz="quarter" idx="12"/>
          </p:nvPr>
        </p:nvSpPr>
        <p:spPr>
          <a:xfrm>
            <a:off x="6705600" y="4767267"/>
            <a:ext cx="2133600" cy="273844"/>
          </a:xfrm>
        </p:spPr>
        <p:txBody>
          <a:bodyPr/>
          <a:lstStyle/>
          <a:p>
            <a:fld id="{4B8BC155-96A9-416C-9A6C-7FA79B5D88ED}" type="slidenum">
              <a:rPr lang="en-US"/>
              <a:pPr/>
              <a:t>3</a:t>
            </a:fld>
            <a:endParaRPr lang="en-US" dirty="0"/>
          </a:p>
        </p:txBody>
      </p:sp>
      <p:pic>
        <p:nvPicPr>
          <p:cNvPr id="4" name="Picture 3">
            <a:extLst>
              <a:ext uri="{FF2B5EF4-FFF2-40B4-BE49-F238E27FC236}">
                <a16:creationId xmlns:a16="http://schemas.microsoft.com/office/drawing/2014/main" id="{78912529-E4FC-BC0B-F4F8-8FC6A1DCD74A}"/>
              </a:ext>
            </a:extLst>
          </p:cNvPr>
          <p:cNvPicPr>
            <a:picLocks noChangeAspect="1"/>
          </p:cNvPicPr>
          <p:nvPr/>
        </p:nvPicPr>
        <p:blipFill>
          <a:blip r:embed="rId2"/>
          <a:stretch>
            <a:fillRect/>
          </a:stretch>
        </p:blipFill>
        <p:spPr>
          <a:xfrm>
            <a:off x="5198617" y="1876989"/>
            <a:ext cx="2114549" cy="1007936"/>
          </a:xfrm>
          <a:prstGeom prst="rect">
            <a:avLst/>
          </a:prstGeom>
        </p:spPr>
      </p:pic>
      <p:pic>
        <p:nvPicPr>
          <p:cNvPr id="6" name="Picture 5">
            <a:extLst>
              <a:ext uri="{FF2B5EF4-FFF2-40B4-BE49-F238E27FC236}">
                <a16:creationId xmlns:a16="http://schemas.microsoft.com/office/drawing/2014/main" id="{452D5B9A-062F-E446-6ACC-9E83917B0E78}"/>
              </a:ext>
            </a:extLst>
          </p:cNvPr>
          <p:cNvPicPr>
            <a:picLocks noChangeAspect="1"/>
          </p:cNvPicPr>
          <p:nvPr/>
        </p:nvPicPr>
        <p:blipFill>
          <a:blip r:embed="rId3"/>
          <a:stretch>
            <a:fillRect/>
          </a:stretch>
        </p:blipFill>
        <p:spPr>
          <a:xfrm>
            <a:off x="7386641" y="1175548"/>
            <a:ext cx="1452564" cy="1452564"/>
          </a:xfrm>
          <a:prstGeom prst="rect">
            <a:avLst/>
          </a:prstGeom>
        </p:spPr>
      </p:pic>
      <p:pic>
        <p:nvPicPr>
          <p:cNvPr id="8" name="Picture 7">
            <a:extLst>
              <a:ext uri="{FF2B5EF4-FFF2-40B4-BE49-F238E27FC236}">
                <a16:creationId xmlns:a16="http://schemas.microsoft.com/office/drawing/2014/main" id="{BEA36C43-A083-7790-8DE1-2ABCF62D4C3B}"/>
              </a:ext>
            </a:extLst>
          </p:cNvPr>
          <p:cNvPicPr>
            <a:picLocks noChangeAspect="1"/>
          </p:cNvPicPr>
          <p:nvPr/>
        </p:nvPicPr>
        <p:blipFill>
          <a:blip r:embed="rId4"/>
          <a:stretch>
            <a:fillRect/>
          </a:stretch>
        </p:blipFill>
        <p:spPr>
          <a:xfrm>
            <a:off x="3371284" y="1431695"/>
            <a:ext cx="1465161" cy="890588"/>
          </a:xfrm>
          <a:prstGeom prst="rect">
            <a:avLst/>
          </a:prstGeom>
        </p:spPr>
      </p:pic>
      <p:pic>
        <p:nvPicPr>
          <p:cNvPr id="12" name="Picture 11">
            <a:extLst>
              <a:ext uri="{FF2B5EF4-FFF2-40B4-BE49-F238E27FC236}">
                <a16:creationId xmlns:a16="http://schemas.microsoft.com/office/drawing/2014/main" id="{8FCFFE84-E58D-8633-92F0-35D6D3B41977}"/>
              </a:ext>
            </a:extLst>
          </p:cNvPr>
          <p:cNvPicPr>
            <a:picLocks noChangeAspect="1"/>
          </p:cNvPicPr>
          <p:nvPr/>
        </p:nvPicPr>
        <p:blipFill>
          <a:blip r:embed="rId5"/>
          <a:srcRect t="38487" b="30875"/>
          <a:stretch>
            <a:fillRect/>
          </a:stretch>
        </p:blipFill>
        <p:spPr>
          <a:xfrm>
            <a:off x="5198617" y="1229395"/>
            <a:ext cx="1916092" cy="587047"/>
          </a:xfrm>
          <a:prstGeom prst="rect">
            <a:avLst/>
          </a:prstGeom>
        </p:spPr>
      </p:pic>
      <p:pic>
        <p:nvPicPr>
          <p:cNvPr id="14" name="Picture 13">
            <a:extLst>
              <a:ext uri="{FF2B5EF4-FFF2-40B4-BE49-F238E27FC236}">
                <a16:creationId xmlns:a16="http://schemas.microsoft.com/office/drawing/2014/main" id="{8E2AF8A8-A4FF-6F15-3A6C-06AB92DC0CD0}"/>
              </a:ext>
            </a:extLst>
          </p:cNvPr>
          <p:cNvPicPr>
            <a:picLocks noChangeAspect="1"/>
          </p:cNvPicPr>
          <p:nvPr/>
        </p:nvPicPr>
        <p:blipFill>
          <a:blip r:embed="rId6"/>
          <a:stretch>
            <a:fillRect/>
          </a:stretch>
        </p:blipFill>
        <p:spPr>
          <a:xfrm>
            <a:off x="3800623" y="2659699"/>
            <a:ext cx="1171575" cy="1286542"/>
          </a:xfrm>
          <a:prstGeom prst="rect">
            <a:avLst/>
          </a:prstGeom>
        </p:spPr>
      </p:pic>
      <p:pic>
        <p:nvPicPr>
          <p:cNvPr id="16" name="Picture 15">
            <a:extLst>
              <a:ext uri="{FF2B5EF4-FFF2-40B4-BE49-F238E27FC236}">
                <a16:creationId xmlns:a16="http://schemas.microsoft.com/office/drawing/2014/main" id="{1529C3DB-1407-734A-8C0D-A2B3FFE171CB}"/>
              </a:ext>
            </a:extLst>
          </p:cNvPr>
          <p:cNvPicPr>
            <a:picLocks noChangeAspect="1"/>
          </p:cNvPicPr>
          <p:nvPr/>
        </p:nvPicPr>
        <p:blipFill>
          <a:blip r:embed="rId7"/>
          <a:stretch>
            <a:fillRect/>
          </a:stretch>
        </p:blipFill>
        <p:spPr>
          <a:xfrm>
            <a:off x="5416036" y="3354030"/>
            <a:ext cx="1213365" cy="1274309"/>
          </a:xfrm>
          <a:prstGeom prst="rect">
            <a:avLst/>
          </a:prstGeom>
        </p:spPr>
      </p:pic>
      <p:pic>
        <p:nvPicPr>
          <p:cNvPr id="18" name="Picture 17">
            <a:extLst>
              <a:ext uri="{FF2B5EF4-FFF2-40B4-BE49-F238E27FC236}">
                <a16:creationId xmlns:a16="http://schemas.microsoft.com/office/drawing/2014/main" id="{F7DF1005-A654-2C91-DA2C-38A6EDBF44FD}"/>
              </a:ext>
            </a:extLst>
          </p:cNvPr>
          <p:cNvPicPr>
            <a:picLocks noChangeAspect="1"/>
          </p:cNvPicPr>
          <p:nvPr/>
        </p:nvPicPr>
        <p:blipFill>
          <a:blip r:embed="rId8"/>
          <a:stretch>
            <a:fillRect/>
          </a:stretch>
        </p:blipFill>
        <p:spPr>
          <a:xfrm>
            <a:off x="6912766" y="3897513"/>
            <a:ext cx="1577582" cy="788791"/>
          </a:xfrm>
          <a:prstGeom prst="rect">
            <a:avLst/>
          </a:prstGeom>
        </p:spPr>
      </p:pic>
      <p:pic>
        <p:nvPicPr>
          <p:cNvPr id="20" name="Picture 19">
            <a:extLst>
              <a:ext uri="{FF2B5EF4-FFF2-40B4-BE49-F238E27FC236}">
                <a16:creationId xmlns:a16="http://schemas.microsoft.com/office/drawing/2014/main" id="{EB812D37-13FC-C8CB-82A4-50E3C74F3105}"/>
              </a:ext>
            </a:extLst>
          </p:cNvPr>
          <p:cNvPicPr>
            <a:picLocks noChangeAspect="1"/>
          </p:cNvPicPr>
          <p:nvPr/>
        </p:nvPicPr>
        <p:blipFill>
          <a:blip r:embed="rId9"/>
          <a:stretch>
            <a:fillRect/>
          </a:stretch>
        </p:blipFill>
        <p:spPr>
          <a:xfrm>
            <a:off x="3314830" y="4336623"/>
            <a:ext cx="2073497" cy="567563"/>
          </a:xfrm>
          <a:prstGeom prst="rect">
            <a:avLst/>
          </a:prstGeom>
        </p:spPr>
      </p:pic>
      <p:pic>
        <p:nvPicPr>
          <p:cNvPr id="22" name="Picture 21">
            <a:extLst>
              <a:ext uri="{FF2B5EF4-FFF2-40B4-BE49-F238E27FC236}">
                <a16:creationId xmlns:a16="http://schemas.microsoft.com/office/drawing/2014/main" id="{A3C2DCEF-3BF1-8B01-5CD3-F8E455116A23}"/>
              </a:ext>
            </a:extLst>
          </p:cNvPr>
          <p:cNvPicPr>
            <a:picLocks noChangeAspect="1"/>
          </p:cNvPicPr>
          <p:nvPr/>
        </p:nvPicPr>
        <p:blipFill>
          <a:blip r:embed="rId10"/>
          <a:stretch>
            <a:fillRect/>
          </a:stretch>
        </p:blipFill>
        <p:spPr>
          <a:xfrm>
            <a:off x="6956362" y="2585133"/>
            <a:ext cx="1166466" cy="1171285"/>
          </a:xfrm>
          <a:prstGeom prst="rect">
            <a:avLst/>
          </a:prstGeom>
        </p:spPr>
      </p:pic>
      <p:pic>
        <p:nvPicPr>
          <p:cNvPr id="24" name="Picture 23">
            <a:extLst>
              <a:ext uri="{FF2B5EF4-FFF2-40B4-BE49-F238E27FC236}">
                <a16:creationId xmlns:a16="http://schemas.microsoft.com/office/drawing/2014/main" id="{C8D878F1-09BE-2B77-384D-A4EA7452945B}"/>
              </a:ext>
            </a:extLst>
          </p:cNvPr>
          <p:cNvPicPr>
            <a:picLocks noChangeAspect="1"/>
          </p:cNvPicPr>
          <p:nvPr/>
        </p:nvPicPr>
        <p:blipFill>
          <a:blip r:embed="rId11"/>
          <a:stretch>
            <a:fillRect/>
          </a:stretch>
        </p:blipFill>
        <p:spPr>
          <a:xfrm>
            <a:off x="2051745" y="2599542"/>
            <a:ext cx="1298757" cy="1286542"/>
          </a:xfrm>
          <a:prstGeom prst="rect">
            <a:avLst/>
          </a:prstGeom>
        </p:spPr>
      </p:pic>
      <p:pic>
        <p:nvPicPr>
          <p:cNvPr id="26" name="Content Placeholder 2">
            <a:extLst>
              <a:ext uri="{FF2B5EF4-FFF2-40B4-BE49-F238E27FC236}">
                <a16:creationId xmlns:a16="http://schemas.microsoft.com/office/drawing/2014/main" id="{A8209F46-F02F-1E80-4E2D-03ABFD07BECA}"/>
              </a:ext>
            </a:extLst>
          </p:cNvPr>
          <p:cNvPicPr>
            <a:picLocks noChangeAspect="1"/>
          </p:cNvPicPr>
          <p:nvPr/>
        </p:nvPicPr>
        <p:blipFill>
          <a:blip r:embed="rId12"/>
          <a:stretch>
            <a:fillRect/>
          </a:stretch>
        </p:blipFill>
        <p:spPr>
          <a:xfrm>
            <a:off x="876958" y="1470150"/>
            <a:ext cx="1587500" cy="793749"/>
          </a:xfrm>
          <a:prstGeom prst="rect">
            <a:avLst/>
          </a:prstGeom>
        </p:spPr>
      </p:pic>
      <p:pic>
        <p:nvPicPr>
          <p:cNvPr id="28" name="Picture 27">
            <a:extLst>
              <a:ext uri="{FF2B5EF4-FFF2-40B4-BE49-F238E27FC236}">
                <a16:creationId xmlns:a16="http://schemas.microsoft.com/office/drawing/2014/main" id="{A3477B9E-BC8E-FA64-903E-396AD611B481}"/>
              </a:ext>
            </a:extLst>
          </p:cNvPr>
          <p:cNvPicPr>
            <a:picLocks noChangeAspect="1"/>
          </p:cNvPicPr>
          <p:nvPr/>
        </p:nvPicPr>
        <p:blipFill>
          <a:blip r:embed="rId13"/>
          <a:stretch>
            <a:fillRect/>
          </a:stretch>
        </p:blipFill>
        <p:spPr>
          <a:xfrm>
            <a:off x="237988" y="2070231"/>
            <a:ext cx="1400969" cy="1400969"/>
          </a:xfrm>
          <a:prstGeom prst="rect">
            <a:avLst/>
          </a:prstGeom>
        </p:spPr>
      </p:pic>
      <p:pic>
        <p:nvPicPr>
          <p:cNvPr id="30" name="Picture 29">
            <a:extLst>
              <a:ext uri="{FF2B5EF4-FFF2-40B4-BE49-F238E27FC236}">
                <a16:creationId xmlns:a16="http://schemas.microsoft.com/office/drawing/2014/main" id="{E767E0CC-1A14-32EE-6FC1-0429564B3261}"/>
              </a:ext>
            </a:extLst>
          </p:cNvPr>
          <p:cNvPicPr>
            <a:picLocks noChangeAspect="1"/>
          </p:cNvPicPr>
          <p:nvPr/>
        </p:nvPicPr>
        <p:blipFill>
          <a:blip r:embed="rId14"/>
          <a:stretch>
            <a:fillRect/>
          </a:stretch>
        </p:blipFill>
        <p:spPr>
          <a:xfrm>
            <a:off x="457205" y="3729939"/>
            <a:ext cx="1319333" cy="1099444"/>
          </a:xfrm>
          <a:prstGeom prst="rect">
            <a:avLst/>
          </a:prstGeom>
        </p:spPr>
      </p:pic>
    </p:spTree>
    <p:extLst>
      <p:ext uri="{BB962C8B-B14F-4D97-AF65-F5344CB8AC3E}">
        <p14:creationId xmlns:p14="http://schemas.microsoft.com/office/powerpoint/2010/main" val="21264300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56FFE-EFBF-9B7C-B78B-302ED5968F1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A4F0EBD-74B0-1AD2-87CC-BF4681FFEB7A}"/>
              </a:ext>
            </a:extLst>
          </p:cNvPr>
          <p:cNvSpPr>
            <a:spLocks noGrp="1"/>
          </p:cNvSpPr>
          <p:nvPr>
            <p:ph type="title"/>
          </p:nvPr>
        </p:nvSpPr>
        <p:spPr/>
        <p:txBody>
          <a:bodyPr/>
          <a:lstStyle/>
          <a:p>
            <a:pPr algn="ctr"/>
            <a:r>
              <a:rPr lang="en-US" dirty="0">
                <a:effectLst>
                  <a:outerShdw blurRad="38100" dist="38100" dir="2700000" algn="tl">
                    <a:srgbClr val="000000">
                      <a:alpha val="43137"/>
                    </a:srgbClr>
                  </a:outerShdw>
                </a:effectLst>
              </a:rPr>
              <a:t>COMPLIANCE PACKETS</a:t>
            </a:r>
          </a:p>
        </p:txBody>
      </p:sp>
      <p:sp>
        <p:nvSpPr>
          <p:cNvPr id="6" name="Slide Number Placeholder 1">
            <a:extLst>
              <a:ext uri="{FF2B5EF4-FFF2-40B4-BE49-F238E27FC236}">
                <a16:creationId xmlns:a16="http://schemas.microsoft.com/office/drawing/2014/main" id="{AAA71D24-B71C-F506-D889-229D9E45F2FF}"/>
              </a:ext>
            </a:extLst>
          </p:cNvPr>
          <p:cNvSpPr>
            <a:spLocks noGrp="1"/>
          </p:cNvSpPr>
          <p:nvPr>
            <p:ph type="sldNum" sz="quarter" idx="12"/>
          </p:nvPr>
        </p:nvSpPr>
        <p:spPr>
          <a:xfrm>
            <a:off x="6705600" y="4767267"/>
            <a:ext cx="2133600" cy="273844"/>
          </a:xfrm>
        </p:spPr>
        <p:txBody>
          <a:bodyPr/>
          <a:lstStyle/>
          <a:p>
            <a:fld id="{4B8BC155-96A9-416C-9A6C-7FA79B5D88ED}" type="slidenum">
              <a:rPr lang="en-US"/>
              <a:pPr/>
              <a:t>30</a:t>
            </a:fld>
            <a:endParaRPr lang="en-US" dirty="0"/>
          </a:p>
        </p:txBody>
      </p:sp>
      <p:sp>
        <p:nvSpPr>
          <p:cNvPr id="7" name="Content Placeholder 3">
            <a:extLst>
              <a:ext uri="{FF2B5EF4-FFF2-40B4-BE49-F238E27FC236}">
                <a16:creationId xmlns:a16="http://schemas.microsoft.com/office/drawing/2014/main" id="{25936CA7-1D59-25A0-5FBD-39095133E144}"/>
              </a:ext>
            </a:extLst>
          </p:cNvPr>
          <p:cNvSpPr>
            <a:spLocks noGrp="1"/>
          </p:cNvSpPr>
          <p:nvPr>
            <p:ph idx="1"/>
          </p:nvPr>
        </p:nvSpPr>
        <p:spPr>
          <a:xfrm>
            <a:off x="457200" y="1257300"/>
            <a:ext cx="8229600" cy="3086100"/>
          </a:xfrm>
        </p:spPr>
        <p:txBody>
          <a:bodyPr>
            <a:normAutofit/>
          </a:bodyPr>
          <a:lstStyle/>
          <a:p>
            <a:r>
              <a:rPr lang="en-US" sz="2400" dirty="0">
                <a:solidFill>
                  <a:schemeClr val="tx1"/>
                </a:solidFill>
              </a:rPr>
              <a:t>Content of Compliance Packets</a:t>
            </a:r>
          </a:p>
          <a:p>
            <a:pPr lvl="1">
              <a:buFont typeface="Arial" panose="020B0604020202020204" pitchFamily="34" charset="0"/>
              <a:buChar char="•"/>
            </a:pPr>
            <a:r>
              <a:rPr lang="en-US" dirty="0">
                <a:solidFill>
                  <a:schemeClr val="tx1"/>
                </a:solidFill>
              </a:rPr>
              <a:t>2026 System Planning Summary Appendix</a:t>
            </a:r>
          </a:p>
          <a:p>
            <a:pPr lvl="1">
              <a:buFont typeface="Arial" panose="020B0604020202020204" pitchFamily="34" charset="0"/>
              <a:buChar char="•"/>
            </a:pPr>
            <a:r>
              <a:rPr lang="en-US" dirty="0">
                <a:solidFill>
                  <a:schemeClr val="tx1"/>
                </a:solidFill>
              </a:rPr>
              <a:t>Short Circuit Summary</a:t>
            </a:r>
          </a:p>
          <a:p>
            <a:pPr lvl="1">
              <a:buFont typeface="Arial" panose="020B0604020202020204" pitchFamily="34" charset="0"/>
              <a:buChar char="•"/>
            </a:pPr>
            <a:r>
              <a:rPr lang="en-US" dirty="0">
                <a:solidFill>
                  <a:schemeClr val="tx1"/>
                </a:solidFill>
              </a:rPr>
              <a:t>TPL-001 Data Request Submission</a:t>
            </a:r>
          </a:p>
          <a:p>
            <a:pPr lvl="1">
              <a:buFont typeface="Arial" panose="020B0604020202020204" pitchFamily="34" charset="0"/>
              <a:buChar char="•"/>
            </a:pPr>
            <a:r>
              <a:rPr lang="en-US" dirty="0">
                <a:solidFill>
                  <a:schemeClr val="tx1"/>
                </a:solidFill>
              </a:rPr>
              <a:t>Corrective Action Plan(s) (If Applicable)</a:t>
            </a:r>
          </a:p>
          <a:p>
            <a:r>
              <a:rPr lang="en-US" sz="2400" dirty="0">
                <a:solidFill>
                  <a:schemeClr val="tx1"/>
                </a:solidFill>
              </a:rPr>
              <a:t>New Distribution Method Box.com</a:t>
            </a:r>
          </a:p>
        </p:txBody>
      </p:sp>
    </p:spTree>
    <p:extLst>
      <p:ext uri="{BB962C8B-B14F-4D97-AF65-F5344CB8AC3E}">
        <p14:creationId xmlns:p14="http://schemas.microsoft.com/office/powerpoint/2010/main" val="14104643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049B0-835D-1989-1970-302A572ECC8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4720526-4910-65AA-FBEB-E968C04F08BC}"/>
              </a:ext>
            </a:extLst>
          </p:cNvPr>
          <p:cNvSpPr>
            <a:spLocks noGrp="1"/>
          </p:cNvSpPr>
          <p:nvPr>
            <p:ph type="title"/>
          </p:nvPr>
        </p:nvSpPr>
        <p:spPr/>
        <p:txBody>
          <a:bodyPr/>
          <a:lstStyle/>
          <a:p>
            <a:pPr algn="ctr"/>
            <a:r>
              <a:rPr lang="en-US" sz="2800" dirty="0">
                <a:effectLst>
                  <a:outerShdw blurRad="38100" dist="38100" dir="2700000" algn="tl">
                    <a:srgbClr val="000000">
                      <a:alpha val="43137"/>
                    </a:srgbClr>
                  </a:outerShdw>
                </a:effectLst>
              </a:rPr>
              <a:t>TPIP v8 UPDATES – EXPECT WINTER 2026 </a:t>
            </a:r>
            <a:endParaRPr lang="en-US" sz="2800" dirty="0"/>
          </a:p>
        </p:txBody>
      </p:sp>
      <p:sp>
        <p:nvSpPr>
          <p:cNvPr id="6" name="Slide Number Placeholder 1">
            <a:extLst>
              <a:ext uri="{FF2B5EF4-FFF2-40B4-BE49-F238E27FC236}">
                <a16:creationId xmlns:a16="http://schemas.microsoft.com/office/drawing/2014/main" id="{46F38ECD-4719-04DD-2F92-24EF3572BE75}"/>
              </a:ext>
            </a:extLst>
          </p:cNvPr>
          <p:cNvSpPr>
            <a:spLocks noGrp="1"/>
          </p:cNvSpPr>
          <p:nvPr>
            <p:ph type="sldNum" sz="quarter" idx="12"/>
          </p:nvPr>
        </p:nvSpPr>
        <p:spPr>
          <a:xfrm>
            <a:off x="6705600" y="4767267"/>
            <a:ext cx="2133600" cy="273844"/>
          </a:xfrm>
        </p:spPr>
        <p:txBody>
          <a:bodyPr/>
          <a:lstStyle/>
          <a:p>
            <a:fld id="{4B8BC155-96A9-416C-9A6C-7FA79B5D88ED}" type="slidenum">
              <a:rPr lang="en-US"/>
              <a:pPr/>
              <a:t>31</a:t>
            </a:fld>
            <a:endParaRPr lang="en-US" dirty="0"/>
          </a:p>
        </p:txBody>
      </p:sp>
      <p:sp>
        <p:nvSpPr>
          <p:cNvPr id="7" name="Content Placeholder 3">
            <a:extLst>
              <a:ext uri="{FF2B5EF4-FFF2-40B4-BE49-F238E27FC236}">
                <a16:creationId xmlns:a16="http://schemas.microsoft.com/office/drawing/2014/main" id="{BA57027E-7592-3249-BA12-A4EDB78632C1}"/>
              </a:ext>
            </a:extLst>
          </p:cNvPr>
          <p:cNvSpPr>
            <a:spLocks noGrp="1"/>
          </p:cNvSpPr>
          <p:nvPr>
            <p:ph idx="1"/>
          </p:nvPr>
        </p:nvSpPr>
        <p:spPr>
          <a:xfrm>
            <a:off x="457200" y="1257300"/>
            <a:ext cx="8229600" cy="3086100"/>
          </a:xfrm>
        </p:spPr>
        <p:txBody>
          <a:bodyPr>
            <a:normAutofit/>
          </a:bodyPr>
          <a:lstStyle/>
          <a:p>
            <a:r>
              <a:rPr lang="en-US" sz="2200" dirty="0">
                <a:solidFill>
                  <a:schemeClr val="tx1"/>
                </a:solidFill>
              </a:rPr>
              <a:t>TPL-008-1 Added</a:t>
            </a:r>
          </a:p>
          <a:p>
            <a:r>
              <a:rPr lang="en-US" sz="2200" dirty="0">
                <a:solidFill>
                  <a:schemeClr val="tx1"/>
                </a:solidFill>
              </a:rPr>
              <a:t>Update to Exhibit A BES Equipment to Align with Current Processes </a:t>
            </a:r>
          </a:p>
          <a:p>
            <a:r>
              <a:rPr lang="en-US" sz="2200" dirty="0">
                <a:solidFill>
                  <a:schemeClr val="tx1"/>
                </a:solidFill>
              </a:rPr>
              <a:t>Section 2 - Generator Owners</a:t>
            </a:r>
          </a:p>
          <a:p>
            <a:pPr lvl="1">
              <a:buFont typeface="Arial" panose="020B0604020202020204" pitchFamily="34" charset="0"/>
              <a:buChar char="•"/>
            </a:pPr>
            <a:r>
              <a:rPr lang="en-US" sz="2000" dirty="0">
                <a:solidFill>
                  <a:schemeClr val="tx1"/>
                </a:solidFill>
              </a:rPr>
              <a:t>MOD-027 Retired</a:t>
            </a:r>
          </a:p>
          <a:p>
            <a:pPr lvl="1">
              <a:buFont typeface="Arial" panose="020B0604020202020204" pitchFamily="34" charset="0"/>
              <a:buChar char="•"/>
            </a:pPr>
            <a:r>
              <a:rPr lang="en-US" sz="2000" dirty="0">
                <a:solidFill>
                  <a:schemeClr val="tx1"/>
                </a:solidFill>
              </a:rPr>
              <a:t>MOD-026-2 Updates</a:t>
            </a:r>
          </a:p>
          <a:p>
            <a:pPr lvl="1">
              <a:buFont typeface="Arial" panose="020B0604020202020204" pitchFamily="34" charset="0"/>
              <a:buChar char="•"/>
            </a:pPr>
            <a:r>
              <a:rPr lang="en-US" sz="2000" dirty="0">
                <a:solidFill>
                  <a:schemeClr val="tx1"/>
                </a:solidFill>
              </a:rPr>
              <a:t>Update to Appendix 1</a:t>
            </a:r>
          </a:p>
          <a:p>
            <a:pPr lvl="2">
              <a:lnSpc>
                <a:spcPct val="80000"/>
              </a:lnSpc>
            </a:pPr>
            <a:r>
              <a:rPr lang="en-US" dirty="0">
                <a:solidFill>
                  <a:schemeClr val="tx1"/>
                </a:solidFill>
              </a:rPr>
              <a:t>BPA MOD-025/026 Model Validation Process</a:t>
            </a:r>
          </a:p>
          <a:p>
            <a:pPr lvl="2"/>
            <a:endParaRPr lang="en-US" sz="2400" dirty="0">
              <a:solidFill>
                <a:schemeClr val="tx1"/>
              </a:solidFill>
            </a:endParaRPr>
          </a:p>
          <a:p>
            <a:pPr marL="0" indent="0">
              <a:buNone/>
            </a:pPr>
            <a:endParaRPr lang="en-US" dirty="0"/>
          </a:p>
        </p:txBody>
      </p:sp>
    </p:spTree>
    <p:extLst>
      <p:ext uri="{BB962C8B-B14F-4D97-AF65-F5344CB8AC3E}">
        <p14:creationId xmlns:p14="http://schemas.microsoft.com/office/powerpoint/2010/main" val="42308280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0A8DB-27CE-294A-DE6F-BBFA61DDACB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1955B21-0CE0-63B4-31C9-821FDFB1B9F0}"/>
              </a:ext>
            </a:extLst>
          </p:cNvPr>
          <p:cNvSpPr>
            <a:spLocks noGrp="1"/>
          </p:cNvSpPr>
          <p:nvPr>
            <p:ph type="title"/>
          </p:nvPr>
        </p:nvSpPr>
        <p:spPr/>
        <p:txBody>
          <a:bodyPr/>
          <a:lstStyle/>
          <a:p>
            <a:pPr algn="ctr"/>
            <a:r>
              <a:rPr lang="en-US" dirty="0">
                <a:effectLst>
                  <a:outerShdw blurRad="38100" dist="38100" dir="2700000" algn="tl">
                    <a:srgbClr val="000000">
                      <a:alpha val="43137"/>
                    </a:srgbClr>
                  </a:outerShdw>
                </a:effectLst>
              </a:rPr>
              <a:t>KEY DATES</a:t>
            </a:r>
          </a:p>
        </p:txBody>
      </p:sp>
      <p:sp>
        <p:nvSpPr>
          <p:cNvPr id="6" name="Slide Number Placeholder 1">
            <a:extLst>
              <a:ext uri="{FF2B5EF4-FFF2-40B4-BE49-F238E27FC236}">
                <a16:creationId xmlns:a16="http://schemas.microsoft.com/office/drawing/2014/main" id="{24799178-EA7B-67DD-0F13-54F0EF2B45FE}"/>
              </a:ext>
            </a:extLst>
          </p:cNvPr>
          <p:cNvSpPr>
            <a:spLocks noGrp="1"/>
          </p:cNvSpPr>
          <p:nvPr>
            <p:ph type="sldNum" sz="quarter" idx="12"/>
          </p:nvPr>
        </p:nvSpPr>
        <p:spPr>
          <a:xfrm>
            <a:off x="6705600" y="4767267"/>
            <a:ext cx="2133600" cy="273844"/>
          </a:xfrm>
        </p:spPr>
        <p:txBody>
          <a:bodyPr/>
          <a:lstStyle/>
          <a:p>
            <a:fld id="{4B8BC155-96A9-416C-9A6C-7FA79B5D88ED}" type="slidenum">
              <a:rPr lang="en-US"/>
              <a:pPr/>
              <a:t>32</a:t>
            </a:fld>
            <a:endParaRPr lang="en-US" dirty="0"/>
          </a:p>
        </p:txBody>
      </p:sp>
      <p:sp>
        <p:nvSpPr>
          <p:cNvPr id="5" name="Content Placeholder 4">
            <a:extLst>
              <a:ext uri="{FF2B5EF4-FFF2-40B4-BE49-F238E27FC236}">
                <a16:creationId xmlns:a16="http://schemas.microsoft.com/office/drawing/2014/main" id="{46100A91-725E-4033-E4FB-568A08DFFB3B}"/>
              </a:ext>
            </a:extLst>
          </p:cNvPr>
          <p:cNvSpPr>
            <a:spLocks noGrp="1"/>
          </p:cNvSpPr>
          <p:nvPr>
            <p:ph idx="1"/>
          </p:nvPr>
        </p:nvSpPr>
        <p:spPr>
          <a:xfrm>
            <a:off x="457200" y="1257516"/>
            <a:ext cx="8229600" cy="3676434"/>
          </a:xfrm>
        </p:spPr>
        <p:txBody>
          <a:bodyPr>
            <a:normAutofit fontScale="55000" lnSpcReduction="20000"/>
          </a:bodyPr>
          <a:lstStyle/>
          <a:p>
            <a:r>
              <a:rPr lang="en-US" sz="3100" dirty="0">
                <a:solidFill>
                  <a:schemeClr val="tx1"/>
                </a:solidFill>
              </a:rPr>
              <a:t>TP CFR Matrix Exhibit Annual Update</a:t>
            </a:r>
          </a:p>
          <a:p>
            <a:pPr lvl="1">
              <a:buFont typeface="Arial" panose="020B0604020202020204" pitchFamily="34" charset="0"/>
              <a:buChar char="•"/>
            </a:pPr>
            <a:r>
              <a:rPr lang="en-US" sz="2900" dirty="0">
                <a:solidFill>
                  <a:schemeClr val="tx1"/>
                </a:solidFill>
              </a:rPr>
              <a:t>April</a:t>
            </a:r>
          </a:p>
          <a:p>
            <a:r>
              <a:rPr lang="en-US" sz="3100" dirty="0">
                <a:solidFill>
                  <a:schemeClr val="tx1"/>
                </a:solidFill>
              </a:rPr>
              <a:t>TP CFR TPIP Update – Winter 2026</a:t>
            </a:r>
          </a:p>
          <a:p>
            <a:pPr lvl="1">
              <a:buFont typeface="Arial" panose="020B0604020202020204" pitchFamily="34" charset="0"/>
              <a:buChar char="•"/>
            </a:pPr>
            <a:r>
              <a:rPr lang="en-US" sz="2900" dirty="0">
                <a:solidFill>
                  <a:schemeClr val="tx1"/>
                </a:solidFill>
              </a:rPr>
              <a:t>TPL-008-1</a:t>
            </a:r>
          </a:p>
          <a:p>
            <a:pPr lvl="1">
              <a:buFont typeface="Arial" panose="020B0604020202020204" pitchFamily="34" charset="0"/>
              <a:buChar char="•"/>
            </a:pPr>
            <a:r>
              <a:rPr lang="en-US" sz="2900" dirty="0">
                <a:solidFill>
                  <a:schemeClr val="tx1"/>
                </a:solidFill>
              </a:rPr>
              <a:t>Exhibit A, BES Equipment Update to Align with Current Process</a:t>
            </a:r>
          </a:p>
          <a:p>
            <a:pPr lvl="1">
              <a:buFont typeface="Arial" panose="020B0604020202020204" pitchFamily="34" charset="0"/>
              <a:buChar char="•"/>
            </a:pPr>
            <a:r>
              <a:rPr lang="en-US" sz="2900" dirty="0">
                <a:solidFill>
                  <a:schemeClr val="tx1"/>
                </a:solidFill>
              </a:rPr>
              <a:t>Generator Owner Section Update</a:t>
            </a:r>
          </a:p>
          <a:p>
            <a:r>
              <a:rPr lang="en-US" sz="3100" dirty="0">
                <a:solidFill>
                  <a:schemeClr val="tx1"/>
                </a:solidFill>
              </a:rPr>
              <a:t>TP CFR TPIP Annual Update </a:t>
            </a:r>
          </a:p>
          <a:p>
            <a:pPr lvl="1">
              <a:buFont typeface="Arial" panose="020B0604020202020204" pitchFamily="34" charset="0"/>
              <a:buChar char="•"/>
            </a:pPr>
            <a:r>
              <a:rPr lang="en-US" sz="2900" dirty="0">
                <a:solidFill>
                  <a:schemeClr val="tx1"/>
                </a:solidFill>
              </a:rPr>
              <a:t>Moving Timeline</a:t>
            </a:r>
          </a:p>
          <a:p>
            <a:pPr lvl="2"/>
            <a:r>
              <a:rPr lang="en-US" sz="2900" dirty="0">
                <a:solidFill>
                  <a:schemeClr val="tx1"/>
                </a:solidFill>
              </a:rPr>
              <a:t>Previous: June/July</a:t>
            </a:r>
          </a:p>
          <a:p>
            <a:pPr lvl="2"/>
            <a:r>
              <a:rPr lang="en-US" sz="2900" dirty="0">
                <a:solidFill>
                  <a:schemeClr val="tx1"/>
                </a:solidFill>
                <a:highlight>
                  <a:srgbClr val="00FFFF"/>
                </a:highlight>
              </a:rPr>
              <a:t>New: April/May</a:t>
            </a:r>
          </a:p>
          <a:p>
            <a:r>
              <a:rPr lang="en-US" sz="3100" dirty="0">
                <a:solidFill>
                  <a:schemeClr val="tx1"/>
                </a:solidFill>
              </a:rPr>
              <a:t>TPL-001-5 Data Request </a:t>
            </a:r>
          </a:p>
          <a:p>
            <a:pPr lvl="1">
              <a:buFont typeface="Arial" panose="020B0604020202020204" pitchFamily="34" charset="0"/>
              <a:buChar char="•"/>
            </a:pPr>
            <a:r>
              <a:rPr lang="en-US" sz="2900" dirty="0">
                <a:solidFill>
                  <a:schemeClr val="tx1"/>
                </a:solidFill>
              </a:rPr>
              <a:t>Moving Timeline</a:t>
            </a:r>
          </a:p>
          <a:p>
            <a:pPr lvl="2"/>
            <a:r>
              <a:rPr lang="en-US" sz="2900" dirty="0">
                <a:solidFill>
                  <a:schemeClr val="tx1"/>
                </a:solidFill>
              </a:rPr>
              <a:t>Previous: April 1-</a:t>
            </a:r>
            <a:r>
              <a:rPr lang="en-US" sz="2900" baseline="30000" dirty="0">
                <a:solidFill>
                  <a:schemeClr val="tx1"/>
                </a:solidFill>
              </a:rPr>
              <a:t> </a:t>
            </a:r>
            <a:r>
              <a:rPr lang="en-US" sz="2900" dirty="0">
                <a:solidFill>
                  <a:schemeClr val="tx1"/>
                </a:solidFill>
              </a:rPr>
              <a:t>May 1</a:t>
            </a:r>
          </a:p>
          <a:p>
            <a:pPr lvl="2"/>
            <a:r>
              <a:rPr lang="en-US" sz="2900" dirty="0">
                <a:solidFill>
                  <a:schemeClr val="tx1"/>
                </a:solidFill>
                <a:highlight>
                  <a:srgbClr val="00FFFF"/>
                </a:highlight>
              </a:rPr>
              <a:t>New: March 1 – April 1 </a:t>
            </a:r>
          </a:p>
          <a:p>
            <a:endParaRPr lang="en-US" dirty="0"/>
          </a:p>
        </p:txBody>
      </p:sp>
    </p:spTree>
    <p:extLst>
      <p:ext uri="{BB962C8B-B14F-4D97-AF65-F5344CB8AC3E}">
        <p14:creationId xmlns:p14="http://schemas.microsoft.com/office/powerpoint/2010/main" val="1383785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8FF17-671C-C736-D877-5F475CDB7E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DCE387-5884-8426-3CFA-07181FD34DF4}"/>
              </a:ext>
            </a:extLst>
          </p:cNvPr>
          <p:cNvSpPr>
            <a:spLocks noGrp="1"/>
          </p:cNvSpPr>
          <p:nvPr>
            <p:ph type="ctrTitle"/>
          </p:nvPr>
        </p:nvSpPr>
        <p:spPr>
          <a:xfrm>
            <a:off x="457200" y="2390069"/>
            <a:ext cx="7772400" cy="1102519"/>
          </a:xfrm>
        </p:spPr>
        <p:txBody>
          <a:bodyPr>
            <a:normAutofit/>
          </a:bodyPr>
          <a:lstStyle/>
          <a:p>
            <a:r>
              <a:rPr lang="en-US" sz="3200" dirty="0">
                <a:effectLst>
                  <a:outerShdw blurRad="38100" dist="38100" dir="2700000" algn="tl">
                    <a:srgbClr val="000000">
                      <a:alpha val="43137"/>
                    </a:srgbClr>
                  </a:outerShdw>
                </a:effectLst>
              </a:rPr>
              <a:t>QUESTIONS | COMMENTS</a:t>
            </a:r>
          </a:p>
        </p:txBody>
      </p:sp>
      <p:sp>
        <p:nvSpPr>
          <p:cNvPr id="4" name="TextBox 3">
            <a:extLst>
              <a:ext uri="{FF2B5EF4-FFF2-40B4-BE49-F238E27FC236}">
                <a16:creationId xmlns:a16="http://schemas.microsoft.com/office/drawing/2014/main" id="{3582DB70-3A2C-7B8B-EB44-BBE8BF4D0A70}"/>
              </a:ext>
            </a:extLst>
          </p:cNvPr>
          <p:cNvSpPr txBox="1"/>
          <p:nvPr/>
        </p:nvSpPr>
        <p:spPr>
          <a:xfrm>
            <a:off x="1066800" y="3357591"/>
            <a:ext cx="2743200" cy="369332"/>
          </a:xfrm>
          <a:prstGeom prst="rect">
            <a:avLst/>
          </a:prstGeom>
          <a:noFill/>
        </p:spPr>
        <p:txBody>
          <a:bodyPr wrap="square">
            <a:spAutoFit/>
          </a:bodyPr>
          <a:lstStyle/>
          <a:p>
            <a:pPr algn="ctr"/>
            <a:r>
              <a:rPr lang="en-US" b="1" u="sng" dirty="0">
                <a:latin typeface="Arial" panose="020B0604020202020204" pitchFamily="34" charset="0"/>
                <a:cs typeface="Arial" panose="020B0604020202020204" pitchFamily="34" charset="0"/>
              </a:rPr>
              <a:t>CSRP Supervisor</a:t>
            </a:r>
          </a:p>
        </p:txBody>
      </p:sp>
      <p:sp>
        <p:nvSpPr>
          <p:cNvPr id="6" name="TextBox 5">
            <a:extLst>
              <a:ext uri="{FF2B5EF4-FFF2-40B4-BE49-F238E27FC236}">
                <a16:creationId xmlns:a16="http://schemas.microsoft.com/office/drawing/2014/main" id="{1134F1A4-F769-D14D-2E1F-0F4C278E1E5F}"/>
              </a:ext>
            </a:extLst>
          </p:cNvPr>
          <p:cNvSpPr txBox="1"/>
          <p:nvPr/>
        </p:nvSpPr>
        <p:spPr>
          <a:xfrm>
            <a:off x="3609109" y="3354058"/>
            <a:ext cx="1468582" cy="1446550"/>
          </a:xfrm>
          <a:prstGeom prst="rect">
            <a:avLst/>
          </a:prstGeom>
          <a:noFill/>
        </p:spPr>
        <p:txBody>
          <a:bodyPr wrap="square">
            <a:spAutoFit/>
          </a:bodyPr>
          <a:lstStyle/>
          <a:p>
            <a:pPr algn="ctr"/>
            <a:r>
              <a:rPr lang="en-US" b="1" u="sng" dirty="0">
                <a:latin typeface="Arial" panose="020B0604020202020204" pitchFamily="34" charset="0"/>
                <a:cs typeface="Arial" panose="020B0604020202020204" pitchFamily="34" charset="0"/>
              </a:rPr>
              <a:t>TOP TEAM</a:t>
            </a:r>
          </a:p>
          <a:p>
            <a:pPr algn="ctr"/>
            <a:r>
              <a:rPr lang="en-US" sz="1400" dirty="0">
                <a:latin typeface="Arial" panose="020B0604020202020204" pitchFamily="34" charset="0"/>
                <a:cs typeface="Arial" panose="020B0604020202020204" pitchFamily="34" charset="0"/>
              </a:rPr>
              <a:t>Megan Largo</a:t>
            </a:r>
          </a:p>
          <a:p>
            <a:pPr algn="ctr"/>
            <a:r>
              <a:rPr lang="en-US" sz="1400" dirty="0">
                <a:latin typeface="Arial" panose="020B0604020202020204" pitchFamily="34" charset="0"/>
                <a:cs typeface="Arial" panose="020B0604020202020204" pitchFamily="34" charset="0"/>
              </a:rPr>
              <a:t>Alesia Crisman</a:t>
            </a:r>
          </a:p>
          <a:p>
            <a:pPr algn="ctr"/>
            <a:r>
              <a:rPr lang="en-US" sz="1400" dirty="0">
                <a:latin typeface="Arial" panose="020B0604020202020204" pitchFamily="34" charset="0"/>
                <a:cs typeface="Arial" panose="020B0604020202020204" pitchFamily="34" charset="0"/>
              </a:rPr>
              <a:t>Kristin Judge</a:t>
            </a:r>
          </a:p>
          <a:p>
            <a:pPr algn="ctr"/>
            <a:r>
              <a:rPr lang="en-US" sz="1400" dirty="0">
                <a:latin typeface="Arial" panose="020B0604020202020204" pitchFamily="34" charset="0"/>
                <a:cs typeface="Arial" panose="020B0604020202020204" pitchFamily="34" charset="0"/>
              </a:rPr>
              <a:t>Debbie Dunn </a:t>
            </a:r>
          </a:p>
          <a:p>
            <a:pPr algn="ctr"/>
            <a:r>
              <a:rPr lang="en-US" sz="1400" dirty="0">
                <a:latin typeface="Arial" panose="020B0604020202020204" pitchFamily="34" charset="0"/>
                <a:cs typeface="Arial" panose="020B0604020202020204" pitchFamily="34" charset="0"/>
              </a:rPr>
              <a:t>Angela Rider</a:t>
            </a:r>
          </a:p>
        </p:txBody>
      </p:sp>
      <p:sp>
        <p:nvSpPr>
          <p:cNvPr id="8" name="TextBox 7">
            <a:extLst>
              <a:ext uri="{FF2B5EF4-FFF2-40B4-BE49-F238E27FC236}">
                <a16:creationId xmlns:a16="http://schemas.microsoft.com/office/drawing/2014/main" id="{449DF2BD-C557-F4FC-E829-B8CE2E28E3FF}"/>
              </a:ext>
            </a:extLst>
          </p:cNvPr>
          <p:cNvSpPr txBox="1"/>
          <p:nvPr/>
        </p:nvSpPr>
        <p:spPr>
          <a:xfrm>
            <a:off x="31283" y="3631118"/>
            <a:ext cx="4648200" cy="338554"/>
          </a:xfrm>
          <a:prstGeom prst="rect">
            <a:avLst/>
          </a:prstGeom>
          <a:noFill/>
        </p:spPr>
        <p:txBody>
          <a:bodyPr wrap="square">
            <a:spAutoFit/>
          </a:bodyPr>
          <a:lstStyle/>
          <a:p>
            <a:pPr algn="ctr"/>
            <a:r>
              <a:rPr lang="en-US" sz="1600" dirty="0">
                <a:latin typeface="Arial" panose="020B0604020202020204" pitchFamily="34" charset="0"/>
                <a:cs typeface="Arial" panose="020B0604020202020204" pitchFamily="34" charset="0"/>
              </a:rPr>
              <a:t>Lorissa Cardoza</a:t>
            </a:r>
          </a:p>
        </p:txBody>
      </p:sp>
      <p:sp>
        <p:nvSpPr>
          <p:cNvPr id="5" name="TextBox 4">
            <a:extLst>
              <a:ext uri="{FF2B5EF4-FFF2-40B4-BE49-F238E27FC236}">
                <a16:creationId xmlns:a16="http://schemas.microsoft.com/office/drawing/2014/main" id="{A0D7E3FF-34CC-FF45-589E-2760CC36C56B}"/>
              </a:ext>
            </a:extLst>
          </p:cNvPr>
          <p:cNvSpPr txBox="1"/>
          <p:nvPr/>
        </p:nvSpPr>
        <p:spPr>
          <a:xfrm>
            <a:off x="5431092" y="3343943"/>
            <a:ext cx="1468582" cy="1015663"/>
          </a:xfrm>
          <a:prstGeom prst="rect">
            <a:avLst/>
          </a:prstGeom>
          <a:noFill/>
        </p:spPr>
        <p:txBody>
          <a:bodyPr wrap="square">
            <a:spAutoFit/>
          </a:bodyPr>
          <a:lstStyle/>
          <a:p>
            <a:pPr algn="ctr"/>
            <a:r>
              <a:rPr lang="en-US" b="1" u="sng" dirty="0">
                <a:latin typeface="Arial" panose="020B0604020202020204" pitchFamily="34" charset="0"/>
                <a:cs typeface="Arial" panose="020B0604020202020204" pitchFamily="34" charset="0"/>
              </a:rPr>
              <a:t>CFR TEAM</a:t>
            </a:r>
          </a:p>
          <a:p>
            <a:pPr algn="ctr"/>
            <a:r>
              <a:rPr lang="en-US" sz="1400" dirty="0">
                <a:latin typeface="Arial" panose="020B0604020202020204" pitchFamily="34" charset="0"/>
                <a:cs typeface="Arial" panose="020B0604020202020204" pitchFamily="34" charset="0"/>
              </a:rPr>
              <a:t>Alesia Crisman</a:t>
            </a:r>
          </a:p>
          <a:p>
            <a:pPr algn="ctr"/>
            <a:r>
              <a:rPr lang="en-US" sz="1400" dirty="0">
                <a:latin typeface="Arial" panose="020B0604020202020204" pitchFamily="34" charset="0"/>
                <a:cs typeface="Arial" panose="020B0604020202020204" pitchFamily="34" charset="0"/>
              </a:rPr>
              <a:t>Debbie Dunn </a:t>
            </a:r>
          </a:p>
          <a:p>
            <a:pPr algn="ctr"/>
            <a:r>
              <a:rPr lang="en-US" sz="1400" dirty="0">
                <a:latin typeface="Arial" panose="020B0604020202020204" pitchFamily="34" charset="0"/>
                <a:cs typeface="Arial" panose="020B0604020202020204" pitchFamily="34" charset="0"/>
              </a:rPr>
              <a:t>Angela Rider</a:t>
            </a:r>
          </a:p>
        </p:txBody>
      </p:sp>
    </p:spTree>
    <p:extLst>
      <p:ext uri="{BB962C8B-B14F-4D97-AF65-F5344CB8AC3E}">
        <p14:creationId xmlns:p14="http://schemas.microsoft.com/office/powerpoint/2010/main" val="16859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5D5D8783-4ED4-5F87-48D8-8EB6E7A1612D}"/>
              </a:ext>
            </a:extLst>
          </p:cNvPr>
          <p:cNvSpPr txBox="1">
            <a:spLocks/>
          </p:cNvSpPr>
          <p:nvPr/>
        </p:nvSpPr>
        <p:spPr>
          <a:xfrm>
            <a:off x="6705600" y="4767267"/>
            <a:ext cx="21336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B8BC155-96A9-416C-9A6C-7FA79B5D88ED}" type="slidenum">
              <a:rPr lang="en-US" sz="900">
                <a:solidFill>
                  <a:schemeClr val="bg1"/>
                </a:solidFill>
                <a:latin typeface="Arial" panose="020B0604020202020204" pitchFamily="34" charset="0"/>
                <a:cs typeface="Arial" panose="020B0604020202020204" pitchFamily="34" charset="0"/>
              </a:rPr>
              <a:pPr algn="r"/>
              <a:t>4</a:t>
            </a:fld>
            <a:endParaRPr lang="en-US" sz="900" dirty="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8FC6AA1A-A2F5-4360-08AA-EE01DD659D91}"/>
              </a:ext>
            </a:extLst>
          </p:cNvPr>
          <p:cNvSpPr txBox="1"/>
          <p:nvPr/>
        </p:nvSpPr>
        <p:spPr>
          <a:xfrm>
            <a:off x="152400" y="321860"/>
            <a:ext cx="8839200" cy="707886"/>
          </a:xfrm>
          <a:prstGeom prst="rect">
            <a:avLst/>
          </a:prstGeom>
          <a:noFill/>
        </p:spPr>
        <p:txBody>
          <a:bodyPr wrap="square">
            <a:spAutoFit/>
          </a:bodyPr>
          <a:lstStyle/>
          <a:p>
            <a:pPr algn="ctr"/>
            <a:r>
              <a:rPr lang="en-US" sz="4000" b="1" dirty="0">
                <a:solidFill>
                  <a:prstClr val="white"/>
                </a:solidFill>
                <a:effectLst>
                  <a:outerShdw blurRad="38100" dist="38100" dir="2700000" algn="tl">
                    <a:srgbClr val="000000">
                      <a:alpha val="43137"/>
                    </a:srgbClr>
                  </a:outerShdw>
                </a:effectLst>
                <a:latin typeface="Arial" pitchFamily="34" charset="0"/>
                <a:ea typeface="+mj-ea"/>
                <a:cs typeface="Arial" pitchFamily="34" charset="0"/>
              </a:rPr>
              <a:t>TOP AGENDA</a:t>
            </a:r>
            <a:endParaRPr lang="en-US" sz="2000" dirty="0"/>
          </a:p>
        </p:txBody>
      </p:sp>
      <p:sp>
        <p:nvSpPr>
          <p:cNvPr id="6" name="TextBox 5">
            <a:extLst>
              <a:ext uri="{FF2B5EF4-FFF2-40B4-BE49-F238E27FC236}">
                <a16:creationId xmlns:a16="http://schemas.microsoft.com/office/drawing/2014/main" id="{2589EE49-347F-FD48-C8BC-26CDB03B2E04}"/>
              </a:ext>
            </a:extLst>
          </p:cNvPr>
          <p:cNvSpPr txBox="1"/>
          <p:nvPr/>
        </p:nvSpPr>
        <p:spPr>
          <a:xfrm>
            <a:off x="2133600" y="1139948"/>
            <a:ext cx="4648201" cy="2893100"/>
          </a:xfrm>
          <a:prstGeom prst="rect">
            <a:avLst/>
          </a:prstGeom>
          <a:noFill/>
        </p:spPr>
        <p:txBody>
          <a:bodyPr wrap="square">
            <a:spAutoFit/>
          </a:bodyPr>
          <a:lstStyle/>
          <a:p>
            <a:pPr marL="742959" lvl="1" indent="-285753">
              <a:buFont typeface="Arial" panose="020B0604020202020204" pitchFamily="34" charset="0"/>
              <a:buChar char="•"/>
            </a:pPr>
            <a:r>
              <a:rPr lang="en-US" sz="1600" dirty="0">
                <a:latin typeface="Arial" panose="020B0604020202020204" pitchFamily="34" charset="0"/>
                <a:cs typeface="Arial" panose="020B0604020202020204" pitchFamily="34" charset="0"/>
              </a:rPr>
              <a:t>Welcome/Introductions</a:t>
            </a:r>
          </a:p>
          <a:p>
            <a:pPr marL="742959" lvl="1" indent="-285753">
              <a:buFont typeface="Arial" panose="020B0604020202020204" pitchFamily="34" charset="0"/>
              <a:buChar char="•"/>
            </a:pPr>
            <a:r>
              <a:rPr lang="en-US" sz="1600" dirty="0">
                <a:latin typeface="Arial" panose="020B0604020202020204" pitchFamily="34" charset="0"/>
                <a:cs typeface="Arial" panose="020B0604020202020204" pitchFamily="34" charset="0"/>
              </a:rPr>
              <a:t>Safety Moment</a:t>
            </a:r>
          </a:p>
          <a:p>
            <a:pPr marL="742959" lvl="1" indent="-285753">
              <a:buFont typeface="Arial" panose="020B0604020202020204" pitchFamily="34" charset="0"/>
              <a:buChar char="•"/>
            </a:pPr>
            <a:r>
              <a:rPr lang="en-US" sz="1600" dirty="0">
                <a:latin typeface="Arial" panose="020B0604020202020204" pitchFamily="34" charset="0"/>
                <a:cs typeface="Arial" panose="020B0604020202020204" pitchFamily="34" charset="0"/>
              </a:rPr>
              <a:t>Operation Coordination Sessions </a:t>
            </a:r>
          </a:p>
          <a:p>
            <a:pPr marL="742959" lvl="1" indent="-285753">
              <a:buFont typeface="Arial" panose="020B0604020202020204" pitchFamily="34" charset="0"/>
              <a:buChar char="•"/>
            </a:pPr>
            <a:r>
              <a:rPr lang="en-US" sz="1600" dirty="0">
                <a:latin typeface="Arial" panose="020B0604020202020204" pitchFamily="34" charset="0"/>
                <a:cs typeface="Arial" panose="020B0604020202020204" pitchFamily="34" charset="0"/>
              </a:rPr>
              <a:t>TOPIC V13</a:t>
            </a:r>
          </a:p>
          <a:p>
            <a:pPr marL="1200159" lvl="2" indent="-285753">
              <a:buFont typeface="Arial" panose="020B0604020202020204" pitchFamily="34" charset="0"/>
              <a:buChar char="•"/>
            </a:pPr>
            <a:r>
              <a:rPr lang="en-US" sz="1600" dirty="0">
                <a:latin typeface="Arial" panose="020B0604020202020204" pitchFamily="34" charset="0"/>
                <a:cs typeface="Arial" panose="020B0604020202020204" pitchFamily="34" charset="0"/>
              </a:rPr>
              <a:t>Clarifications</a:t>
            </a:r>
          </a:p>
          <a:p>
            <a:pPr marL="742959" lvl="1" indent="-285753">
              <a:buFont typeface="Arial" panose="020B0604020202020204" pitchFamily="34" charset="0"/>
              <a:buChar char="•"/>
            </a:pPr>
            <a:r>
              <a:rPr lang="en-US" sz="1600" dirty="0">
                <a:latin typeface="Arial" panose="020B0604020202020204" pitchFamily="34" charset="0"/>
                <a:cs typeface="Arial" panose="020B0604020202020204" pitchFamily="34" charset="0"/>
              </a:rPr>
              <a:t>System Equipment Change Form</a:t>
            </a:r>
          </a:p>
          <a:p>
            <a:pPr marL="742959" lvl="1" indent="-285753">
              <a:buFont typeface="Arial" panose="020B0604020202020204" pitchFamily="34" charset="0"/>
              <a:buChar char="•"/>
            </a:pPr>
            <a:r>
              <a:rPr lang="en-US" sz="1600" dirty="0">
                <a:latin typeface="Arial" panose="020B0604020202020204" pitchFamily="34" charset="0"/>
                <a:cs typeface="Arial" panose="020B0604020202020204" pitchFamily="34" charset="0"/>
              </a:rPr>
              <a:t>TOPIC V14 – Urgent Update</a:t>
            </a:r>
          </a:p>
          <a:p>
            <a:pPr marL="1200164" lvl="2" indent="-285753">
              <a:buFont typeface="Arial" panose="020B0604020202020204" pitchFamily="34" charset="0"/>
              <a:buChar char="•"/>
            </a:pPr>
            <a:r>
              <a:rPr lang="en-US" sz="1600" dirty="0">
                <a:latin typeface="Arial" panose="020B0604020202020204" pitchFamily="34" charset="0"/>
                <a:cs typeface="Arial" panose="020B0604020202020204" pitchFamily="34" charset="0"/>
              </a:rPr>
              <a:t>TOP asset participation criteria</a:t>
            </a:r>
          </a:p>
          <a:p>
            <a:pPr marL="742959" lvl="1" indent="-285753">
              <a:buFont typeface="Arial" panose="020B0604020202020204" pitchFamily="34" charset="0"/>
              <a:buChar char="•"/>
            </a:pPr>
            <a:r>
              <a:rPr lang="en-US" sz="1600" dirty="0">
                <a:latin typeface="Arial" panose="020B0604020202020204" pitchFamily="34" charset="0"/>
                <a:cs typeface="Arial" panose="020B0604020202020204" pitchFamily="34" charset="0"/>
              </a:rPr>
              <a:t>2027 TOP Cost Allocation</a:t>
            </a:r>
          </a:p>
          <a:p>
            <a:pPr marL="742959" lvl="1" indent="-285753">
              <a:buFont typeface="Arial" panose="020B0604020202020204" pitchFamily="34" charset="0"/>
              <a:buChar char="•"/>
            </a:pPr>
            <a:r>
              <a:rPr lang="en-US" sz="1600" dirty="0">
                <a:latin typeface="Arial" panose="020B0604020202020204" pitchFamily="34" charset="0"/>
                <a:cs typeface="Arial" panose="020B0604020202020204" pitchFamily="34" charset="0"/>
              </a:rPr>
              <a:t>Contract Refresh</a:t>
            </a:r>
          </a:p>
          <a:p>
            <a:pPr marL="742959" lvl="1" indent="-285753">
              <a:buFont typeface="Arial" panose="020B0604020202020204" pitchFamily="34" charset="0"/>
              <a:buChar char="•"/>
            </a:pPr>
            <a:r>
              <a:rPr lang="en-US" sz="1600" dirty="0">
                <a:latin typeface="Arial" panose="020B0604020202020204" pitchFamily="34" charset="0"/>
                <a:cs typeface="Arial" panose="020B0604020202020204" pitchFamily="34" charset="0"/>
              </a:rPr>
              <a:t>Questions | Break</a:t>
            </a:r>
          </a:p>
        </p:txBody>
      </p:sp>
    </p:spTree>
    <p:extLst>
      <p:ext uri="{BB962C8B-B14F-4D97-AF65-F5344CB8AC3E}">
        <p14:creationId xmlns:p14="http://schemas.microsoft.com/office/powerpoint/2010/main" val="3065370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338CE-8823-CF17-C320-03B7AA12B77F}"/>
              </a:ext>
            </a:extLst>
          </p:cNvPr>
          <p:cNvSpPr>
            <a:spLocks noGrp="1"/>
          </p:cNvSpPr>
          <p:nvPr>
            <p:ph type="ctrTitle"/>
          </p:nvPr>
        </p:nvSpPr>
        <p:spPr>
          <a:xfrm>
            <a:off x="685805" y="2400306"/>
            <a:ext cx="7772400" cy="1847849"/>
          </a:xfrm>
        </p:spPr>
        <p:txBody>
          <a:bodyPr>
            <a:normAutofit fontScale="90000"/>
          </a:bodyPr>
          <a:lstStyle/>
          <a:p>
            <a:r>
              <a:rPr lang="en-US" sz="4400" dirty="0">
                <a:effectLst>
                  <a:outerShdw blurRad="38100" dist="38100" dir="2700000" algn="tl">
                    <a:srgbClr val="000000">
                      <a:alpha val="43137"/>
                    </a:srgbClr>
                  </a:outerShdw>
                </a:effectLst>
              </a:rPr>
              <a:t>Safety Moment:</a:t>
            </a:r>
            <a:br>
              <a:rPr lang="en-US" sz="4400" dirty="0">
                <a:effectLst>
                  <a:outerShdw blurRad="38100" dist="38100" dir="2700000" algn="tl">
                    <a:srgbClr val="000000">
                      <a:alpha val="43137"/>
                    </a:srgbClr>
                  </a:outerShdw>
                </a:effectLst>
              </a:rPr>
            </a:br>
            <a:r>
              <a:rPr lang="en-US" dirty="0">
                <a:effectLst>
                  <a:outerShdw blurRad="38100" dist="38100" dir="2700000" algn="tl">
                    <a:srgbClr val="000000">
                      <a:alpha val="43137"/>
                    </a:srgbClr>
                  </a:outerShdw>
                </a:effectLst>
              </a:rPr>
              <a:t>Preventing Employee Burnout</a:t>
            </a:r>
          </a:p>
        </p:txBody>
      </p:sp>
    </p:spTree>
    <p:extLst>
      <p:ext uri="{BB962C8B-B14F-4D97-AF65-F5344CB8AC3E}">
        <p14:creationId xmlns:p14="http://schemas.microsoft.com/office/powerpoint/2010/main" val="2500223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325D60C-4182-C696-3161-F2FC06147FB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 y="372811"/>
            <a:ext cx="4477870" cy="4776396"/>
          </a:xfrm>
          <a:noFill/>
        </p:spPr>
      </p:pic>
      <p:sp>
        <p:nvSpPr>
          <p:cNvPr id="3" name="Slide Number Placeholder 2" hidden="1">
            <a:extLst>
              <a:ext uri="{FF2B5EF4-FFF2-40B4-BE49-F238E27FC236}">
                <a16:creationId xmlns:a16="http://schemas.microsoft.com/office/drawing/2014/main" id="{E6506952-952B-D5F6-8818-AFA97D9F3880}"/>
              </a:ext>
            </a:extLst>
          </p:cNvPr>
          <p:cNvSpPr>
            <a:spLocks noGrp="1"/>
          </p:cNvSpPr>
          <p:nvPr>
            <p:ph type="sldNum" sz="quarter" idx="12"/>
          </p:nvPr>
        </p:nvSpPr>
        <p:spPr/>
        <p:txBody>
          <a:bodyPr/>
          <a:lstStyle/>
          <a:p>
            <a:pPr>
              <a:spcAft>
                <a:spcPts val="450"/>
              </a:spcAft>
            </a:pPr>
            <a:fld id="{4B8BC155-96A9-416C-9A6C-7FA79B5D88ED}" type="slidenum">
              <a:rPr lang="en-US" smtClean="0"/>
              <a:pPr>
                <a:spcAft>
                  <a:spcPts val="450"/>
                </a:spcAft>
              </a:pPr>
              <a:t>6</a:t>
            </a:fld>
            <a:endParaRPr lang="en-US"/>
          </a:p>
        </p:txBody>
      </p:sp>
      <p:sp>
        <p:nvSpPr>
          <p:cNvPr id="7" name="TextBox 6">
            <a:extLst>
              <a:ext uri="{FF2B5EF4-FFF2-40B4-BE49-F238E27FC236}">
                <a16:creationId xmlns:a16="http://schemas.microsoft.com/office/drawing/2014/main" id="{12BF8BAD-E0BE-BAFE-88E6-9F2621A75B49}"/>
              </a:ext>
            </a:extLst>
          </p:cNvPr>
          <p:cNvSpPr txBox="1"/>
          <p:nvPr/>
        </p:nvSpPr>
        <p:spPr>
          <a:xfrm>
            <a:off x="4666136" y="751649"/>
            <a:ext cx="4227838" cy="3429400"/>
          </a:xfrm>
          <a:prstGeom prst="rect">
            <a:avLst/>
          </a:prstGeom>
          <a:noFill/>
        </p:spPr>
        <p:txBody>
          <a:bodyPr wrap="square" rtlCol="0">
            <a:spAutoFit/>
          </a:bodyPr>
          <a:lstStyle/>
          <a:p>
            <a:r>
              <a:rPr lang="en-US" sz="1700" dirty="0">
                <a:solidFill>
                  <a:schemeClr val="accent1">
                    <a:lumMod val="50000"/>
                  </a:schemeClr>
                </a:solidFill>
                <a:latin typeface="Arial" panose="020B0604020202020204" pitchFamily="34" charset="0"/>
                <a:cs typeface="Arial" panose="020B0604020202020204" pitchFamily="34" charset="0"/>
              </a:rPr>
              <a:t>The Toll that Burnout can take on Employees:</a:t>
            </a:r>
          </a:p>
          <a:p>
            <a:pPr marL="685809" lvl="1" indent="-342904">
              <a:lnSpc>
                <a:spcPct val="150000"/>
              </a:lnSpc>
              <a:spcBef>
                <a:spcPts val="900"/>
              </a:spcBef>
              <a:buFont typeface="Arial" panose="020B0604020202020204" pitchFamily="34" charset="0"/>
              <a:buChar char="•"/>
            </a:pPr>
            <a:r>
              <a:rPr lang="en-US" sz="1700" dirty="0">
                <a:solidFill>
                  <a:schemeClr val="accent1">
                    <a:lumMod val="50000"/>
                  </a:schemeClr>
                </a:solidFill>
                <a:latin typeface="Arial" panose="020B0604020202020204" pitchFamily="34" charset="0"/>
                <a:cs typeface="Arial" panose="020B0604020202020204" pitchFamily="34" charset="0"/>
              </a:rPr>
              <a:t>Exhaustion</a:t>
            </a:r>
          </a:p>
          <a:p>
            <a:pPr marL="685809" lvl="1" indent="-342904">
              <a:lnSpc>
                <a:spcPct val="150000"/>
              </a:lnSpc>
              <a:buFont typeface="Arial" panose="020B0604020202020204" pitchFamily="34" charset="0"/>
              <a:buChar char="•"/>
            </a:pPr>
            <a:r>
              <a:rPr lang="en-US" sz="1700" dirty="0">
                <a:solidFill>
                  <a:schemeClr val="accent1">
                    <a:lumMod val="50000"/>
                  </a:schemeClr>
                </a:solidFill>
                <a:latin typeface="Arial" panose="020B0604020202020204" pitchFamily="34" charset="0"/>
                <a:cs typeface="Arial" panose="020B0604020202020204" pitchFamily="34" charset="0"/>
              </a:rPr>
              <a:t>Increased Absences</a:t>
            </a:r>
          </a:p>
          <a:p>
            <a:pPr marL="685809" lvl="1" indent="-342904">
              <a:lnSpc>
                <a:spcPct val="150000"/>
              </a:lnSpc>
              <a:buFont typeface="Arial" panose="020B0604020202020204" pitchFamily="34" charset="0"/>
              <a:buChar char="•"/>
            </a:pPr>
            <a:r>
              <a:rPr lang="en-US" sz="1700" dirty="0">
                <a:solidFill>
                  <a:schemeClr val="accent1">
                    <a:lumMod val="50000"/>
                  </a:schemeClr>
                </a:solidFill>
                <a:latin typeface="Arial" panose="020B0604020202020204" pitchFamily="34" charset="0"/>
                <a:cs typeface="Arial" panose="020B0604020202020204" pitchFamily="34" charset="0"/>
              </a:rPr>
              <a:t>Withdrawal &amp; Isolation</a:t>
            </a:r>
          </a:p>
          <a:p>
            <a:pPr marL="685809" lvl="1" indent="-342904">
              <a:lnSpc>
                <a:spcPct val="150000"/>
              </a:lnSpc>
              <a:buFont typeface="Arial" panose="020B0604020202020204" pitchFamily="34" charset="0"/>
              <a:buChar char="•"/>
            </a:pPr>
            <a:r>
              <a:rPr lang="en-US" sz="1700" dirty="0">
                <a:solidFill>
                  <a:schemeClr val="accent1">
                    <a:lumMod val="50000"/>
                  </a:schemeClr>
                </a:solidFill>
                <a:latin typeface="Arial" panose="020B0604020202020204" pitchFamily="34" charset="0"/>
                <a:cs typeface="Arial" panose="020B0604020202020204" pitchFamily="34" charset="0"/>
              </a:rPr>
              <a:t>Increased Mistakes or Accidents</a:t>
            </a:r>
          </a:p>
          <a:p>
            <a:pPr marL="685809" lvl="1" indent="-342904">
              <a:lnSpc>
                <a:spcPct val="150000"/>
              </a:lnSpc>
              <a:buFont typeface="Arial" panose="020B0604020202020204" pitchFamily="34" charset="0"/>
              <a:buChar char="•"/>
            </a:pPr>
            <a:r>
              <a:rPr lang="en-US" sz="1700" dirty="0">
                <a:solidFill>
                  <a:schemeClr val="accent1">
                    <a:lumMod val="50000"/>
                  </a:schemeClr>
                </a:solidFill>
                <a:latin typeface="Arial" panose="020B0604020202020204" pitchFamily="34" charset="0"/>
                <a:cs typeface="Arial" panose="020B0604020202020204" pitchFamily="34" charset="0"/>
              </a:rPr>
              <a:t>Disengagement</a:t>
            </a:r>
          </a:p>
          <a:p>
            <a:pPr marL="685809" lvl="1" indent="-342904">
              <a:lnSpc>
                <a:spcPct val="150000"/>
              </a:lnSpc>
              <a:buFont typeface="Arial" panose="020B0604020202020204" pitchFamily="34" charset="0"/>
              <a:buChar char="•"/>
            </a:pPr>
            <a:r>
              <a:rPr lang="en-US" sz="1700" dirty="0">
                <a:solidFill>
                  <a:schemeClr val="accent1">
                    <a:lumMod val="50000"/>
                  </a:schemeClr>
                </a:solidFill>
                <a:latin typeface="Arial" panose="020B0604020202020204" pitchFamily="34" charset="0"/>
                <a:cs typeface="Arial" panose="020B0604020202020204" pitchFamily="34" charset="0"/>
              </a:rPr>
              <a:t>Higher Sensitivity/Overly Emotional</a:t>
            </a:r>
          </a:p>
        </p:txBody>
      </p:sp>
    </p:spTree>
    <p:extLst>
      <p:ext uri="{BB962C8B-B14F-4D97-AF65-F5344CB8AC3E}">
        <p14:creationId xmlns:p14="http://schemas.microsoft.com/office/powerpoint/2010/main" val="3099073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18EC619-7769-5D9F-A753-56981F46213D}"/>
              </a:ext>
            </a:extLst>
          </p:cNvPr>
          <p:cNvSpPr>
            <a:spLocks noGrp="1"/>
          </p:cNvSpPr>
          <p:nvPr>
            <p:ph type="sldNum" sz="quarter" idx="12"/>
          </p:nvPr>
        </p:nvSpPr>
        <p:spPr/>
        <p:txBody>
          <a:bodyPr/>
          <a:lstStyle/>
          <a:p>
            <a:fld id="{4B8BC155-96A9-416C-9A6C-7FA79B5D88ED}" type="slidenum">
              <a:rPr lang="en-US" smtClean="0"/>
              <a:pPr/>
              <a:t>7</a:t>
            </a:fld>
            <a:endParaRPr lang="en-US" dirty="0"/>
          </a:p>
        </p:txBody>
      </p:sp>
      <p:sp>
        <p:nvSpPr>
          <p:cNvPr id="4" name="Title 3">
            <a:extLst>
              <a:ext uri="{FF2B5EF4-FFF2-40B4-BE49-F238E27FC236}">
                <a16:creationId xmlns:a16="http://schemas.microsoft.com/office/drawing/2014/main" id="{F125966D-BC68-A83B-5F43-7CDC152BFFA3}"/>
              </a:ext>
            </a:extLst>
          </p:cNvPr>
          <p:cNvSpPr>
            <a:spLocks noGrp="1"/>
          </p:cNvSpPr>
          <p:nvPr>
            <p:ph type="title"/>
          </p:nvPr>
        </p:nvSpPr>
        <p:spPr/>
        <p:txBody>
          <a:bodyPr/>
          <a:lstStyle/>
          <a:p>
            <a:pPr algn="ctr"/>
            <a:r>
              <a:rPr lang="en-US" sz="4800" dirty="0">
                <a:effectLst>
                  <a:outerShdw blurRad="38100" dist="38100" dir="2700000" algn="tl">
                    <a:srgbClr val="000000">
                      <a:alpha val="43137"/>
                    </a:srgbClr>
                  </a:outerShdw>
                </a:effectLst>
              </a:rPr>
              <a:t>Ways To Prevent Burnout</a:t>
            </a:r>
          </a:p>
        </p:txBody>
      </p:sp>
      <p:pic>
        <p:nvPicPr>
          <p:cNvPr id="14" name="Content Placeholder 13" descr="Rear view of person in canoe on lake, seated at prow, with oar in hands, rowing towards treelined hills with mountains">
            <a:extLst>
              <a:ext uri="{FF2B5EF4-FFF2-40B4-BE49-F238E27FC236}">
                <a16:creationId xmlns:a16="http://schemas.microsoft.com/office/drawing/2014/main" id="{1270648A-0C00-4DFF-E297-83EFCDA7EA9D}"/>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514854" y="1343029"/>
            <a:ext cx="4629150" cy="3086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TextBox 14">
            <a:extLst>
              <a:ext uri="{FF2B5EF4-FFF2-40B4-BE49-F238E27FC236}">
                <a16:creationId xmlns:a16="http://schemas.microsoft.com/office/drawing/2014/main" id="{89963117-1633-FC34-5F56-9C5B190303E3}"/>
              </a:ext>
            </a:extLst>
          </p:cNvPr>
          <p:cNvSpPr txBox="1"/>
          <p:nvPr/>
        </p:nvSpPr>
        <p:spPr>
          <a:xfrm>
            <a:off x="278611" y="1305757"/>
            <a:ext cx="3964780" cy="3311291"/>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Here are some practical approaches to protect your team's well-being, while strengthening engagement and resilience:</a:t>
            </a:r>
          </a:p>
          <a:p>
            <a:pPr marL="557219" lvl="1" indent="-214316">
              <a:lnSpc>
                <a:spcPct val="150000"/>
              </a:lnSpc>
              <a:buFont typeface="Arial" panose="020B0604020202020204" pitchFamily="34" charset="0"/>
              <a:buChar char="•"/>
            </a:pPr>
            <a:r>
              <a:rPr lang="en-US" sz="1400" dirty="0">
                <a:latin typeface="Arial" panose="020B0604020202020204" pitchFamily="34" charset="0"/>
                <a:cs typeface="Arial" panose="020B0604020202020204" pitchFamily="34" charset="0"/>
              </a:rPr>
              <a:t>Promote Work-life Balance</a:t>
            </a:r>
          </a:p>
          <a:p>
            <a:pPr marL="557219" lvl="1" indent="-214316">
              <a:lnSpc>
                <a:spcPct val="150000"/>
              </a:lnSpc>
              <a:buFont typeface="Arial" panose="020B0604020202020204" pitchFamily="34" charset="0"/>
              <a:buChar char="•"/>
            </a:pPr>
            <a:r>
              <a:rPr lang="en-US" sz="1400" dirty="0">
                <a:latin typeface="Arial" panose="020B0604020202020204" pitchFamily="34" charset="0"/>
                <a:cs typeface="Arial" panose="020B0604020202020204" pitchFamily="34" charset="0"/>
              </a:rPr>
              <a:t>Provide Flexible Benefits &amp; Choices</a:t>
            </a:r>
          </a:p>
          <a:p>
            <a:pPr marL="557219" lvl="1" indent="-214316">
              <a:lnSpc>
                <a:spcPct val="150000"/>
              </a:lnSpc>
              <a:buFont typeface="Arial" panose="020B0604020202020204" pitchFamily="34" charset="0"/>
              <a:buChar char="•"/>
            </a:pPr>
            <a:r>
              <a:rPr lang="en-US" sz="1400" dirty="0">
                <a:latin typeface="Arial" panose="020B0604020202020204" pitchFamily="34" charset="0"/>
                <a:cs typeface="Arial" panose="020B0604020202020204" pitchFamily="34" charset="0"/>
              </a:rPr>
              <a:t>Foster Open Communication</a:t>
            </a:r>
          </a:p>
          <a:p>
            <a:pPr marL="557219" lvl="1" indent="-214316">
              <a:lnSpc>
                <a:spcPct val="150000"/>
              </a:lnSpc>
              <a:buFont typeface="Arial" panose="020B0604020202020204" pitchFamily="34" charset="0"/>
              <a:buChar char="•"/>
            </a:pPr>
            <a:r>
              <a:rPr lang="en-US" sz="1400" dirty="0">
                <a:latin typeface="Arial" panose="020B0604020202020204" pitchFamily="34" charset="0"/>
                <a:cs typeface="Arial" panose="020B0604020202020204" pitchFamily="34" charset="0"/>
              </a:rPr>
              <a:t>Set Clear Expectations/Reduce Ambiguity</a:t>
            </a:r>
          </a:p>
          <a:p>
            <a:pPr marL="557219" lvl="1" indent="-214316">
              <a:lnSpc>
                <a:spcPct val="150000"/>
              </a:lnSpc>
              <a:buFont typeface="Arial" panose="020B0604020202020204" pitchFamily="34" charset="0"/>
              <a:buChar char="•"/>
            </a:pPr>
            <a:r>
              <a:rPr lang="en-US" sz="1400" dirty="0">
                <a:latin typeface="Arial" panose="020B0604020202020204" pitchFamily="34" charset="0"/>
                <a:cs typeface="Arial" panose="020B0604020202020204" pitchFamily="34" charset="0"/>
              </a:rPr>
              <a:t>Recognize &amp; Reward Efforts</a:t>
            </a:r>
          </a:p>
          <a:p>
            <a:pPr marL="557219" lvl="1" indent="-214316">
              <a:lnSpc>
                <a:spcPct val="150000"/>
              </a:lnSpc>
              <a:buFont typeface="Arial" panose="020B0604020202020204" pitchFamily="34" charset="0"/>
              <a:buChar char="•"/>
            </a:pPr>
            <a:r>
              <a:rPr lang="en-US" sz="1400" dirty="0">
                <a:latin typeface="Arial" panose="020B0604020202020204" pitchFamily="34" charset="0"/>
                <a:cs typeface="Arial" panose="020B0604020202020204" pitchFamily="34" charset="0"/>
              </a:rPr>
              <a:t>Promote a Culture of Well-being</a:t>
            </a:r>
          </a:p>
          <a:p>
            <a:pPr marL="214316" indent="-214316">
              <a:lnSpc>
                <a:spcPct val="150000"/>
              </a:lnSpc>
              <a:buFont typeface="Arial" panose="020B0604020202020204" pitchFamily="34" charset="0"/>
              <a:buChar char="•"/>
            </a:pPr>
            <a:endParaRPr lang="en-US" sz="1500" dirty="0"/>
          </a:p>
        </p:txBody>
      </p:sp>
      <p:sp>
        <p:nvSpPr>
          <p:cNvPr id="2" name="Text Placeholder 7">
            <a:extLst>
              <a:ext uri="{FF2B5EF4-FFF2-40B4-BE49-F238E27FC236}">
                <a16:creationId xmlns:a16="http://schemas.microsoft.com/office/drawing/2014/main" id="{4A1EE3EE-7522-9588-71BA-930D4DDE10B2}"/>
              </a:ext>
            </a:extLst>
          </p:cNvPr>
          <p:cNvSpPr txBox="1">
            <a:spLocks/>
          </p:cNvSpPr>
          <p:nvPr/>
        </p:nvSpPr>
        <p:spPr>
          <a:xfrm>
            <a:off x="278606" y="4449693"/>
            <a:ext cx="5895975" cy="636658"/>
          </a:xfrm>
          <a:prstGeom prst="rect">
            <a:avLst/>
          </a:prstGeom>
        </p:spPr>
        <p:txBody>
          <a:bodyPr anchor="t"/>
          <a:lstStyle>
            <a:lvl1pPr marL="342900" indent="-342900" algn="l" defTabSz="914400" rtl="0" eaLnBrk="1" latinLnBrk="0" hangingPunct="1">
              <a:spcBef>
                <a:spcPct val="20000"/>
              </a:spcBef>
              <a:buFont typeface="Arial" pitchFamily="34" charset="0"/>
              <a:buChar char="•"/>
              <a:defRPr sz="2800" kern="1200">
                <a:solidFill>
                  <a:srgbClr val="0070C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65000"/>
                    <a:lumOff val="3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600" kern="1200">
                <a:solidFill>
                  <a:schemeClr val="tx1">
                    <a:lumMod val="65000"/>
                    <a:lumOff val="3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401" dirty="0"/>
              <a:t>References:</a:t>
            </a:r>
          </a:p>
          <a:p>
            <a:pPr marL="0" indent="0">
              <a:buNone/>
            </a:pPr>
            <a:r>
              <a:rPr lang="en-US" sz="1401" dirty="0">
                <a:hlinkClick r:id="rId4"/>
              </a:rPr>
              <a:t>How to Prevent Employee Burnout</a:t>
            </a:r>
            <a:endParaRPr lang="en-US" sz="1401" dirty="0"/>
          </a:p>
        </p:txBody>
      </p:sp>
    </p:spTree>
    <p:extLst>
      <p:ext uri="{BB962C8B-B14F-4D97-AF65-F5344CB8AC3E}">
        <p14:creationId xmlns:p14="http://schemas.microsoft.com/office/powerpoint/2010/main" val="3130352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E77DB-092C-8510-540F-52ACD33C04FD}"/>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C2851961-7620-95CB-E2A7-69181B0C65C9}"/>
              </a:ext>
            </a:extLst>
          </p:cNvPr>
          <p:cNvSpPr txBox="1">
            <a:spLocks/>
          </p:cNvSpPr>
          <p:nvPr/>
        </p:nvSpPr>
        <p:spPr>
          <a:xfrm>
            <a:off x="6705600" y="4767267"/>
            <a:ext cx="21336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B8BC155-96A9-416C-9A6C-7FA79B5D88ED}" type="slidenum">
              <a:rPr lang="en-US" sz="900">
                <a:solidFill>
                  <a:schemeClr val="bg1"/>
                </a:solidFill>
                <a:latin typeface="Arial" panose="020B0604020202020204" pitchFamily="34" charset="0"/>
                <a:cs typeface="Arial" panose="020B0604020202020204" pitchFamily="34" charset="0"/>
              </a:rPr>
              <a:pPr algn="r"/>
              <a:t>8</a:t>
            </a:fld>
            <a:endParaRPr lang="en-US" sz="900" dirty="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D2D92F6-62B7-DA04-DCDC-E133EDE6A144}"/>
              </a:ext>
            </a:extLst>
          </p:cNvPr>
          <p:cNvSpPr txBox="1"/>
          <p:nvPr/>
        </p:nvSpPr>
        <p:spPr>
          <a:xfrm>
            <a:off x="152400" y="386776"/>
            <a:ext cx="8839200" cy="584775"/>
          </a:xfrm>
          <a:prstGeom prst="rect">
            <a:avLst/>
          </a:prstGeom>
          <a:noFill/>
        </p:spPr>
        <p:txBody>
          <a:bodyPr wrap="square">
            <a:spAutoFit/>
          </a:bodyPr>
          <a:lstStyle/>
          <a:p>
            <a:pPr algn="ctr"/>
            <a:r>
              <a:rPr lang="en-US" sz="3200" b="1" dirty="0">
                <a:solidFill>
                  <a:prstClr val="white"/>
                </a:solidFill>
                <a:effectLst>
                  <a:outerShdw blurRad="38100" dist="38100" dir="2700000" algn="tl">
                    <a:srgbClr val="000000">
                      <a:alpha val="43137"/>
                    </a:srgbClr>
                  </a:outerShdw>
                </a:effectLst>
                <a:latin typeface="Arial" pitchFamily="34" charset="0"/>
                <a:ea typeface="+mj-ea"/>
                <a:cs typeface="Arial" pitchFamily="34" charset="0"/>
              </a:rPr>
              <a:t>OPERATION COORDINATION SESSIONS</a:t>
            </a:r>
            <a:endParaRPr lang="en-US" sz="3200" dirty="0"/>
          </a:p>
        </p:txBody>
      </p:sp>
      <p:graphicFrame>
        <p:nvGraphicFramePr>
          <p:cNvPr id="3" name="Table 2">
            <a:extLst>
              <a:ext uri="{FF2B5EF4-FFF2-40B4-BE49-F238E27FC236}">
                <a16:creationId xmlns:a16="http://schemas.microsoft.com/office/drawing/2014/main" id="{F8E3F69D-1779-5D2B-091F-47F52CCFF254}"/>
              </a:ext>
            </a:extLst>
          </p:cNvPr>
          <p:cNvGraphicFramePr>
            <a:graphicFrameLocks noGrp="1"/>
          </p:cNvGraphicFramePr>
          <p:nvPr>
            <p:extLst>
              <p:ext uri="{D42A27DB-BD31-4B8C-83A1-F6EECF244321}">
                <p14:modId xmlns:p14="http://schemas.microsoft.com/office/powerpoint/2010/main" val="1773149644"/>
              </p:ext>
            </p:extLst>
          </p:nvPr>
        </p:nvGraphicFramePr>
        <p:xfrm>
          <a:off x="545910" y="1123950"/>
          <a:ext cx="8305800" cy="2697607"/>
        </p:xfrm>
        <a:graphic>
          <a:graphicData uri="http://schemas.openxmlformats.org/drawingml/2006/table">
            <a:tbl>
              <a:tblPr firstRow="1" bandRow="1">
                <a:tableStyleId>{5C22544A-7EE6-4342-B048-85BDC9FD1C3A}</a:tableStyleId>
              </a:tblPr>
              <a:tblGrid>
                <a:gridCol w="4152900">
                  <a:extLst>
                    <a:ext uri="{9D8B030D-6E8A-4147-A177-3AD203B41FA5}">
                      <a16:colId xmlns:a16="http://schemas.microsoft.com/office/drawing/2014/main" val="3665841241"/>
                    </a:ext>
                  </a:extLst>
                </a:gridCol>
                <a:gridCol w="4152900">
                  <a:extLst>
                    <a:ext uri="{9D8B030D-6E8A-4147-A177-3AD203B41FA5}">
                      <a16:colId xmlns:a16="http://schemas.microsoft.com/office/drawing/2014/main" val="3600235914"/>
                    </a:ext>
                  </a:extLst>
                </a:gridCol>
              </a:tblGrid>
              <a:tr h="2636520">
                <a:tc>
                  <a:txBody>
                    <a:bodyPr/>
                    <a:lstStyle/>
                    <a:p>
                      <a:r>
                        <a:rPr lang="en-US" dirty="0">
                          <a:solidFill>
                            <a:schemeClr val="tx1"/>
                          </a:solidFill>
                          <a:latin typeface="Arial" panose="020B0604020202020204" pitchFamily="34" charset="0"/>
                          <a:cs typeface="Arial" panose="020B0604020202020204" pitchFamily="34" charset="0"/>
                        </a:rPr>
                        <a:t>2026: Schedule</a:t>
                      </a:r>
                    </a:p>
                    <a:p>
                      <a:pPr marL="285750" indent="-285750">
                        <a:buFont typeface="Arial" panose="020B0604020202020204" pitchFamily="34" charset="0"/>
                        <a:buChar char="•"/>
                      </a:pPr>
                      <a:r>
                        <a:rPr lang="en-US" sz="1700" b="0" i="1" dirty="0">
                          <a:solidFill>
                            <a:schemeClr val="bg1">
                              <a:lumMod val="75000"/>
                            </a:schemeClr>
                          </a:solidFill>
                          <a:latin typeface="Arial" panose="020B0604020202020204" pitchFamily="34" charset="0"/>
                          <a:cs typeface="Arial" panose="020B0604020202020204" pitchFamily="34" charset="0"/>
                        </a:rPr>
                        <a:t>EWEB</a:t>
                      </a:r>
                    </a:p>
                    <a:p>
                      <a:pPr marL="285750" indent="-285750">
                        <a:buFont typeface="Arial" panose="020B0604020202020204" pitchFamily="34" charset="0"/>
                        <a:buChar char="•"/>
                      </a:pPr>
                      <a:r>
                        <a:rPr lang="en-US" sz="1700" b="0" i="1" dirty="0">
                          <a:solidFill>
                            <a:schemeClr val="bg1">
                              <a:lumMod val="75000"/>
                            </a:schemeClr>
                          </a:solidFill>
                          <a:latin typeface="Arial" panose="020B0604020202020204" pitchFamily="34" charset="0"/>
                          <a:cs typeface="Arial" panose="020B0604020202020204" pitchFamily="34" charset="0"/>
                        </a:rPr>
                        <a:t>Clark</a:t>
                      </a:r>
                    </a:p>
                    <a:p>
                      <a:pPr marL="285750" indent="-285750">
                        <a:buFont typeface="Arial" panose="020B0604020202020204" pitchFamily="34" charset="0"/>
                        <a:buChar char="•"/>
                      </a:pPr>
                      <a:r>
                        <a:rPr lang="en-US" sz="1700" b="0" dirty="0">
                          <a:solidFill>
                            <a:schemeClr val="tx1"/>
                          </a:solidFill>
                          <a:latin typeface="Arial" panose="020B0604020202020204" pitchFamily="34" charset="0"/>
                          <a:cs typeface="Arial" panose="020B0604020202020204" pitchFamily="34" charset="0"/>
                        </a:rPr>
                        <a:t>OKPUD (</a:t>
                      </a:r>
                      <a:r>
                        <a:rPr lang="en-US" sz="1700" b="0" strike="sngStrike" dirty="0">
                          <a:solidFill>
                            <a:schemeClr val="tx1"/>
                          </a:solidFill>
                          <a:latin typeface="Arial" panose="020B0604020202020204" pitchFamily="34" charset="0"/>
                          <a:cs typeface="Arial" panose="020B0604020202020204" pitchFamily="34" charset="0"/>
                        </a:rPr>
                        <a:t>8/19</a:t>
                      </a:r>
                      <a:r>
                        <a:rPr lang="en-US" sz="1700" b="0" dirty="0">
                          <a:solidFill>
                            <a:schemeClr val="tx1"/>
                          </a:solidFill>
                          <a:latin typeface="Arial" panose="020B0604020202020204" pitchFamily="34" charset="0"/>
                          <a:cs typeface="Arial" panose="020B0604020202020204" pitchFamily="34" charset="0"/>
                        </a:rPr>
                        <a:t>) (11/19) Postponed due to weather conditions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b="0" dirty="0">
                          <a:solidFill>
                            <a:schemeClr val="tx1"/>
                          </a:solidFill>
                          <a:latin typeface="Arial" panose="020B0604020202020204" pitchFamily="34" charset="0"/>
                          <a:cs typeface="Arial" panose="020B0604020202020204" pitchFamily="34" charset="0"/>
                        </a:rPr>
                        <a:t>POPUD (</a:t>
                      </a:r>
                      <a:r>
                        <a:rPr lang="en-US" sz="1700" b="0" strike="sngStrike" dirty="0">
                          <a:solidFill>
                            <a:schemeClr val="tx1"/>
                          </a:solidFill>
                          <a:latin typeface="Arial" panose="020B0604020202020204" pitchFamily="34" charset="0"/>
                          <a:cs typeface="Arial" panose="020B0604020202020204" pitchFamily="34" charset="0"/>
                        </a:rPr>
                        <a:t>8/20</a:t>
                      </a:r>
                      <a:r>
                        <a:rPr lang="en-US" sz="1700" b="0" dirty="0">
                          <a:solidFill>
                            <a:schemeClr val="tx1"/>
                          </a:solidFill>
                          <a:latin typeface="Arial" panose="020B0604020202020204" pitchFamily="34" charset="0"/>
                          <a:cs typeface="Arial" panose="020B0604020202020204" pitchFamily="34" charset="0"/>
                        </a:rPr>
                        <a:t>) Postponed due to weather conditions</a:t>
                      </a:r>
                    </a:p>
                    <a:p>
                      <a:pPr marL="285750" indent="-285750">
                        <a:buFont typeface="Arial" panose="020B0604020202020204" pitchFamily="34" charset="0"/>
                        <a:buChar char="•"/>
                      </a:pPr>
                      <a:r>
                        <a:rPr lang="en-US" sz="1700" b="0" dirty="0">
                          <a:solidFill>
                            <a:schemeClr val="tx1"/>
                          </a:solidFill>
                          <a:latin typeface="Arial" panose="020B0604020202020204" pitchFamily="34" charset="0"/>
                          <a:cs typeface="Arial" panose="020B0604020202020204" pitchFamily="34" charset="0"/>
                        </a:rPr>
                        <a:t>N. Wasco (8/27)</a:t>
                      </a:r>
                    </a:p>
                    <a:p>
                      <a:pPr marL="285750" indent="-285750">
                        <a:buFont typeface="Arial" panose="020B0604020202020204" pitchFamily="34" charset="0"/>
                        <a:buChar char="•"/>
                      </a:pPr>
                      <a:r>
                        <a:rPr lang="en-US" sz="1700" b="0" dirty="0">
                          <a:solidFill>
                            <a:schemeClr val="tx1"/>
                          </a:solidFill>
                          <a:latin typeface="Arial" panose="020B0604020202020204" pitchFamily="34" charset="0"/>
                          <a:cs typeface="Arial" panose="020B0604020202020204" pitchFamily="34" charset="0"/>
                        </a:rPr>
                        <a:t>LVE (9/1)</a:t>
                      </a:r>
                    </a:p>
                    <a:p>
                      <a:pPr marL="285750" indent="-285750">
                        <a:buFont typeface="Arial" panose="020B0604020202020204" pitchFamily="34" charset="0"/>
                        <a:buChar char="•"/>
                      </a:pPr>
                      <a:r>
                        <a:rPr lang="en-US" sz="1700" b="0" dirty="0">
                          <a:solidFill>
                            <a:schemeClr val="tx1"/>
                          </a:solidFill>
                          <a:latin typeface="Arial" panose="020B0604020202020204" pitchFamily="34" charset="0"/>
                          <a:cs typeface="Arial" panose="020B0604020202020204" pitchFamily="34" charset="0"/>
                        </a:rPr>
                        <a:t>Navy (TBD)</a:t>
                      </a:r>
                    </a:p>
                  </a:txBody>
                  <a:tcPr>
                    <a:noFill/>
                  </a:tcPr>
                </a:tc>
                <a:tc>
                  <a:txBody>
                    <a:bodyPr/>
                    <a:lstStyle/>
                    <a:p>
                      <a:r>
                        <a:rPr lang="en-US" dirty="0">
                          <a:solidFill>
                            <a:schemeClr val="tx1"/>
                          </a:solidFill>
                          <a:latin typeface="Arial" panose="020B0604020202020204" pitchFamily="34" charset="0"/>
                          <a:cs typeface="Arial" panose="020B0604020202020204" pitchFamily="34" charset="0"/>
                        </a:rPr>
                        <a:t>2027: Scheduling in progress </a:t>
                      </a:r>
                    </a:p>
                    <a:p>
                      <a:pPr marL="285750" indent="-285750">
                        <a:buFont typeface="Arial" panose="020B0604020202020204" pitchFamily="34" charset="0"/>
                        <a:buChar char="•"/>
                      </a:pPr>
                      <a:r>
                        <a:rPr lang="en-US" sz="1700" b="0" dirty="0">
                          <a:solidFill>
                            <a:schemeClr val="tx1"/>
                          </a:solidFill>
                          <a:latin typeface="Arial" panose="020B0604020202020204" pitchFamily="34" charset="0"/>
                          <a:cs typeface="Arial" panose="020B0604020202020204" pitchFamily="34" charset="0"/>
                        </a:rPr>
                        <a:t>POPUD</a:t>
                      </a:r>
                    </a:p>
                    <a:p>
                      <a:pPr marL="285750" indent="-285750">
                        <a:buFont typeface="Arial" panose="020B0604020202020204" pitchFamily="34" charset="0"/>
                        <a:buChar char="•"/>
                      </a:pPr>
                      <a:r>
                        <a:rPr lang="en-US" sz="1700" b="0" dirty="0">
                          <a:solidFill>
                            <a:schemeClr val="tx1"/>
                          </a:solidFill>
                          <a:latin typeface="Arial" panose="020B0604020202020204" pitchFamily="34" charset="0"/>
                          <a:cs typeface="Arial" panose="020B0604020202020204" pitchFamily="34" charset="0"/>
                        </a:rPr>
                        <a:t>Cowlitz</a:t>
                      </a:r>
                    </a:p>
                    <a:p>
                      <a:pPr marL="285750" indent="-285750">
                        <a:buFont typeface="Arial" panose="020B0604020202020204" pitchFamily="34" charset="0"/>
                        <a:buChar char="•"/>
                      </a:pPr>
                      <a:r>
                        <a:rPr lang="en-US" sz="1700" b="0" dirty="0">
                          <a:solidFill>
                            <a:schemeClr val="tx1"/>
                          </a:solidFill>
                          <a:latin typeface="Arial" panose="020B0604020202020204" pitchFamily="34" charset="0"/>
                          <a:cs typeface="Arial" panose="020B0604020202020204" pitchFamily="34" charset="0"/>
                        </a:rPr>
                        <a:t>Klickitat</a:t>
                      </a:r>
                    </a:p>
                    <a:p>
                      <a:pPr marL="285750" indent="-285750">
                        <a:buFont typeface="Arial" panose="020B0604020202020204" pitchFamily="34" charset="0"/>
                        <a:buChar char="•"/>
                      </a:pPr>
                      <a:r>
                        <a:rPr lang="en-US" sz="1700" b="0" dirty="0">
                          <a:solidFill>
                            <a:schemeClr val="tx1"/>
                          </a:solidFill>
                          <a:latin typeface="Arial" panose="020B0604020202020204" pitchFamily="34" charset="0"/>
                          <a:cs typeface="Arial" panose="020B0604020202020204" pitchFamily="34" charset="0"/>
                        </a:rPr>
                        <a:t>UEC</a:t>
                      </a:r>
                    </a:p>
                    <a:p>
                      <a:pPr marL="285750" indent="-285750">
                        <a:buFont typeface="Arial" panose="020B0604020202020204" pitchFamily="34" charset="0"/>
                        <a:buChar char="•"/>
                      </a:pPr>
                      <a:r>
                        <a:rPr lang="en-US" sz="1700" b="0" dirty="0">
                          <a:solidFill>
                            <a:schemeClr val="tx1"/>
                          </a:solidFill>
                          <a:latin typeface="Arial" panose="020B0604020202020204" pitchFamily="34" charset="0"/>
                          <a:cs typeface="Arial" panose="020B0604020202020204" pitchFamily="34" charset="0"/>
                        </a:rPr>
                        <a:t>Whatcom</a:t>
                      </a:r>
                    </a:p>
                    <a:p>
                      <a:pPr marL="285750" indent="-285750">
                        <a:buFont typeface="Arial" panose="020B0604020202020204" pitchFamily="34" charset="0"/>
                        <a:buChar char="•"/>
                      </a:pPr>
                      <a:r>
                        <a:rPr lang="en-US" sz="1700" b="0" dirty="0">
                          <a:solidFill>
                            <a:schemeClr val="tx1"/>
                          </a:solidFill>
                          <a:latin typeface="Arial" panose="020B0604020202020204" pitchFamily="34" charset="0"/>
                          <a:cs typeface="Arial" panose="020B0604020202020204" pitchFamily="34" charset="0"/>
                        </a:rPr>
                        <a:t>Lewis</a:t>
                      </a:r>
                    </a:p>
                    <a:p>
                      <a:pPr marL="285750" indent="-285750">
                        <a:buFont typeface="Arial" panose="020B0604020202020204" pitchFamily="34" charset="0"/>
                        <a:buChar char="•"/>
                      </a:pPr>
                      <a:r>
                        <a:rPr lang="en-US" sz="1700" b="0" dirty="0">
                          <a:solidFill>
                            <a:schemeClr val="tx1"/>
                          </a:solidFill>
                          <a:latin typeface="Arial" panose="020B0604020202020204" pitchFamily="34" charset="0"/>
                          <a:cs typeface="Arial" panose="020B0604020202020204" pitchFamily="34" charset="0"/>
                        </a:rPr>
                        <a:t>Grays Harbor </a:t>
                      </a:r>
                    </a:p>
                  </a:txBody>
                  <a:tcPr>
                    <a:noFill/>
                  </a:tcPr>
                </a:tc>
                <a:extLst>
                  <a:ext uri="{0D108BD9-81ED-4DB2-BD59-A6C34878D82A}">
                    <a16:rowId xmlns:a16="http://schemas.microsoft.com/office/drawing/2014/main" val="2581865191"/>
                  </a:ext>
                </a:extLst>
              </a:tr>
            </a:tbl>
          </a:graphicData>
        </a:graphic>
      </p:graphicFrame>
    </p:spTree>
    <p:extLst>
      <p:ext uri="{BB962C8B-B14F-4D97-AF65-F5344CB8AC3E}">
        <p14:creationId xmlns:p14="http://schemas.microsoft.com/office/powerpoint/2010/main" val="276721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885A4-8579-1A61-A2A5-C07F0ECD659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98E4A70-C232-4B9D-4F84-175A1B55C884}"/>
              </a:ext>
            </a:extLst>
          </p:cNvPr>
          <p:cNvSpPr>
            <a:spLocks noGrp="1"/>
          </p:cNvSpPr>
          <p:nvPr>
            <p:ph type="sldNum" sz="quarter" idx="12"/>
          </p:nvPr>
        </p:nvSpPr>
        <p:spPr/>
        <p:txBody>
          <a:bodyPr/>
          <a:lstStyle/>
          <a:p>
            <a:fld id="{4B8BC155-96A9-416C-9A6C-7FA79B5D88ED}" type="slidenum">
              <a:rPr lang="en-US" smtClean="0"/>
              <a:pPr/>
              <a:t>9</a:t>
            </a:fld>
            <a:endParaRPr lang="en-US" dirty="0"/>
          </a:p>
        </p:txBody>
      </p:sp>
      <p:sp>
        <p:nvSpPr>
          <p:cNvPr id="4" name="Title 3">
            <a:extLst>
              <a:ext uri="{FF2B5EF4-FFF2-40B4-BE49-F238E27FC236}">
                <a16:creationId xmlns:a16="http://schemas.microsoft.com/office/drawing/2014/main" id="{15757635-E742-71A8-E685-318790BF5602}"/>
              </a:ext>
            </a:extLst>
          </p:cNvPr>
          <p:cNvSpPr>
            <a:spLocks noGrp="1"/>
          </p:cNvSpPr>
          <p:nvPr>
            <p:ph type="title"/>
          </p:nvPr>
        </p:nvSpPr>
        <p:spPr/>
        <p:txBody>
          <a:bodyPr/>
          <a:lstStyle/>
          <a:p>
            <a:pPr algn="ctr"/>
            <a:r>
              <a:rPr lang="en-US" sz="3000" dirty="0">
                <a:solidFill>
                  <a:prstClr val="white"/>
                </a:solidFill>
                <a:effectLst>
                  <a:outerShdw blurRad="38100" dist="38100" dir="2700000" algn="tl">
                    <a:srgbClr val="000000">
                      <a:alpha val="43137"/>
                    </a:srgbClr>
                  </a:outerShdw>
                </a:effectLst>
              </a:rPr>
              <a:t>OPERATION COORDINATION SESSIONS (2)</a:t>
            </a:r>
            <a:endParaRPr lang="en-US" sz="3000" dirty="0"/>
          </a:p>
        </p:txBody>
      </p:sp>
      <p:sp>
        <p:nvSpPr>
          <p:cNvPr id="2" name="TextBox 1">
            <a:extLst>
              <a:ext uri="{FF2B5EF4-FFF2-40B4-BE49-F238E27FC236}">
                <a16:creationId xmlns:a16="http://schemas.microsoft.com/office/drawing/2014/main" id="{6F8FB54E-D267-8F49-63EE-E4F9ACC68853}"/>
              </a:ext>
            </a:extLst>
          </p:cNvPr>
          <p:cNvSpPr txBox="1"/>
          <p:nvPr/>
        </p:nvSpPr>
        <p:spPr>
          <a:xfrm>
            <a:off x="571499" y="1352550"/>
            <a:ext cx="8001001" cy="2831673"/>
          </a:xfrm>
          <a:prstGeom prst="rect">
            <a:avLst/>
          </a:prstGeom>
          <a:noFill/>
        </p:spPr>
        <p:txBody>
          <a:bodyPr wrap="square" rtlCol="0">
            <a:spAutoFit/>
          </a:bodyPr>
          <a:lstStyle/>
          <a:p>
            <a:pPr marL="285753" indent="-285753">
              <a:buFont typeface="Arial" panose="020B0604020202020204" pitchFamily="34" charset="0"/>
              <a:buChar char="•"/>
            </a:pPr>
            <a:r>
              <a:rPr lang="en-US" sz="2000" dirty="0">
                <a:latin typeface="Arial" panose="020B0604020202020204" pitchFamily="34" charset="0"/>
                <a:cs typeface="Arial" panose="020B0604020202020204" pitchFamily="34" charset="0"/>
              </a:rPr>
              <a:t>BPA continues to mature the TOP Services Operation Coordination Sessions (OCS)</a:t>
            </a:r>
          </a:p>
          <a:p>
            <a:pPr marL="285753" indent="-285753">
              <a:buFont typeface="Arial" panose="020B0604020202020204" pitchFamily="34" charset="0"/>
              <a:buChar char="•"/>
            </a:pPr>
            <a:r>
              <a:rPr lang="en-US" sz="2000" dirty="0">
                <a:latin typeface="Arial" panose="020B0604020202020204" pitchFamily="34" charset="0"/>
                <a:cs typeface="Arial" panose="020B0604020202020204" pitchFamily="34" charset="0"/>
              </a:rPr>
              <a:t>We understand that the TOP program is not a ‘put on a shelf’ program and it requires continued active engagement from BPA and the Customer</a:t>
            </a:r>
          </a:p>
          <a:p>
            <a:pPr marL="285753" indent="-285753">
              <a:buFont typeface="Arial" panose="020B0604020202020204" pitchFamily="34" charset="0"/>
              <a:buChar char="•"/>
            </a:pPr>
            <a:r>
              <a:rPr lang="en-US" sz="2000" dirty="0">
                <a:latin typeface="Arial" panose="020B0604020202020204" pitchFamily="34" charset="0"/>
                <a:cs typeface="Arial" panose="020B0604020202020204" pitchFamily="34" charset="0"/>
              </a:rPr>
              <a:t>Enhances continuity from ‘headquarters’ to the BPA district and Customers </a:t>
            </a:r>
          </a:p>
          <a:p>
            <a:pPr marL="285753" indent="-285753">
              <a:buFont typeface="Arial" panose="020B0604020202020204" pitchFamily="34" charset="0"/>
              <a:buChar char="•"/>
            </a:pPr>
            <a:r>
              <a:rPr lang="en-US" sz="2000" dirty="0">
                <a:latin typeface="Arial" panose="020B0604020202020204" pitchFamily="34" charset="0"/>
                <a:cs typeface="Arial" panose="020B0604020202020204" pitchFamily="34" charset="0"/>
              </a:rPr>
              <a:t>Please continue to share ways to improve </a:t>
            </a:r>
          </a:p>
          <a:p>
            <a:pPr marL="285753" indent="-285753">
              <a:buFont typeface="Arial" panose="020B0604020202020204" pitchFamily="34" charset="0"/>
              <a:buChar char="•"/>
            </a:pPr>
            <a:endParaRPr lang="en-US" sz="1801" dirty="0"/>
          </a:p>
        </p:txBody>
      </p:sp>
    </p:spTree>
    <p:extLst>
      <p:ext uri="{BB962C8B-B14F-4D97-AF65-F5344CB8AC3E}">
        <p14:creationId xmlns:p14="http://schemas.microsoft.com/office/powerpoint/2010/main" val="1521864217"/>
      </p:ext>
    </p:extLst>
  </p:cSld>
  <p:clrMapOvr>
    <a:masterClrMapping/>
  </p:clrMapOvr>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BPA Connection Document" ma:contentTypeID="0x01010054EE158F8ADC47F2839B9353640B37B8004C201737A5BD5E469275835549173448" ma:contentTypeVersion="7" ma:contentTypeDescription="Use this to create a new BPA Connection Document." ma:contentTypeScope="" ma:versionID="273ddb9e02490a96725eddadf109aa9e">
  <xsd:schema xmlns:xsd="http://www.w3.org/2001/XMLSchema" xmlns:xs="http://www.w3.org/2001/XMLSchema" xmlns:p="http://schemas.microsoft.com/office/2006/metadata/properties" xmlns:ns2="270fae02-c720-400a-8a0d-61ce5ade1677" targetNamespace="http://schemas.microsoft.com/office/2006/metadata/properties" ma:root="true" ma:fieldsID="3548b170c1f9bf81fbbafe41eb2281df" ns2:_="">
    <xsd:import namespace="270fae02-c720-400a-8a0d-61ce5ade1677"/>
    <xsd:element name="properties">
      <xsd:complexType>
        <xsd:sequence>
          <xsd:element name="documentManagement">
            <xsd:complexType>
              <xsd:all>
                <xsd:element ref="ns2:BPACoverageYear" minOccurs="0"/>
                <xsd:element ref="ns2:h221791a7a8a443f8d77513151070451" minOccurs="0"/>
                <xsd:element ref="ns2:TaxCatchAll" minOccurs="0"/>
                <xsd:element ref="ns2:TaxCatchAllLabel" minOccurs="0"/>
                <xsd:element ref="ns2:d6cfeaf36b7b412d8e244c11ea7d8991" minOccurs="0"/>
                <xsd:element ref="ns2:me5e7f1982d9419f8468f3c9236234c7"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0fae02-c720-400a-8a0d-61ce5ade1677" elementFormDefault="qualified">
    <xsd:import namespace="http://schemas.microsoft.com/office/2006/documentManagement/types"/>
    <xsd:import namespace="http://schemas.microsoft.com/office/infopath/2007/PartnerControls"/>
    <xsd:element name="BPACoverageYear" ma:index="8" nillable="true" ma:displayName="Coverage/Year" ma:description="Use this to identify the coverage or year." ma:indexed="true" ma:internalName="BPACoverageYear">
      <xsd:simpleType>
        <xsd:restriction base="dms:Text">
          <xsd:maxLength value="255"/>
        </xsd:restriction>
      </xsd:simpleType>
    </xsd:element>
    <xsd:element name="h221791a7a8a443f8d77513151070451" ma:index="9" nillable="true" ma:taxonomy="true" ma:internalName="h221791a7a8a443f8d77513151070451" ma:taxonomyFieldName="BPAConnectionTags" ma:displayName="BPA Connection Tags" ma:default="" ma:fieldId="{1221791a-7a8a-443f-8d77-513151070451}" ma:taxonomyMulti="true" ma:sspId="56c3f2bb-ef35-4ccb-84d7-78602b998d1a" ma:termSetId="fd3ac2ca-434e-47bd-bbe0-baa1406c059b"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7054177e-c449-456d-b1a8-91a5013622c6}" ma:internalName="TaxCatchAll" ma:showField="CatchAllData" ma:web="270fae02-c720-400a-8a0d-61ce5ade1677">
      <xsd:complexType>
        <xsd:complexContent>
          <xsd:extension base="dms:MultiChoiceLookup">
            <xsd:sequence>
              <xsd:element name="Value" type="dms:Lookup" maxOccurs="unbounded" minOccurs="0" nillable="true"/>
            </xsd:sequence>
          </xsd:extension>
        </xsd:complexContent>
      </xsd:complexType>
    </xsd:element>
    <xsd:element name="TaxCatchAllLabel" ma:index="11" nillable="true" ma:displayName="Taxonomy Catch All Column1" ma:hidden="true" ma:list="{7054177e-c449-456d-b1a8-91a5013622c6}" ma:internalName="TaxCatchAllLabel" ma:readOnly="true" ma:showField="CatchAllDataLabel" ma:web="270fae02-c720-400a-8a0d-61ce5ade1677">
      <xsd:complexType>
        <xsd:complexContent>
          <xsd:extension base="dms:MultiChoiceLookup">
            <xsd:sequence>
              <xsd:element name="Value" type="dms:Lookup" maxOccurs="unbounded" minOccurs="0" nillable="true"/>
            </xsd:sequence>
          </xsd:extension>
        </xsd:complexContent>
      </xsd:complexType>
    </xsd:element>
    <xsd:element name="d6cfeaf36b7b412d8e244c11ea7d8991" ma:index="13" nillable="true" ma:taxonomy="true" ma:internalName="d6cfeaf36b7b412d8e244c11ea7d8991" ma:taxonomyFieldName="BPAConnectionNavigation" ma:displayName="BPA Connection Navigation" ma:default="" ma:fieldId="{d6cfeaf3-6b7b-412d-8e24-4c11ea7d8991}" ma:taxonomyMulti="true" ma:sspId="56c3f2bb-ef35-4ccb-84d7-78602b998d1a" ma:termSetId="652e9cc8-8e8a-453b-9967-8b0ea57c47bd" ma:anchorId="00000000-0000-0000-0000-000000000000" ma:open="false" ma:isKeyword="false">
      <xsd:complexType>
        <xsd:sequence>
          <xsd:element ref="pc:Terms" minOccurs="0" maxOccurs="1"/>
        </xsd:sequence>
      </xsd:complexType>
    </xsd:element>
    <xsd:element name="me5e7f1982d9419f8468f3c9236234c7" ma:index="15" nillable="true" ma:taxonomy="true" ma:internalName="me5e7f1982d9419f8468f3c9236234c7" ma:taxonomyFieldName="BPALocation" ma:displayName="BPA Location" ma:default="1;#All|9b3ac6bf-9169-4ed2-8b6a-32bb27b4b3f6" ma:fieldId="{6e5e7f19-82d9-419f-8468-f3c9236234c7}" ma:taxonomyMulti="true" ma:sspId="56c3f2bb-ef35-4ccb-84d7-78602b998d1a" ma:termSetId="ad36499f-a366-4b92-9635-46cd9f2d2442" ma:anchorId="00000000-0000-0000-0000-000000000000" ma:open="false" ma:isKeyword="false">
      <xsd:complexType>
        <xsd:sequence>
          <xsd:element ref="pc:Terms" minOccurs="0" maxOccurs="1"/>
        </xsd:sequence>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70fae02-c720-400a-8a0d-61ce5ade1677">
      <Value>1</Value>
    </TaxCatchAll>
    <BPACoverageYear xmlns="270fae02-c720-400a-8a0d-61ce5ade1677" xsi:nil="true"/>
    <me5e7f1982d9419f8468f3c9236234c7 xmlns="270fae02-c720-400a-8a0d-61ce5ade1677">
      <Terms xmlns="http://schemas.microsoft.com/office/infopath/2007/PartnerControls">
        <TermInfo xmlns="http://schemas.microsoft.com/office/infopath/2007/PartnerControls">
          <TermName xmlns="http://schemas.microsoft.com/office/infopath/2007/PartnerControls">All</TermName>
          <TermId xmlns="http://schemas.microsoft.com/office/infopath/2007/PartnerControls">9b3ac6bf-9169-4ed2-8b6a-32bb27b4b3f6</TermId>
        </TermInfo>
      </Terms>
    </me5e7f1982d9419f8468f3c9236234c7>
    <d6cfeaf36b7b412d8e244c11ea7d8991 xmlns="270fae02-c720-400a-8a0d-61ce5ade1677">
      <Terms xmlns="http://schemas.microsoft.com/office/infopath/2007/PartnerControls"/>
    </d6cfeaf36b7b412d8e244c11ea7d8991>
    <h221791a7a8a443f8d77513151070451 xmlns="270fae02-c720-400a-8a0d-61ce5ade1677">
      <Terms xmlns="http://schemas.microsoft.com/office/infopath/2007/PartnerControls"/>
    </h221791a7a8a443f8d77513151070451>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03C403-8A20-4DE3-B924-A480885878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0fae02-c720-400a-8a0d-61ce5ade16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CD809A9-EB2C-4BEF-AB44-C8DF920AE8B7}">
  <ds:schemaRefs>
    <ds:schemaRef ds:uri="http://schemas.microsoft.com/office/infopath/2007/PartnerControls"/>
    <ds:schemaRef ds:uri="http://purl.org/dc/elements/1.1/"/>
    <ds:schemaRef ds:uri="http://schemas.microsoft.com/office/2006/metadata/properties"/>
    <ds:schemaRef ds:uri="http://purl.org/dc/terms/"/>
    <ds:schemaRef ds:uri="270fae02-c720-400a-8a0d-61ce5ade1677"/>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9C91804B-5E84-41EF-AAA1-7B9DEE2D67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17274</TotalTime>
  <Words>2526</Words>
  <Application>Microsoft Office PowerPoint</Application>
  <PresentationFormat>On-screen Show (16:9)</PresentationFormat>
  <Paragraphs>275</Paragraphs>
  <Slides>33</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Calibri</vt:lpstr>
      <vt:lpstr>Office Theme</vt:lpstr>
      <vt:lpstr>TOP &amp; TP CFR Annual Customer Workshop</vt:lpstr>
      <vt:lpstr>This session will be recorded for training and notes purposes</vt:lpstr>
      <vt:lpstr>WELCOME</vt:lpstr>
      <vt:lpstr>PowerPoint Presentation</vt:lpstr>
      <vt:lpstr>Safety Moment: Preventing Employee Burnout</vt:lpstr>
      <vt:lpstr>PowerPoint Presentation</vt:lpstr>
      <vt:lpstr>Ways To Prevent Burnout</vt:lpstr>
      <vt:lpstr>PowerPoint Presentation</vt:lpstr>
      <vt:lpstr>OPERATION COORDINATION SESSIONS (2)</vt:lpstr>
      <vt:lpstr>TOPIC v13</vt:lpstr>
      <vt:lpstr>SYSTEM EQUIPMENT CHANGE FORM  PROCESS CHANGES</vt:lpstr>
      <vt:lpstr>TOP REIMBURSABLE PROJECT UPDATE</vt:lpstr>
      <vt:lpstr>TOPIC v14 Urgent Update</vt:lpstr>
      <vt:lpstr>TOPIC V14 URGENT UPDATE</vt:lpstr>
      <vt:lpstr>BES Asset Determination – Section C TOPIC </vt:lpstr>
      <vt:lpstr>BES EXCLUSION APPLICATION</vt:lpstr>
      <vt:lpstr>TOP SERVICES PARTICIPATION CRITERIA (1)</vt:lpstr>
      <vt:lpstr>TOP SERVICES PARTICIPATION CRITERIA (2)</vt:lpstr>
      <vt:lpstr>OUTAGE TRANSFER DISTRIBUTION FACTOR (OTDF) </vt:lpstr>
      <vt:lpstr>TOPIC V14 Urgent update – next steps</vt:lpstr>
      <vt:lpstr>2027 TOP Operating Costs</vt:lpstr>
      <vt:lpstr>2027 TOP COST ALLOCATION</vt:lpstr>
      <vt:lpstr>TOP CONTRACT REFRESH</vt:lpstr>
      <vt:lpstr>BREAK</vt:lpstr>
      <vt:lpstr>Transmission Planner Coordinated Functional Registration  (TP CFR)</vt:lpstr>
      <vt:lpstr>WELCOME TP CFR Customers</vt:lpstr>
      <vt:lpstr>TP CFR MISSION STATEMENT</vt:lpstr>
      <vt:lpstr>AGENDA</vt:lpstr>
      <vt:lpstr>2027 TP CFR COST ALLOCATIONS</vt:lpstr>
      <vt:lpstr>COMPLIANCE PACKETS</vt:lpstr>
      <vt:lpstr>TPIP v8 UPDATES – EXPECT WINTER 2026 </vt:lpstr>
      <vt:lpstr>KEY DATES</vt:lpstr>
      <vt:lpstr>QUESTIONS | COMMENTS</vt:lpstr>
    </vt:vector>
  </TitlesOfParts>
  <Company>Bonneville Power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BPA User</dc:creator>
  <cp:lastModifiedBy>Brown,Carrie L (BPA) - TSRS-DITT-1</cp:lastModifiedBy>
  <cp:revision>213</cp:revision>
  <dcterms:created xsi:type="dcterms:W3CDTF">2013-09-16T17:48:00Z</dcterms:created>
  <dcterms:modified xsi:type="dcterms:W3CDTF">2026-08-17T21:36:17Z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0x01010054EE158F8ADC47F2839B9353640B37B8004C201737A5BD5E469275835549173448</vt:lpwstr>
  </property>
  <property fmtid="{D5CDD505-2E9C-101B-9397-08002B2CF9AE}" pid="3" name="BPAConnectionTags">
    <vt:lpwstr/>
  </property>
  <property fmtid="{D5CDD505-2E9C-101B-9397-08002B2CF9AE}" pid="4" name="BPALocation">
    <vt:lpwstr>1;#All|9b3ac6bf-9169-4ed2-8b6a-32bb27b4b3f6</vt:lpwstr>
  </property>
  <property fmtid="{D5CDD505-2E9C-101B-9397-08002B2CF9AE}" pid="5" name="BPAConnectionNavigation">
    <vt:lpwstr/>
  </property>
</Properties>
</file>