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8" r:id="rId6"/>
    <p:sldId id="303" r:id="rId7"/>
    <p:sldId id="306" r:id="rId8"/>
    <p:sldId id="305" r:id="rId9"/>
    <p:sldId id="307" r:id="rId10"/>
    <p:sldId id="309" r:id="rId11"/>
    <p:sldId id="323" r:id="rId12"/>
    <p:sldId id="310" r:id="rId13"/>
    <p:sldId id="299" r:id="rId14"/>
    <p:sldId id="308" r:id="rId15"/>
    <p:sldId id="321" r:id="rId16"/>
    <p:sldId id="319" r:id="rId17"/>
    <p:sldId id="313" r:id="rId18"/>
    <p:sldId id="304" r:id="rId19"/>
    <p:sldId id="324" r:id="rId20"/>
    <p:sldId id="320" r:id="rId21"/>
    <p:sldId id="322" r:id="rId22"/>
    <p:sldId id="316" r:id="rId23"/>
    <p:sldId id="317" r:id="rId24"/>
    <p:sldId id="325" r:id="rId25"/>
    <p:sldId id="318" r:id="rId26"/>
    <p:sldId id="326" r:id="rId27"/>
    <p:sldId id="314" r:id="rId28"/>
    <p:sldId id="315" r:id="rId29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ACABB-3584-F16B-8CDE-92584CA41CC4}" name="Walden,Megan M (BPA) - TPCR-TPP-4" initials="MW" userId="S::mmwalden@bpa.gov::b4f8a569-02ca-44e8-b204-8659f4490a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F91"/>
    <a:srgbClr val="3C7F81"/>
    <a:srgbClr val="007681"/>
    <a:srgbClr val="89532F"/>
    <a:srgbClr val="B36924"/>
    <a:srgbClr val="507F70"/>
    <a:srgbClr val="515151"/>
    <a:srgbClr val="535486"/>
    <a:srgbClr val="003C71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379" autoAdjust="0"/>
  </p:normalViewPr>
  <p:slideViewPr>
    <p:cSldViewPr>
      <p:cViewPr varScale="1">
        <p:scale>
          <a:sx n="118" d="100"/>
          <a:sy n="118" d="100"/>
        </p:scale>
        <p:origin x="99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3" d="100"/>
          <a:sy n="153" d="100"/>
        </p:scale>
        <p:origin x="2000" y="16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ud.bpa.gov\wrkgrp\TPC\CSRP\Projects\TOP%20Project\-%20Itemized\Cost%20Spread%20Sheets\2024\2024_Cost_Spreadsheet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BD0-416E-BD69-760058AB2E22}"/>
              </c:ext>
            </c:extLst>
          </c:dPt>
          <c:dPt>
            <c:idx val="1"/>
            <c:bubble3D val="0"/>
            <c:spPr>
              <a:solidFill>
                <a:srgbClr val="9B86B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BD0-416E-BD69-760058AB2E22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BD0-416E-BD69-760058AB2E22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BD0-416E-BD69-760058AB2E22}"/>
              </c:ext>
            </c:extLst>
          </c:dPt>
          <c:dPt>
            <c:idx val="4"/>
            <c:bubble3D val="0"/>
            <c:spPr>
              <a:solidFill>
                <a:srgbClr val="41A7C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BD0-416E-BD69-760058AB2E2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BD0-416E-BD69-760058AB2E22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EBD0-416E-BD69-760058AB2E22}"/>
              </c:ext>
            </c:extLst>
          </c:dPt>
          <c:dLbls>
            <c:dLbl>
              <c:idx val="0"/>
              <c:layout>
                <c:manualLayout>
                  <c:x val="9.216129564610101E-2"/>
                  <c:y val="5.3250729729747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D0-416E-BD69-760058AB2E22}"/>
                </c:ext>
              </c:extLst>
            </c:dLbl>
            <c:dLbl>
              <c:idx val="1"/>
              <c:layout>
                <c:manualLayout>
                  <c:x val="0.16292321601117415"/>
                  <c:y val="0.134193776402387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D0-416E-BD69-760058AB2E22}"/>
                </c:ext>
              </c:extLst>
            </c:dLbl>
            <c:dLbl>
              <c:idx val="2"/>
              <c:layout>
                <c:manualLayout>
                  <c:x val="8.919744818723073E-2"/>
                  <c:y val="0.118229247047175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D0-416E-BD69-760058AB2E22}"/>
                </c:ext>
              </c:extLst>
            </c:dLbl>
            <c:dLbl>
              <c:idx val="3"/>
              <c:layout>
                <c:manualLayout>
                  <c:x val="-0.22602489420902228"/>
                  <c:y val="0.13723488835604192"/>
                </c:manualLayout>
              </c:layout>
              <c:tx>
                <c:rich>
                  <a:bodyPr/>
                  <a:lstStyle/>
                  <a:p>
                    <a:fld id="{8AA73BB0-1371-4F61-A1F6-CBE48A2E03F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BD0-416E-BD69-760058AB2E22}"/>
                </c:ext>
              </c:extLst>
            </c:dLbl>
            <c:dLbl>
              <c:idx val="4"/>
              <c:layout>
                <c:manualLayout>
                  <c:x val="-2.6880240535275685E-2"/>
                  <c:y val="-0.24011858559600069"/>
                </c:manualLayout>
              </c:layout>
              <c:tx>
                <c:rich>
                  <a:bodyPr/>
                  <a:lstStyle/>
                  <a:p>
                    <a:fld id="{4E1ACDF6-305C-40B5-AFE1-261949B801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37%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BD0-416E-BD69-760058AB2E22}"/>
                </c:ext>
              </c:extLst>
            </c:dLbl>
            <c:dLbl>
              <c:idx val="5"/>
              <c:layout>
                <c:manualLayout>
                  <c:x val="0.20959004231639108"/>
                  <c:y val="-4.2576529043065747E-2"/>
                </c:manualLayout>
              </c:layout>
              <c:tx>
                <c:rich>
                  <a:bodyPr/>
                  <a:lstStyle/>
                  <a:p>
                    <a:fld id="{D3B60541-5AE6-431C-9D56-9C9D76098E7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BD0-416E-BD69-760058AB2E22}"/>
                </c:ext>
              </c:extLst>
            </c:dLbl>
            <c:dLbl>
              <c:idx val="6"/>
              <c:layout>
                <c:manualLayout>
                  <c:x val="0.17726249441898351"/>
                  <c:y val="0.207249139553079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D0-416E-BD69-760058AB2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'Utility Costs Summary (2023)'!$C$30:$C$36</c:f>
              <c:strCache>
                <c:ptCount val="7"/>
                <c:pt idx="3">
                  <c:v>Utility Base</c:v>
                </c:pt>
                <c:pt idx="4">
                  <c:v>Per Line</c:v>
                </c:pt>
                <c:pt idx="5">
                  <c:v>Per Bus</c:v>
                </c:pt>
                <c:pt idx="6">
                  <c:v>Utility Load</c:v>
                </c:pt>
              </c:strCache>
            </c:strRef>
          </c:cat>
          <c:val>
            <c:numRef>
              <c:f>'Utility Costs Summary (2023)'!$D$30:$D$36</c:f>
              <c:numCache>
                <c:formatCode>General</c:formatCode>
                <c:ptCount val="7"/>
                <c:pt idx="3" formatCode="0%">
                  <c:v>3.1512605042016809E-4</c:v>
                </c:pt>
                <c:pt idx="4" formatCode="0%">
                  <c:v>3.3419004524886883E-4</c:v>
                </c:pt>
                <c:pt idx="5" formatCode="0%">
                  <c:v>1.5068390433096318E-4</c:v>
                </c:pt>
                <c:pt idx="6" formatCode="0%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BD0-416E-BD69-760058AB2E22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E7-4DA3-8D7A-C6A97DC29DF8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E7-4DA3-8D7A-C6A97DC29DF8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E7-4DA3-8D7A-C6A97DC29DF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E7-4DA3-8D7A-C6A97DC29DF8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E7-4DA3-8D7A-C6A97DC29DF8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E7-4DA3-8D7A-C6A97DC29DF8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CE7-4DA3-8D7A-C6A97DC29DF8}"/>
              </c:ext>
            </c:extLst>
          </c:dPt>
          <c:dLbls>
            <c:dLbl>
              <c:idx val="0"/>
              <c:layout>
                <c:manualLayout>
                  <c:x val="9.216129564610101E-2"/>
                  <c:y val="5.3250729729747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E7-4DA3-8D7A-C6A97DC29DF8}"/>
                </c:ext>
              </c:extLst>
            </c:dLbl>
            <c:dLbl>
              <c:idx val="1"/>
              <c:layout>
                <c:manualLayout>
                  <c:x val="0.16292321601117415"/>
                  <c:y val="0.134193776402387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E7-4DA3-8D7A-C6A97DC29DF8}"/>
                </c:ext>
              </c:extLst>
            </c:dLbl>
            <c:dLbl>
              <c:idx val="2"/>
              <c:layout>
                <c:manualLayout>
                  <c:x val="8.919744818723073E-2"/>
                  <c:y val="0.118229247047175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E7-4DA3-8D7A-C6A97DC29DF8}"/>
                </c:ext>
              </c:extLst>
            </c:dLbl>
            <c:dLbl>
              <c:idx val="3"/>
              <c:layout>
                <c:manualLayout>
                  <c:x val="-0.22602489420902228"/>
                  <c:y val="0.13723488835604192"/>
                </c:manualLayout>
              </c:layout>
              <c:tx>
                <c:rich>
                  <a:bodyPr/>
                  <a:lstStyle/>
                  <a:p>
                    <a:fld id="{8AA73BB0-1371-4F61-A1F6-CBE48A2E03F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E7-4DA3-8D7A-C6A97DC29DF8}"/>
                </c:ext>
              </c:extLst>
            </c:dLbl>
            <c:dLbl>
              <c:idx val="4"/>
              <c:layout>
                <c:manualLayout>
                  <c:x val="-2.6880240535275685E-2"/>
                  <c:y val="-0.24011858559600069"/>
                </c:manualLayout>
              </c:layout>
              <c:tx>
                <c:rich>
                  <a:bodyPr/>
                  <a:lstStyle/>
                  <a:p>
                    <a:fld id="{4E1ACDF6-305C-40B5-AFE1-261949B801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37%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CE7-4DA3-8D7A-C6A97DC29DF8}"/>
                </c:ext>
              </c:extLst>
            </c:dLbl>
            <c:dLbl>
              <c:idx val="5"/>
              <c:layout>
                <c:manualLayout>
                  <c:x val="0.20959004231639108"/>
                  <c:y val="-4.2576529043065747E-2"/>
                </c:manualLayout>
              </c:layout>
              <c:tx>
                <c:rich>
                  <a:bodyPr/>
                  <a:lstStyle/>
                  <a:p>
                    <a:fld id="{D3B60541-5AE6-431C-9D56-9C9D76098E7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CE7-4DA3-8D7A-C6A97DC29DF8}"/>
                </c:ext>
              </c:extLst>
            </c:dLbl>
            <c:dLbl>
              <c:idx val="6"/>
              <c:layout>
                <c:manualLayout>
                  <c:x val="0.17726249441898351"/>
                  <c:y val="0.20724913955307925"/>
                </c:manualLayout>
              </c:layout>
              <c:tx>
                <c:rich>
                  <a:bodyPr/>
                  <a:lstStyle/>
                  <a:p>
                    <a:fld id="{DB58F7BE-BACF-4C3F-AC8F-58A449946CF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CE7-4DA3-8D7A-C6A97DC29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'Utility Costs Summary (2023)'!$C$30:$C$36</c:f>
              <c:strCache>
                <c:ptCount val="7"/>
                <c:pt idx="3">
                  <c:v>Utility Base</c:v>
                </c:pt>
                <c:pt idx="4">
                  <c:v>Per Line</c:v>
                </c:pt>
                <c:pt idx="5">
                  <c:v>Per Bus</c:v>
                </c:pt>
                <c:pt idx="6">
                  <c:v>Utility Load</c:v>
                </c:pt>
              </c:strCache>
            </c:strRef>
          </c:cat>
          <c:val>
            <c:numRef>
              <c:f>'Utility Costs Summary (2023)'!$D$30:$D$36</c:f>
              <c:numCache>
                <c:formatCode>General</c:formatCode>
                <c:ptCount val="7"/>
                <c:pt idx="3" formatCode="0%">
                  <c:v>3.1512605042016809E-4</c:v>
                </c:pt>
                <c:pt idx="4" formatCode="0%">
                  <c:v>3.3419004524886883E-4</c:v>
                </c:pt>
                <c:pt idx="5" formatCode="0%">
                  <c:v>1.5068390433096318E-4</c:v>
                </c:pt>
                <c:pt idx="6" formatCode="0%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E7-4DA3-8D7A-C6A97DC29DF8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0.85607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55" y="2804999"/>
          <a:ext cx="4243646" cy="471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tx1"/>
              </a:solidFill>
            </a:rPr>
            <a:t>Note: </a:t>
          </a:r>
          <a:br>
            <a:rPr lang="en-US" sz="1000" dirty="0">
              <a:solidFill>
                <a:schemeClr val="tx1"/>
              </a:solidFill>
            </a:rPr>
          </a:br>
          <a:r>
            <a:rPr lang="en-US" sz="850" dirty="0">
              <a:solidFill>
                <a:schemeClr val="tx1"/>
              </a:solidFill>
            </a:rPr>
            <a:t>These percentages</a:t>
          </a:r>
          <a:r>
            <a:rPr lang="en-US" sz="850" baseline="0" dirty="0">
              <a:solidFill>
                <a:schemeClr val="tx1"/>
              </a:solidFill>
            </a:rPr>
            <a:t> change based on number of customers, elements, and MW sizes.</a:t>
          </a:r>
          <a:endParaRPr lang="en-US" sz="85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0.24775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4CB9DEE-9D69-7496-DE90-C4E852491373}"/>
            </a:ext>
          </a:extLst>
        </cdr:cNvPr>
        <cdr:cNvSpPr txBox="1"/>
      </cdr:nvSpPr>
      <cdr:spPr>
        <a:xfrm xmlns:a="http://schemas.openxmlformats.org/drawingml/2006/main">
          <a:off x="0" y="0"/>
          <a:ext cx="3825468" cy="861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2026 Total Project Cost Distribution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0.00552</cdr:x>
      <cdr:y>0.85607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55" y="2804999"/>
          <a:ext cx="4243646" cy="471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Note: </a:t>
          </a:r>
          <a:br>
            <a: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These percentages</a:t>
          </a:r>
          <a:r>
            <a:rPr lang="en-US" sz="85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change based on number of customers, elements, and MW sizes</a:t>
          </a:r>
          <a:r>
            <a:rPr lang="en-US" sz="850" baseline="0" dirty="0">
              <a:solidFill>
                <a:schemeClr val="bg2"/>
              </a:solidFill>
            </a:rPr>
            <a:t>.</a:t>
          </a:r>
          <a:endParaRPr lang="en-US" sz="85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0.24775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4CB9DEE-9D69-7496-DE90-C4E852491373}"/>
            </a:ext>
          </a:extLst>
        </cdr:cNvPr>
        <cdr:cNvSpPr txBox="1"/>
      </cdr:nvSpPr>
      <cdr:spPr>
        <a:xfrm xmlns:a="http://schemas.openxmlformats.org/drawingml/2006/main">
          <a:off x="0" y="0"/>
          <a:ext cx="3825468" cy="861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8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2026 Total Project Cost Distribution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3C7F91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8036A-759C-49EB-0CEE-51FB85F15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343D6-3544-995B-1099-D5EAC2780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3C7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C7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F5A21-8E18-6223-0628-245CE5047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175" y="3943117"/>
            <a:ext cx="1080036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0495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7622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1AE2E-1E5E-33B2-09D2-D1D5D792B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3C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3C7F9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3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5840070-B9D0-D017-EBE8-FEC28DDC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195B28-4647-2376-3F4F-35C117F7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EDD19515-C556-90D9-4D64-50BD645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3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E6F2208-CEC5-DBE7-A577-976E65007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3A8126B3-ED9B-6093-7DEE-0F395FC485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7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835798-9EBA-8001-EC37-107495F2D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8242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BAA60-57C3-4857-EB15-BC8B8FA79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0084" y="1"/>
            <a:ext cx="3853916" cy="514807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1CCAC5-FCE2-D5FE-3C28-34FA4FCC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F0610-095E-2AF0-E226-5B9BB5F5E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8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3C7F9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62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C7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C7F9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5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63B650-5CA1-796B-B493-799380E7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68E6E-C2FA-4BEC-A4ED-EB7E029EA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3C7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C7F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9E29E-6A86-7FD9-0181-DED4C68B5FAC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8CE00-97EF-A41B-4143-6A4454762F42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C7F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48C5-8D3B-87EC-7A8D-3816B0DC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3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3C7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5E0B4-4910-D552-0936-9384C362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0084" y="1"/>
            <a:ext cx="3853916" cy="514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673FA-32BE-632E-A5EF-82E61883D5EB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E3B7562-0F76-CC49-7CDB-E0AB37EDB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5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4D3FA7F-296D-F13E-49E1-A9DB39796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2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A711FBC-A494-F363-ECA6-85FE07291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9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E4FCEF-A18B-6D84-024E-9F08E03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3C7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3C7F9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5AED7-2788-C0BC-AD08-175E4F38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8"/>
          <a:stretch/>
        </p:blipFill>
        <p:spPr>
          <a:xfrm>
            <a:off x="36897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3C7F91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C7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C7F9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87EE8-292B-EEB1-71C5-281604355EA9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E1C6A-7281-A10C-C6BC-0DF7097132B0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DDD7A6-E2AA-88FA-A939-A3CD54FB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/>
              <a:t>a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6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54" r:id="rId3"/>
    <p:sldLayoutId id="2147483710" r:id="rId4"/>
    <p:sldLayoutId id="2147483709" r:id="rId5"/>
    <p:sldLayoutId id="2147483696" r:id="rId6"/>
    <p:sldLayoutId id="2147483698" r:id="rId7"/>
    <p:sldLayoutId id="2147483650" r:id="rId8"/>
    <p:sldLayoutId id="2147483699" r:id="rId9"/>
    <p:sldLayoutId id="2147483701" r:id="rId10"/>
    <p:sldLayoutId id="2147483702" r:id="rId11"/>
    <p:sldLayoutId id="2147483703" r:id="rId12"/>
    <p:sldLayoutId id="2147483704" r:id="rId13"/>
    <p:sldLayoutId id="2147483712" r:id="rId14"/>
    <p:sldLayoutId id="2147483711" r:id="rId15"/>
    <p:sldLayoutId id="2147483705" r:id="rId16"/>
    <p:sldLayoutId id="2147483706" r:id="rId17"/>
    <p:sldLayoutId id="2147483707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C7F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3C7F9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file:///\\bud.bpa.gov\wrkgrp\tpc\CSRP\Projects\TOP%20Project\-%20Itemized\Cost%20Spread%20Sheets\2026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file:///\\bud.bpa.gov\wrkgrp\TPC\CSRP\Projects\TP%20CFR\Cost\2026\2026_TP_CFR_Cost_Spreadsheet_Draft_.xls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csrp@bpa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pa.gov/energy-and-services/transmission/reliability-nerc-standards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91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&amp; TP CFR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Customer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1950"/>
            <a:ext cx="6400800" cy="8001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28, 2025</a:t>
            </a:r>
          </a:p>
        </p:txBody>
      </p:sp>
    </p:spTree>
    <p:extLst>
      <p:ext uri="{BB962C8B-B14F-4D97-AF65-F5344CB8AC3E}">
        <p14:creationId xmlns:p14="http://schemas.microsoft.com/office/powerpoint/2010/main" val="114067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FAC8F5-4D07-8A12-366A-3ADD8B39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Updated Facility Ratings Report (FRR) and Seasonal Ratings Reports (SFRR) are published monthly</a:t>
            </a:r>
          </a:p>
          <a:p>
            <a:r>
              <a:rPr lang="en-US" sz="2000" dirty="0">
                <a:solidFill>
                  <a:schemeClr val="tx1"/>
                </a:solidFill>
              </a:rPr>
              <a:t>Facility Ratings notification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Changes to limiting and second most limiting ratings are communicated via email when reports are published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Facilities list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Notification list</a:t>
            </a:r>
          </a:p>
          <a:p>
            <a:r>
              <a:rPr lang="en-US" sz="2000" dirty="0">
                <a:solidFill>
                  <a:schemeClr val="tx1"/>
                </a:solidFill>
              </a:rPr>
              <a:t>BPA is now operating to Version 9 Methodology! Some updates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Added fall season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-40C to +40C temperature range in 5-degree increments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EFCF19-0930-1648-8B67-C6B76A36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5344A2C-75A7-A19F-F3FD-DD3C0FDC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2563"/>
            <a:ext cx="8229600" cy="443573"/>
          </a:xfrm>
        </p:spPr>
        <p:txBody>
          <a:bodyPr/>
          <a:lstStyle/>
          <a:p>
            <a:pPr algn="ctr"/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RATINGS </a:t>
            </a:r>
          </a:p>
        </p:txBody>
      </p:sp>
    </p:spTree>
    <p:extLst>
      <p:ext uri="{BB962C8B-B14F-4D97-AF65-F5344CB8AC3E}">
        <p14:creationId xmlns:p14="http://schemas.microsoft.com/office/powerpoint/2010/main" val="175338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844F-D243-858E-B223-72447CD4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1940F2-9F7C-9308-FBD4-A45380E2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EQUIPMENT CHANGE FORM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5BA1B-6745-4378-1A7B-50166BC5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11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E258913-7790-1E33-8EA0-1DCF920DA578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B8EF936-AADA-4F13-0F5D-0C544D982B68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70703-4D9E-CD6D-D1A8-5A36D1764635}"/>
              </a:ext>
            </a:extLst>
          </p:cNvPr>
          <p:cNvSpPr txBox="1"/>
          <p:nvPr/>
        </p:nvSpPr>
        <p:spPr>
          <a:xfrm>
            <a:off x="152400" y="1428750"/>
            <a:ext cx="8763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TOP team is beginning a process to analyze and then refresh the System Equipment Change Form to align with BPA’s data flow and associated processes. Items under consideration include but not limited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the System Equipment Change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criteria for submitting a new System Equipment Change 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the 235-day rule cannot be met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level of supporting data is BPA looking for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equipment ratings change does the 235-day rule start over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System Equipment Change Form reviewed once it is received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80B0-4777-DAC9-A7E4-CEB0BF3D8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844DD-22B0-C411-CE7F-198A0F77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CA0C8-5871-D17F-2AF0-1B88173A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2026 COST ALLOCATION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1F49B4C5-30A2-4E8E-EB3F-B43D7E510E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57300"/>
            <a:ext cx="8382000" cy="337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Overall Operating Budget: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2025: $983k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2026: $1.279 Million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+mn-lt"/>
              </a:rPr>
              <a:t>Cost Distribution Adjusted: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Base:	25% from 32%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Load:	$55.60/MW from $43.60/MW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Bus:	$2,103 from $2,841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Line:	$4,206 from $1,497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hlinkClick r:id="rId2" action="ppaction://hlinkfile"/>
              </a:rPr>
              <a:t>2026 TOP Service Cost Allocation Spreadsheet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1DC26B-212C-B871-39EB-1780905C8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8254"/>
              </p:ext>
            </p:extLst>
          </p:nvPr>
        </p:nvGraphicFramePr>
        <p:xfrm>
          <a:off x="4495800" y="1119187"/>
          <a:ext cx="4267201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109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A7B9-5C28-A7C3-66A1-4916F4FC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2F7FAE-4BAA-4319-F698-883582C28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For the 2026 TOP Operating year it was determined that BPA’s FTE cost assumption needed to be aligned with BPA standards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2060"/>
                </a:solidFill>
              </a:rPr>
              <a:t>BPA has a standard FTE calculation with overheads that the TOP Services Program will be using going forward from 2026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Each year the TOP team will obtain the current BPA standard FTE cost calculation to set the upcoming years operating budget 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For FY25 a salaried employee is $122.97 /hour with overheads = $255,777.60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2060"/>
                </a:solidFill>
              </a:rPr>
              <a:t>2025 CY Operating Costs were:  $983,000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2026 Operating costs 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2060"/>
                </a:solidFill>
              </a:rPr>
              <a:t>5 FTE x $255,777.60 = $1,278,888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BPA adjusted the FTE costs to include overheads resulting in a 30.01% increase for 2026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The adjustments for the previous year will reflect FTE rate with overheads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3C39F-E25F-218E-48A7-DB0BD569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6B7F6F-3A01-2037-D6E8-4DF8B2E5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2026 COST ALLOCATION</a:t>
            </a:r>
          </a:p>
        </p:txBody>
      </p:sp>
    </p:spTree>
    <p:extLst>
      <p:ext uri="{BB962C8B-B14F-4D97-AF65-F5344CB8AC3E}">
        <p14:creationId xmlns:p14="http://schemas.microsoft.com/office/powerpoint/2010/main" val="376340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5551-D7CB-4EC4-1532-7276E8587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73140C-67EC-503D-9BDF-CE8DB793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9B9379-A915-507C-61CB-D1DDF038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QUESTIONS | COMMENTS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105301-4721-F2C0-0E42-022282DEF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991" y="1428750"/>
            <a:ext cx="2300017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23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55637-CDC1-F663-50D8-1D55AE54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A05753-501C-B407-2422-FF9F5C74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CFR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42E8C-5AA8-6506-15E2-A69A6C3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15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276B3E0-6B0B-3485-CD88-C516D365AED3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43C2E23-2218-D920-1563-D9F23201099A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3D813-E9F7-3095-F384-B7892C6414FF}"/>
              </a:ext>
            </a:extLst>
          </p:cNvPr>
          <p:cNvSpPr txBox="1"/>
          <p:nvPr/>
        </p:nvSpPr>
        <p:spPr>
          <a:xfrm>
            <a:off x="990600" y="1448365"/>
            <a:ext cx="4648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2026 TP CFR Cost Allocation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Packets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TPL-008-1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TPIP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TP CFR Key Dates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406655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6714-D3E3-3AF8-EA54-BE3091E0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C3D83C-7FBF-1FF9-C71B-687A2DBE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93706"/>
            <a:ext cx="8229600" cy="44357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 CFR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COORDINATED FUNCTIONAL REGISTRATION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071C5-52B9-3F79-9F55-DD8906D2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16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060BBB8-B253-8E9B-D242-04B9B20067E8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744B16D-73EC-FDE2-BC4E-A70061D216E3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48799-5D23-1D72-FB7E-133438358ADF}"/>
              </a:ext>
            </a:extLst>
          </p:cNvPr>
          <p:cNvSpPr txBox="1"/>
          <p:nvPr/>
        </p:nvSpPr>
        <p:spPr>
          <a:xfrm>
            <a:off x="152400" y="1352550"/>
            <a:ext cx="7924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TP CFR Mission Statement: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BPA Transmission Planner (TP) Coordinated Functional Registration (CFR) exists to facilitate the Transmission Planner function by ensuring timely and accurate data is collected and communicated through a collaborative and coordinated effort with our enrolled Transmission Owner customers.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TP CFR allows BPA and TP CFR Customers to: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 the audit process by allowing either BPA or the TP CFR Customer to be accountable for individual reliability standards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the compliance burden for each of the entities involved in the CFR agreement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the scope of compliance to the delineated responsibilities identified in the CFR Matrix </a:t>
            </a:r>
          </a:p>
        </p:txBody>
      </p:sp>
    </p:spTree>
    <p:extLst>
      <p:ext uri="{BB962C8B-B14F-4D97-AF65-F5344CB8AC3E}">
        <p14:creationId xmlns:p14="http://schemas.microsoft.com/office/powerpoint/2010/main" val="129809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9F718-2827-716F-01E9-33DB51A2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AD2B63-6943-E3F7-4C41-2DBB8BBD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Overall Operating Budget:</a:t>
            </a:r>
          </a:p>
          <a:p>
            <a:r>
              <a:rPr lang="en-US" sz="1600" dirty="0">
                <a:solidFill>
                  <a:schemeClr val="tx1"/>
                </a:solidFill>
              </a:rPr>
              <a:t>2025: $400,000</a:t>
            </a:r>
          </a:p>
          <a:p>
            <a:r>
              <a:rPr lang="en-US" sz="1600" dirty="0">
                <a:solidFill>
                  <a:schemeClr val="tx1"/>
                </a:solidFill>
              </a:rPr>
              <a:t>2026: $703,388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Cost Distribution Adjusted:</a:t>
            </a:r>
          </a:p>
          <a:p>
            <a:r>
              <a:rPr lang="en-US" sz="1600" dirty="0">
                <a:solidFill>
                  <a:schemeClr val="tx1"/>
                </a:solidFill>
              </a:rPr>
              <a:t>Base:	32% from 18%</a:t>
            </a:r>
          </a:p>
          <a:p>
            <a:r>
              <a:rPr lang="en-US" sz="1600" dirty="0">
                <a:solidFill>
                  <a:schemeClr val="tx1"/>
                </a:solidFill>
              </a:rPr>
              <a:t>Load:	$64.50/MW from $41.84/MW</a:t>
            </a:r>
          </a:p>
          <a:p>
            <a:r>
              <a:rPr lang="en-US" sz="1600" dirty="0">
                <a:solidFill>
                  <a:schemeClr val="tx1"/>
                </a:solidFill>
              </a:rPr>
              <a:t>Bus:	$4,642 from $2,155</a:t>
            </a:r>
          </a:p>
          <a:p>
            <a:r>
              <a:rPr lang="en-US" sz="1600" dirty="0">
                <a:solidFill>
                  <a:schemeClr val="tx1"/>
                </a:solidFill>
              </a:rPr>
              <a:t>Line:	$9,285 from $4,311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100" dirty="0">
                <a:solidFill>
                  <a:schemeClr val="tx1"/>
                </a:solidFill>
                <a:hlinkClick r:id="rId2" action="ppaction://hlinkfile"/>
              </a:rPr>
              <a:t>2026 TP CFR Service Cost Allocation Spreadsheet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3A6073-AA2D-B4C1-1E76-95506408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662B97-3FB5-EE2D-A2C5-69E33F46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TP CFR 2026 COST ALLOCATION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3262DA-AE4A-D4F4-25EE-050527F5A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1167"/>
              </p:ext>
            </p:extLst>
          </p:nvPr>
        </p:nvGraphicFramePr>
        <p:xfrm>
          <a:off x="4606636" y="1238466"/>
          <a:ext cx="4267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28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FBA1E-2EB2-1CA8-B27D-25A3787AA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9F55A8-45C7-0B0C-EABB-C84C72E5B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For the 2026 TP CFR year it was determined that BPA’s FTE cost assumption needed to be aligned with BPA standards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2060"/>
                </a:solidFill>
              </a:rPr>
              <a:t>BPA has a standard FTE calculation with overheads that the TP CFR Program will be using going forward from 2026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Each year the TP CFR team will obtain the current BPA standard FTE cost calculation to set the upcoming years operating budget 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For FY25 a salaried employee is $122.97 /hour with overheads = $255,777.60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2060"/>
                </a:solidFill>
              </a:rPr>
              <a:t>2025 CY Operating Costs were:  $400,000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2026 Operating costs 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2060"/>
                </a:solidFill>
              </a:rPr>
              <a:t>2.75 FTE x $255,777.60 = $703,388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BPA adjusted the FTE costs to include overheads resulting in a 73% increase for 2026</a:t>
            </a:r>
          </a:p>
          <a:p>
            <a:pPr marL="285750" indent="-285750"/>
            <a:r>
              <a:rPr lang="en-US" sz="3300" dirty="0">
                <a:solidFill>
                  <a:schemeClr val="tx1"/>
                </a:solidFill>
              </a:rPr>
              <a:t>The adjustments for the previous year will reflect FTE rate with overheads</a:t>
            </a:r>
          </a:p>
          <a:p>
            <a:pPr marL="457200" lvl="1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7D829-4460-5BFA-2EA9-06A9DEA0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C859D8-1C88-820E-7779-5524A85F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TP CFR 2026 COST ALLOCATION</a:t>
            </a:r>
          </a:p>
        </p:txBody>
      </p:sp>
    </p:spTree>
    <p:extLst>
      <p:ext uri="{BB962C8B-B14F-4D97-AF65-F5344CB8AC3E}">
        <p14:creationId xmlns:p14="http://schemas.microsoft.com/office/powerpoint/2010/main" val="272973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9192-354D-82D2-BA23-604200984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11ABB4-4B52-0F08-364A-6195C3DEC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2025 System Planning Summary Appendix</a:t>
            </a:r>
          </a:p>
          <a:p>
            <a:r>
              <a:rPr lang="en-US" sz="2000" dirty="0">
                <a:solidFill>
                  <a:schemeClr val="tx1"/>
                </a:solidFill>
              </a:rPr>
              <a:t>2025 Short Circuit Summary</a:t>
            </a:r>
          </a:p>
          <a:p>
            <a:r>
              <a:rPr lang="en-US" sz="2000" dirty="0">
                <a:solidFill>
                  <a:schemeClr val="tx1"/>
                </a:solidFill>
              </a:rPr>
              <a:t>2025 TPL-001-5 Data Request Submission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Corrective Action Plan(s) if Applicable </a:t>
            </a:r>
          </a:p>
          <a:p>
            <a:pPr marL="457200" lvl="1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FB0D6-60BD-8239-7AB4-1C19DAAF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21C5BE-383D-0022-7754-AEEBB5DE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COMPLIANCE PACKET DISTRIBUTION</a:t>
            </a:r>
          </a:p>
        </p:txBody>
      </p:sp>
    </p:spTree>
    <p:extLst>
      <p:ext uri="{BB962C8B-B14F-4D97-AF65-F5344CB8AC3E}">
        <p14:creationId xmlns:p14="http://schemas.microsoft.com/office/powerpoint/2010/main" val="73058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4813A0-0551-B4DD-F5C9-31BB2A3BF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617" y="1876989"/>
            <a:ext cx="2114550" cy="100793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2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E0EA3F4-BCA7-E96D-E0B0-CC27A3085FD6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B7286C9C-31D7-AC5A-4632-8E061D4C2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4950"/>
            <a:ext cx="1587500" cy="79375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CCA4739-38EB-D170-219C-F752389F7A31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C219DC-E6BE-089A-B240-0FFC09D2A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637" y="1175543"/>
            <a:ext cx="1452563" cy="1452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ECE5B-1F66-1CE5-3C9D-7A9697451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279" y="1431695"/>
            <a:ext cx="1465161" cy="890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DC92E-AF16-4701-DBE3-FC9A78B60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31" y="2105025"/>
            <a:ext cx="1400969" cy="1400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9A8CAA-7198-983D-A052-BB81D15E39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87" b="30875"/>
          <a:stretch>
            <a:fillRect/>
          </a:stretch>
        </p:blipFill>
        <p:spPr>
          <a:xfrm>
            <a:off x="5485990" y="1304480"/>
            <a:ext cx="1447800" cy="443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D9EFB-A4A5-16F6-127F-48523695B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47" y="3764735"/>
            <a:ext cx="1319333" cy="1099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BECE5E-5380-D650-A235-2933EEED13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0618" y="2659698"/>
            <a:ext cx="1171575" cy="1286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28078-AB82-8ED3-0E51-2B2B657218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035" y="3354026"/>
            <a:ext cx="1213365" cy="1274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937101-5F33-D570-06D3-01CE30DA7D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0907" y="3912567"/>
            <a:ext cx="1903224" cy="9516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158DA9-C1E8-818D-6F61-B803367A4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740" y="2626024"/>
            <a:ext cx="1298757" cy="1286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12DC93-39BD-7CE4-8ABD-97BC6BF437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829" y="4336622"/>
            <a:ext cx="2073497" cy="567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B3B11A-3030-F6F8-CCDF-0797E171A1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6358" y="2585133"/>
            <a:ext cx="1166465" cy="11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8AB0D-128C-F92B-FB3B-F70638BBD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0F4A26-F5A0-4184-B1E3-E45AC056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December 10, 2024, NERC adopted TPL-008-1 to establish Transmission system planning performance requirements to develop a Bulk Power System (BPS) that will operate reliably during extreme heat and extreme cold temperature events.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Enforcement Dates for the 11 Requirements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TPL-008-1 R1- 4/1/2026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TPL-008-1 R2, R3, R4, R5, R6 – 4/1/2028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TPL-008-1 R7, R8, R9, R10, R11 – 4/1/2030</a:t>
            </a:r>
          </a:p>
          <a:p>
            <a:pPr marL="457200" lvl="1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223DD9-126C-7221-FD91-655D72FC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4A0C99-A1E2-15AD-819C-64FD1F09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TPL-008-1</a:t>
            </a:r>
          </a:p>
        </p:txBody>
      </p:sp>
    </p:spTree>
    <p:extLst>
      <p:ext uri="{BB962C8B-B14F-4D97-AF65-F5344CB8AC3E}">
        <p14:creationId xmlns:p14="http://schemas.microsoft.com/office/powerpoint/2010/main" val="224290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E79C7-F6ED-CF81-E2FE-5988098E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88087-E602-8B34-7E27-780C153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6FB12D-037A-AB51-0A76-FA362A03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TPL-008-1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FC4AE-46B9-DE5A-DCFD-D3C3CC38B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6903"/>
            <a:ext cx="6508213" cy="389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0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64B2-AF2A-21CD-6EED-4BCA7829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31A8A4-6BF3-1607-8976-DB1C55F8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>
                <a:solidFill>
                  <a:schemeClr val="tx1"/>
                </a:solidFill>
              </a:rPr>
              <a:t>Cost allocation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</a:rPr>
              <a:t>New Process</a:t>
            </a:r>
          </a:p>
          <a:p>
            <a:pPr marL="285750" indent="-285750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Minor updates to TPL-007-4 section </a:t>
            </a:r>
          </a:p>
          <a:p>
            <a:pPr marL="457200" lvl="1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9EE5AB-1702-4E0E-2878-5677C77D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B1DE51-9CC2-1292-C79D-9E9683441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TPIP V7 UPDATES</a:t>
            </a:r>
          </a:p>
        </p:txBody>
      </p:sp>
    </p:spTree>
    <p:extLst>
      <p:ext uri="{BB962C8B-B14F-4D97-AF65-F5344CB8AC3E}">
        <p14:creationId xmlns:p14="http://schemas.microsoft.com/office/powerpoint/2010/main" val="169681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0D73-DACD-072A-5585-7EAF8C05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B57E11-5905-D9EB-3F93-3DF25289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382000" cy="3371634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2000" dirty="0">
                <a:solidFill>
                  <a:schemeClr val="tx1"/>
                </a:solidFill>
              </a:rPr>
              <a:t>September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Compliance Packet Distribution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TPIP V7 Customer Review of Redline</a:t>
            </a:r>
          </a:p>
          <a:p>
            <a:pPr marL="285750"/>
            <a:r>
              <a:rPr lang="en-US" sz="2000" dirty="0">
                <a:solidFill>
                  <a:schemeClr val="tx1"/>
                </a:solidFill>
              </a:rPr>
              <a:t>October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Annual TP CFR Cost Send Outs 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Short Circuit Analysis Begins</a:t>
            </a:r>
          </a:p>
          <a:p>
            <a:pPr marL="285750"/>
            <a:r>
              <a:rPr lang="en-US" sz="2000" dirty="0">
                <a:solidFill>
                  <a:schemeClr val="tx1"/>
                </a:solidFill>
              </a:rPr>
              <a:t>January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Matrix Update (adding TPL-008-1)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Distribute Short Circuit Summary </a:t>
            </a:r>
          </a:p>
          <a:p>
            <a:pPr marL="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685800" lvl="1"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48289-A70F-722E-EDF1-3B8B43BC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555F4-AFCE-C379-6476-62B98E47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TP CFR KEY DATES</a:t>
            </a:r>
          </a:p>
        </p:txBody>
      </p:sp>
    </p:spTree>
    <p:extLst>
      <p:ext uri="{BB962C8B-B14F-4D97-AF65-F5344CB8AC3E}">
        <p14:creationId xmlns:p14="http://schemas.microsoft.com/office/powerpoint/2010/main" val="200321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DB0F8-C5E4-40FB-CE1A-2CF0A0DA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89676-7D05-781C-0687-82C674B4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2A04C-AF78-F6F2-4435-E68E58F7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390E915A-E13B-3000-F2D6-EF25B55B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991" y="1571055"/>
            <a:ext cx="2300017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889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4382-AC84-4E3C-EE47-806EB23D4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31A1-8913-F82D-1CBB-7EADBF85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102519"/>
          </a:xfrm>
        </p:spPr>
        <p:txBody>
          <a:bodyPr>
            <a:no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us: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csrp@bpa.gov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Lorissa Cardoza – CSRP Supervisor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5526-AC11-6E1F-25AA-CDA3C9497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562350"/>
            <a:ext cx="6400800" cy="800100"/>
          </a:xfrm>
        </p:spPr>
        <p:txBody>
          <a:bodyPr>
            <a:noAutofit/>
          </a:bodyPr>
          <a:lstStyle/>
          <a:p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TOP/TP CFR TEAM</a:t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Megan Walden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Alesia Crisman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Debbie Dunn</a:t>
            </a:r>
            <a:b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Kristin Judge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595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08A2-6946-CB64-DB00-714BBBA97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9D2CBC-0E0E-979B-795A-B5A6A9D4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37AAE-5D0E-F67E-1F5A-B28DBE22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3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012C724-11CC-ED51-48F2-661F5A7B581B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48B3975-AD46-E3F8-A8D8-9CA4DB284A44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3701D4-F703-29BB-510B-E68CF923439B}"/>
              </a:ext>
            </a:extLst>
          </p:cNvPr>
          <p:cNvSpPr txBox="1"/>
          <p:nvPr/>
        </p:nvSpPr>
        <p:spPr>
          <a:xfrm>
            <a:off x="838200" y="1516199"/>
            <a:ext cx="5105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Welcome/Introductions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Moment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Coordination Sessions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V12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TOP Key 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ASR/ADE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FRR/SFRR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Equipment Change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TOP Cost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| Break</a:t>
            </a:r>
          </a:p>
        </p:txBody>
      </p:sp>
    </p:spTree>
    <p:extLst>
      <p:ext uri="{BB962C8B-B14F-4D97-AF65-F5344CB8AC3E}">
        <p14:creationId xmlns:p14="http://schemas.microsoft.com/office/powerpoint/2010/main" val="361586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C17A-7604-6233-A5FE-0CD4EC2F0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24C55A8-6594-24B1-2E85-1C91D1B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STARTS WITH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4F63A-4188-DE4E-B99A-A37B0486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4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B5012E1-4751-105B-D4A0-F35B0BC5766B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E956981-86EB-7E96-D249-F5C659A73CD1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83928-9CCB-ECA3-2935-472BEE0A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371"/>
          <a:stretch>
            <a:fillRect/>
          </a:stretch>
        </p:blipFill>
        <p:spPr>
          <a:xfrm>
            <a:off x="2370783" y="1123950"/>
            <a:ext cx="4238623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34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371FD-B64F-367A-F1DE-DC06508D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AB6930-D576-365D-EC2D-BD988755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COORDINATION SESSIONS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99DAC3-B015-7DAC-0068-74A81A52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5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9AC7FCE-2515-53AD-A6FA-2D4CC26272F5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613CE4-F07C-A5F1-A290-3F36656F816D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E4E32FC-71C5-A6CA-5B6B-F67C23904686}"/>
              </a:ext>
            </a:extLst>
          </p:cNvPr>
          <p:cNvSpPr txBox="1">
            <a:spLocks/>
          </p:cNvSpPr>
          <p:nvPr/>
        </p:nvSpPr>
        <p:spPr>
          <a:xfrm>
            <a:off x="152400" y="1504950"/>
            <a:ext cx="3409260" cy="235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3C7F9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2025: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Cowlitz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Klickitat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Umatilla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Whatcom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Lewis (10/28)</a:t>
            </a:r>
          </a:p>
          <a:p>
            <a:r>
              <a:rPr lang="en-US" sz="2000" dirty="0">
                <a:solidFill>
                  <a:schemeClr val="tx1"/>
                </a:solidFill>
              </a:rPr>
              <a:t>Grays Harbor (10/29)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E6F38A-F1F3-1A6E-7EA2-D931AD03D046}"/>
              </a:ext>
            </a:extLst>
          </p:cNvPr>
          <p:cNvSpPr txBox="1">
            <a:spLocks/>
          </p:cNvSpPr>
          <p:nvPr/>
        </p:nvSpPr>
        <p:spPr>
          <a:xfrm>
            <a:off x="4800600" y="1809750"/>
            <a:ext cx="3409260" cy="235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 baseline="0">
                <a:solidFill>
                  <a:srgbClr val="3C7F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2026: </a:t>
            </a:r>
            <a:r>
              <a:rPr lang="en-US" sz="2000" b="0" dirty="0">
                <a:solidFill>
                  <a:schemeClr val="tx1"/>
                </a:solidFill>
              </a:rPr>
              <a:t>Target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Navy (Feb)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Lower Valley (April)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1"/>
                </a:solidFill>
              </a:rPr>
              <a:t>N.Wasco</a:t>
            </a:r>
            <a:r>
              <a:rPr lang="en-US" sz="2000" b="0" dirty="0">
                <a:solidFill>
                  <a:schemeClr val="tx1"/>
                </a:solidFill>
              </a:rPr>
              <a:t> (June)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Okanogan  (Aug)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Pend Oreille (Oct)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EWEB (Nov)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Clark (Dec)</a:t>
            </a:r>
          </a:p>
        </p:txBody>
      </p:sp>
    </p:spTree>
    <p:extLst>
      <p:ext uri="{BB962C8B-B14F-4D97-AF65-F5344CB8AC3E}">
        <p14:creationId xmlns:p14="http://schemas.microsoft.com/office/powerpoint/2010/main" val="36706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0899B-F052-FEFC-2E81-32E53E7B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F1A6E6-CEDB-D5FB-8937-A4F08E5E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v12 UPCOMING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4CFCB4-E1A7-6D30-77FB-68DF0A0D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6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512DEF2-76E6-3C49-8E6C-888A167AC863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1C1FAD7-5727-EC82-3E6C-45C397241F31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28738-E2BD-C33D-3B98-0466B489B601}"/>
              </a:ext>
            </a:extLst>
          </p:cNvPr>
          <p:cNvSpPr txBox="1"/>
          <p:nvPr/>
        </p:nvSpPr>
        <p:spPr>
          <a:xfrm>
            <a:off x="297873" y="1149311"/>
            <a:ext cx="685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Outage Coordination: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 Responsibilities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Appendix 2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TADs Reporting: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Providing more clarity 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Emergency Operations (EOP-011):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 Equipment Change Process: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Broke out into sections for easier reference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Refreshing form to better align with BPA’s data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Allocation: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 Coordination Sessions: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Additional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Failure to Comply: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Violation timing</a:t>
            </a:r>
          </a:p>
        </p:txBody>
      </p:sp>
    </p:spTree>
    <p:extLst>
      <p:ext uri="{BB962C8B-B14F-4D97-AF65-F5344CB8AC3E}">
        <p14:creationId xmlns:p14="http://schemas.microsoft.com/office/powerpoint/2010/main" val="105282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578A-E6AB-72A8-5EDD-8871A31D7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AC6EAC0-E621-8078-ED8F-619AC8B7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KEY 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8F0DA-EF1B-5D04-9CBB-C09099E9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7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D7A7916-80DA-2F81-4F2D-4853D7D3BC20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76241D3-DA69-D625-A277-0A9F5C75E9B1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CB9A9-BBD6-403A-48F5-F0E4CB14F42B}"/>
              </a:ext>
            </a:extLst>
          </p:cNvPr>
          <p:cNvSpPr txBox="1"/>
          <p:nvPr/>
        </p:nvSpPr>
        <p:spPr>
          <a:xfrm>
            <a:off x="4648200" y="4550242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External Site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F0DC3-5898-0943-1EF9-E64A3730DB18}"/>
              </a:ext>
            </a:extLst>
          </p:cNvPr>
          <p:cNvSpPr txBox="1"/>
          <p:nvPr/>
        </p:nvSpPr>
        <p:spPr>
          <a:xfrm>
            <a:off x="228600" y="1257438"/>
            <a:ext cx="44196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400" b="0" i="0" u="sng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anuary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Allocation Effective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5c Compliance Validation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 b="0" i="0" u="sng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4c TOP Services Letter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 b="0" i="0" u="sng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Customer Workshop</a:t>
            </a:r>
          </a:p>
          <a:p>
            <a:pPr marL="1200150" lvl="2" indent="-285750" fontAlgn="base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Billing Allocation tip out </a:t>
            </a:r>
          </a:p>
          <a:p>
            <a:pPr marL="1200150" lvl="2" indent="-285750" fontAlgn="base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 V12 update tip out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400" b="0" i="0" u="sng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pPr marL="742950" lvl="1" indent="-285750" algn="l" fontAlgn="base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 V12 open Customer review period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Annual TOP Billing Send outs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V12 Customer review period closes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Equipment &amp; Billing validations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2525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V12 final</a:t>
            </a:r>
            <a:endParaRPr lang="en-US" sz="14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9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D735D-A919-FCCD-4028-2191C836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476FCEC-FC19-B6C2-E614-38E54069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ANNUAL SYSTEM REVIEW LETTER TIMELINE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A1EDA4-703E-CB66-179D-0AF0A824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8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FCE7A68-5399-E004-D048-DD4E8D578A0E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010D27B-16E3-85C4-8BC0-BD2FE2B342D0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05B1E-F6ED-251D-7D9F-CFFA95F3814D}"/>
              </a:ext>
            </a:extLst>
          </p:cNvPr>
          <p:cNvSpPr txBox="1"/>
          <p:nvPr/>
        </p:nvSpPr>
        <p:spPr>
          <a:xfrm>
            <a:off x="228600" y="1186755"/>
            <a:ext cx="4648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Mid-January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CSRP shares draft (.doc version)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Feedback/Question period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51515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CSRP prepares final version (pdf)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1515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March-April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Finalized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8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DDA1D-20E0-2F8A-618A-8754FE99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91C6C6-646D-650F-1237-8794FB0F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ANNUAL DATA EXCHANGE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AF852-8702-0FA9-242A-AC11648F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9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47BA551-83D7-13D3-99F4-9A91A08408E7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BEE9F0A-002B-476C-E2B2-772B464E20C0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8D98563D-A87E-E41C-4233-5BC1B303A2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4912"/>
              </p:ext>
            </p:extLst>
          </p:nvPr>
        </p:nvGraphicFramePr>
        <p:xfrm>
          <a:off x="457200" y="1419044"/>
          <a:ext cx="7848600" cy="2829950"/>
        </p:xfrm>
        <a:graphic>
          <a:graphicData uri="http://schemas.openxmlformats.org/drawingml/2006/table">
            <a:tbl>
              <a:tblPr firstRow="1" bandRow="1"/>
              <a:tblGrid>
                <a:gridCol w="4094570">
                  <a:extLst>
                    <a:ext uri="{9D8B030D-6E8A-4147-A177-3AD203B41FA5}">
                      <a16:colId xmlns:a16="http://schemas.microsoft.com/office/drawing/2014/main" val="1725058876"/>
                    </a:ext>
                  </a:extLst>
                </a:gridCol>
                <a:gridCol w="1586321">
                  <a:extLst>
                    <a:ext uri="{9D8B030D-6E8A-4147-A177-3AD203B41FA5}">
                      <a16:colId xmlns:a16="http://schemas.microsoft.com/office/drawing/2014/main" val="761677890"/>
                    </a:ext>
                  </a:extLst>
                </a:gridCol>
                <a:gridCol w="2167709">
                  <a:extLst>
                    <a:ext uri="{9D8B030D-6E8A-4147-A177-3AD203B41FA5}">
                      <a16:colId xmlns:a16="http://schemas.microsoft.com/office/drawing/2014/main" val="32383206"/>
                    </a:ext>
                  </a:extLst>
                </a:gridCol>
              </a:tblGrid>
              <a:tr h="2301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Customer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Send Date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Requested Due Date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95776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Clark Public Utilities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7/9/2025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Received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18560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Cowlitz County PUD No. 1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7/9/2025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Received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98504"/>
                  </a:ext>
                </a:extLst>
              </a:tr>
              <a:tr h="2097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Eugene Water &amp; Electric Board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72216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Grays Harbor County PUD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03632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Klickitat County PUD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8/4/2025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9/5/2025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6789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Public Utility District #1 of Lewis County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20740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Lower Valley Energy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64761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Northern Wasco County Peoples Utility District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2237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Public Utility District No. 1 of Okanogan County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10538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Pend Oreille County PUD No. 1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22211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Umatilla Electric Cooperative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11/3/2025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12/3/2025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38661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US Navy, Naval Base Kitsap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54819"/>
                  </a:ext>
                </a:extLst>
              </a:tr>
              <a:tr h="19917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Public Utility District No. 1 of Whatcom County</a:t>
                      </a:r>
                    </a:p>
                  </a:txBody>
                  <a:tcPr marL="13245" marR="13245" marT="13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10/2/2025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11/2/2025</a:t>
                      </a:r>
                    </a:p>
                  </a:txBody>
                  <a:tcPr marL="13245" marR="13245" marT="132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1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0fae02-c720-400a-8a0d-61ce5ade1677">
      <Value>1</Value>
    </TaxCatchAll>
    <BPACoverageYear xmlns="270fae02-c720-400a-8a0d-61ce5ade1677" xsi:nil="true"/>
    <me5e7f1982d9419f8468f3c9236234c7 xmlns="270fae02-c720-400a-8a0d-61ce5ade16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9b3ac6bf-9169-4ed2-8b6a-32bb27b4b3f6</TermId>
        </TermInfo>
      </Terms>
    </me5e7f1982d9419f8468f3c9236234c7>
    <d6cfeaf36b7b412d8e244c11ea7d8991 xmlns="270fae02-c720-400a-8a0d-61ce5ade1677">
      <Terms xmlns="http://schemas.microsoft.com/office/infopath/2007/PartnerControls"/>
    </d6cfeaf36b7b412d8e244c11ea7d8991>
    <h221791a7a8a443f8d77513151070451 xmlns="270fae02-c720-400a-8a0d-61ce5ade1677">
      <Terms xmlns="http://schemas.microsoft.com/office/infopath/2007/PartnerControls"/>
    </h221791a7a8a443f8d7751315107045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PA Connection Document" ma:contentTypeID="0x01010054EE158F8ADC47F2839B9353640B37B8004C201737A5BD5E469275835549173448" ma:contentTypeVersion="7" ma:contentTypeDescription="Use this to create a new BPA Connection Document." ma:contentTypeScope="" ma:versionID="273ddb9e02490a96725eddadf109aa9e">
  <xsd:schema xmlns:xsd="http://www.w3.org/2001/XMLSchema" xmlns:xs="http://www.w3.org/2001/XMLSchema" xmlns:p="http://schemas.microsoft.com/office/2006/metadata/properties" xmlns:ns2="270fae02-c720-400a-8a0d-61ce5ade1677" targetNamespace="http://schemas.microsoft.com/office/2006/metadata/properties" ma:root="true" ma:fieldsID="3548b170c1f9bf81fbbafe41eb2281df" ns2:_="">
    <xsd:import namespace="270fae02-c720-400a-8a0d-61ce5ade1677"/>
    <xsd:element name="properties">
      <xsd:complexType>
        <xsd:sequence>
          <xsd:element name="documentManagement">
            <xsd:complexType>
              <xsd:all>
                <xsd:element ref="ns2:BPACoverageYear" minOccurs="0"/>
                <xsd:element ref="ns2:h221791a7a8a443f8d77513151070451" minOccurs="0"/>
                <xsd:element ref="ns2:TaxCatchAll" minOccurs="0"/>
                <xsd:element ref="ns2:TaxCatchAllLabel" minOccurs="0"/>
                <xsd:element ref="ns2:d6cfeaf36b7b412d8e244c11ea7d8991" minOccurs="0"/>
                <xsd:element ref="ns2:me5e7f1982d9419f8468f3c9236234c7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fae02-c720-400a-8a0d-61ce5ade1677" elementFormDefault="qualified">
    <xsd:import namespace="http://schemas.microsoft.com/office/2006/documentManagement/types"/>
    <xsd:import namespace="http://schemas.microsoft.com/office/infopath/2007/PartnerControls"/>
    <xsd:element name="BPACoverageYear" ma:index="8" nillable="true" ma:displayName="Coverage/Year" ma:description="Use this to identify the coverage or year." ma:indexed="true" ma:internalName="BPACoverageYear">
      <xsd:simpleType>
        <xsd:restriction base="dms:Text">
          <xsd:maxLength value="255"/>
        </xsd:restriction>
      </xsd:simpleType>
    </xsd:element>
    <xsd:element name="h221791a7a8a443f8d77513151070451" ma:index="9" nillable="true" ma:taxonomy="true" ma:internalName="h221791a7a8a443f8d77513151070451" ma:taxonomyFieldName="BPAConnectionTags" ma:displayName="BPA Connection Tags" ma:default="" ma:fieldId="{1221791a-7a8a-443f-8d77-513151070451}" ma:taxonomyMulti="true" ma:sspId="56c3f2bb-ef35-4ccb-84d7-78602b998d1a" ma:termSetId="fd3ac2ca-434e-47bd-bbe0-baa1406c05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054177e-c449-456d-b1a8-91a5013622c6}" ma:internalName="TaxCatchAll" ma:showField="CatchAllData" ma:web="270fae02-c720-400a-8a0d-61ce5ade1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054177e-c449-456d-b1a8-91a5013622c6}" ma:internalName="TaxCatchAllLabel" ma:readOnly="true" ma:showField="CatchAllDataLabel" ma:web="270fae02-c720-400a-8a0d-61ce5ade1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6cfeaf36b7b412d8e244c11ea7d8991" ma:index="13" nillable="true" ma:taxonomy="true" ma:internalName="d6cfeaf36b7b412d8e244c11ea7d8991" ma:taxonomyFieldName="BPAConnectionNavigation" ma:displayName="BPA Connection Navigation" ma:default="" ma:fieldId="{d6cfeaf3-6b7b-412d-8e24-4c11ea7d8991}" ma:taxonomyMulti="true" ma:sspId="56c3f2bb-ef35-4ccb-84d7-78602b998d1a" ma:termSetId="652e9cc8-8e8a-453b-9967-8b0ea57c47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5e7f1982d9419f8468f3c9236234c7" ma:index="15" nillable="true" ma:taxonomy="true" ma:internalName="me5e7f1982d9419f8468f3c9236234c7" ma:taxonomyFieldName="BPALocation" ma:displayName="BPA Location" ma:default="1;#All|9b3ac6bf-9169-4ed2-8b6a-32bb27b4b3f6" ma:fieldId="{6e5e7f19-82d9-419f-8468-f3c9236234c7}" ma:taxonomyMulti="true" ma:sspId="56c3f2bb-ef35-4ccb-84d7-78602b998d1a" ma:termSetId="ad36499f-a366-4b92-9635-46cd9f2d24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8163A8-103B-415C-95CF-5393302E73C8}">
  <ds:schemaRefs>
    <ds:schemaRef ds:uri="http://purl.org/dc/terms/"/>
    <ds:schemaRef ds:uri="270fae02-c720-400a-8a0d-61ce5ade1677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0FD7F2-6DF3-4558-AB52-0CD2AC477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442D3-9DBC-4FF1-AA76-346EA6722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fae02-c720-400a-8a0d-61ce5ade1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12314</TotalTime>
  <Words>1366</Words>
  <Application>Microsoft Office PowerPoint</Application>
  <PresentationFormat>On-screen Show (16:9)</PresentationFormat>
  <Paragraphs>286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Wingdings</vt:lpstr>
      <vt:lpstr>Office Theme</vt:lpstr>
      <vt:lpstr>TOP &amp; TP CFR Annual Customer Workshop</vt:lpstr>
      <vt:lpstr>WELCOME</vt:lpstr>
      <vt:lpstr>TOP AGENDA</vt:lpstr>
      <vt:lpstr>SAFETY STARTS WITH YOU</vt:lpstr>
      <vt:lpstr>OPERATION COORDINATION SESSIONS</vt:lpstr>
      <vt:lpstr>TOPIC v12 UPCOMING CHANGES</vt:lpstr>
      <vt:lpstr>TOP KEY DATES</vt:lpstr>
      <vt:lpstr>2026 ANNUAL SYSTEM REVIEW LETTER TIMELINE</vt:lpstr>
      <vt:lpstr>2025 ANNUAL DATA EXCHANGE</vt:lpstr>
      <vt:lpstr> FACILITY RATINGS </vt:lpstr>
      <vt:lpstr>SYSTEM EQUIPMENT CHANGE FORM</vt:lpstr>
      <vt:lpstr>TOP 2026 COST ALLOCATION</vt:lpstr>
      <vt:lpstr>TOP 2026 COST ALLOCATION</vt:lpstr>
      <vt:lpstr>QUESTIONS | COMMENTS</vt:lpstr>
      <vt:lpstr>TP CFR AGENDA</vt:lpstr>
      <vt:lpstr> TP CFR  COORDINATED FUNCTIONAL REGISTRATION</vt:lpstr>
      <vt:lpstr>TP CFR 2026 COST ALLOCATION</vt:lpstr>
      <vt:lpstr>TP CFR 2026 COST ALLOCATION</vt:lpstr>
      <vt:lpstr>COMPLIANCE PACKET DISTRIBUTION</vt:lpstr>
      <vt:lpstr>TPL-008-1</vt:lpstr>
      <vt:lpstr>TPL-008-1</vt:lpstr>
      <vt:lpstr>TPIP V7 UPDATES</vt:lpstr>
      <vt:lpstr>TP CFR KEY DATES</vt:lpstr>
      <vt:lpstr>QUESTIONS</vt:lpstr>
      <vt:lpstr>Contact us:  csrp@bpa.gov  Lorissa Cardoza – CSRP Supervisor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Brown,Carrie L (BPA) - TSRS-DITT-1</cp:lastModifiedBy>
  <cp:revision>237</cp:revision>
  <dcterms:created xsi:type="dcterms:W3CDTF">2013-09-16T17:48:00Z</dcterms:created>
  <dcterms:modified xsi:type="dcterms:W3CDTF">2025-09-23T23:00:37Z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0x01010054EE158F8ADC47F2839B9353640B37B8004C201737A5BD5E469275835549173448</vt:lpwstr>
  </property>
</Properties>
</file>