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316" r:id="rId6"/>
    <p:sldId id="285" r:id="rId7"/>
    <p:sldId id="304" r:id="rId8"/>
    <p:sldId id="301" r:id="rId9"/>
    <p:sldId id="302" r:id="rId10"/>
    <p:sldId id="286" r:id="rId11"/>
    <p:sldId id="310" r:id="rId12"/>
    <p:sldId id="311" r:id="rId13"/>
    <p:sldId id="312" r:id="rId14"/>
    <p:sldId id="313" r:id="rId15"/>
    <p:sldId id="315" r:id="rId16"/>
    <p:sldId id="258" r:id="rId17"/>
    <p:sldId id="292" r:id="rId18"/>
    <p:sldId id="290" r:id="rId19"/>
    <p:sldId id="293" r:id="rId20"/>
    <p:sldId id="294" r:id="rId21"/>
    <p:sldId id="298" r:id="rId22"/>
    <p:sldId id="295" r:id="rId23"/>
    <p:sldId id="296" r:id="rId24"/>
    <p:sldId id="307" r:id="rId2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E0A568-7490-A848-425E-DA1410AEF247}" name="Largo,Megan M (BPA) - TPCR-TPP-4" initials="ML" userId="S::mmlargo@bpa.gov::b4f8a569-02ca-44e8-b204-8659f4490a74" providerId="AD"/>
  <p188:author id="{A2D1DBF1-4B35-27B7-F434-A62D0C014B16}" name="Cardoza,Lorissa J (BPA) - TPCR-TPP-4" initials="LC" userId="S::ljcardoza@bpa.gov::ae439a76-b075-4a47-afe9-2ebbc84a78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C7F91"/>
    <a:srgbClr val="3C7F81"/>
    <a:srgbClr val="007681"/>
    <a:srgbClr val="89532F"/>
    <a:srgbClr val="B36924"/>
    <a:srgbClr val="507F70"/>
    <a:srgbClr val="515151"/>
    <a:srgbClr val="535486"/>
    <a:srgbClr val="003C71"/>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5"/>
    <p:restoredTop sz="93705" autoAdjust="0"/>
  </p:normalViewPr>
  <p:slideViewPr>
    <p:cSldViewPr>
      <p:cViewPr varScale="1">
        <p:scale>
          <a:sx n="137" d="100"/>
          <a:sy n="137" d="100"/>
        </p:scale>
        <p:origin x="762"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53" d="100"/>
          <a:sy n="153" d="100"/>
        </p:scale>
        <p:origin x="2000" y="16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A734DFD-218A-47B8-83E1-7A8CEFFF9FCA}" type="datetimeFigureOut">
              <a:rPr lang="en-US" smtClean="0"/>
              <a:t>3/31/2026</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48593BF-DE0C-4C87-AC3D-0A189E42EA2F}" type="datetimeFigureOut">
              <a:rPr lang="en-US" smtClean="0"/>
              <a:t>3/31/2026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9</a:t>
            </a:fld>
            <a:endParaRPr lang="en-US"/>
          </a:p>
        </p:txBody>
      </p:sp>
    </p:spTree>
    <p:extLst>
      <p:ext uri="{BB962C8B-B14F-4D97-AF65-F5344CB8AC3E}">
        <p14:creationId xmlns:p14="http://schemas.microsoft.com/office/powerpoint/2010/main" val="105840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15</a:t>
            </a:fld>
            <a:endParaRPr lang="en-US"/>
          </a:p>
        </p:txBody>
      </p:sp>
    </p:spTree>
    <p:extLst>
      <p:ext uri="{BB962C8B-B14F-4D97-AF65-F5344CB8AC3E}">
        <p14:creationId xmlns:p14="http://schemas.microsoft.com/office/powerpoint/2010/main" val="1626685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3C7F91">
            <a:alpha val="94902"/>
          </a:srgb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41716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3C7F9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5623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9" name="Picture 8">
            <a:extLst>
              <a:ext uri="{FF2B5EF4-FFF2-40B4-BE49-F238E27FC236}">
                <a16:creationId xmlns:a16="http://schemas.microsoft.com/office/drawing/2014/main" id="{FCE8036A-759C-49EB-0CEE-51FB85F155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34139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2343D6-3544-995B-1099-D5EAC27801E5}"/>
              </a:ext>
            </a:extLst>
          </p:cNvPr>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3C7F91"/>
                </a:solidFill>
              </a:defRPr>
            </a:lvl1pPr>
          </a:lstStyle>
          <a:p>
            <a:r>
              <a:rPr lang="en-US" dirty="0"/>
              <a:t>Click to edit Master title style</a:t>
            </a:r>
          </a:p>
        </p:txBody>
      </p:sp>
      <p:sp>
        <p:nvSpPr>
          <p:cNvPr id="6" name="Subtitle 2"/>
          <p:cNvSpPr>
            <a:spLocks noGrp="1"/>
          </p:cNvSpPr>
          <p:nvPr>
            <p:ph type="subTitle" idx="1"/>
          </p:nvPr>
        </p:nvSpPr>
        <p:spPr>
          <a:xfrm>
            <a:off x="1371600" y="3562350"/>
            <a:ext cx="6400800" cy="1314450"/>
          </a:xfrm>
        </p:spPr>
        <p:txBody>
          <a:bodyPr/>
          <a:lstStyle>
            <a:lvl1pPr marL="0" indent="0" algn="ctr">
              <a:buNone/>
              <a:defRPr>
                <a:solidFill>
                  <a:srgbClr val="3C7F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8" name="Picture 7">
            <a:extLst>
              <a:ext uri="{FF2B5EF4-FFF2-40B4-BE49-F238E27FC236}">
                <a16:creationId xmlns:a16="http://schemas.microsoft.com/office/drawing/2014/main" id="{B13F5A21-8E18-6223-0628-245CE50477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25175" y="3943117"/>
            <a:ext cx="1080036" cy="969264"/>
          </a:xfrm>
          <a:prstGeom prst="rect">
            <a:avLst/>
          </a:prstGeom>
        </p:spPr>
      </p:pic>
    </p:spTree>
    <p:extLst>
      <p:ext uri="{BB962C8B-B14F-4D97-AF65-F5344CB8AC3E}">
        <p14:creationId xmlns:p14="http://schemas.microsoft.com/office/powerpoint/2010/main" val="386700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3C7F9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0495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27622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3D41AE2E-1E5E-33B2-09D2-D1D5D792B2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108770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3C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3C7F9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dirty="0"/>
              <a:t>BONNEVILLE POWER ADMINISTRATION</a:t>
            </a:r>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23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3C7F9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3C7F91"/>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3C7F91"/>
                </a:solidFill>
                <a:latin typeface="Arial" panose="020B0604020202020204" pitchFamily="34" charset="0"/>
                <a:cs typeface="Arial" panose="020B0604020202020204" pitchFamily="34" charset="0"/>
              </a:defRPr>
            </a:lvl1pPr>
            <a:lvl2pPr>
              <a:defRPr>
                <a:solidFill>
                  <a:srgbClr val="3C7F91"/>
                </a:solidFill>
                <a:latin typeface="Arial" panose="020B0604020202020204" pitchFamily="34" charset="0"/>
                <a:cs typeface="Arial" panose="020B0604020202020204" pitchFamily="34" charset="0"/>
              </a:defRPr>
            </a:lvl2pPr>
            <a:lvl3pPr>
              <a:defRPr>
                <a:solidFill>
                  <a:srgbClr val="3C7F91"/>
                </a:solidFill>
                <a:latin typeface="Arial" panose="020B0604020202020204" pitchFamily="34" charset="0"/>
                <a:cs typeface="Arial" panose="020B0604020202020204" pitchFamily="34" charset="0"/>
              </a:defRPr>
            </a:lvl3pPr>
            <a:lvl4pPr>
              <a:defRPr>
                <a:solidFill>
                  <a:srgbClr val="3C7F91"/>
                </a:solidFill>
                <a:latin typeface="Arial" panose="020B0604020202020204" pitchFamily="34" charset="0"/>
                <a:cs typeface="Arial" panose="020B0604020202020204" pitchFamily="34" charset="0"/>
              </a:defRPr>
            </a:lvl4pPr>
            <a:lvl5pPr>
              <a:defRPr>
                <a:solidFill>
                  <a:srgbClr val="3C7F9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5840070-B9D0-D017-EBE8-FEC28DDCE750}"/>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dirty="0"/>
              <a:t>BONNEVILLE POWER ADMINISTRATION</a:t>
            </a:r>
          </a:p>
        </p:txBody>
      </p:sp>
      <p:sp>
        <p:nvSpPr>
          <p:cNvPr id="10" name="Slide Number Placeholder 5">
            <a:extLst>
              <a:ext uri="{FF2B5EF4-FFF2-40B4-BE49-F238E27FC236}">
                <a16:creationId xmlns:a16="http://schemas.microsoft.com/office/drawing/2014/main" id="{3A195B28-4647-2376-3F4F-35C117F73C79}"/>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55677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3C7F91"/>
        </a:solidFill>
        <a:effectLst/>
      </p:bgPr>
    </p:bg>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EDD19515-C556-90D9-4D64-50BD64567694}"/>
              </a:ext>
            </a:extLst>
          </p:cNvPr>
          <p:cNvSpPr>
            <a:spLocks noGrp="1"/>
          </p:cNvSpPr>
          <p:nvPr>
            <p:ph type="body" sz="quarter" idx="13" hasCustomPrompt="1"/>
          </p:nvPr>
        </p:nvSpPr>
        <p:spPr>
          <a:xfrm>
            <a:off x="422543"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5" name="Text Placeholder 20">
            <a:extLst>
              <a:ext uri="{FF2B5EF4-FFF2-40B4-BE49-F238E27FC236}">
                <a16:creationId xmlns:a16="http://schemas.microsoft.com/office/drawing/2014/main" id="{8E6F2208-CEC5-DBE7-A577-976E65007B73}"/>
              </a:ext>
            </a:extLst>
          </p:cNvPr>
          <p:cNvSpPr>
            <a:spLocks noGrp="1"/>
          </p:cNvSpPr>
          <p:nvPr>
            <p:ph type="body" sz="quarter" idx="14" hasCustomPrompt="1"/>
          </p:nvPr>
        </p:nvSpPr>
        <p:spPr>
          <a:xfrm>
            <a:off x="381000"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6" name="Text Placeholder 23">
            <a:extLst>
              <a:ext uri="{FF2B5EF4-FFF2-40B4-BE49-F238E27FC236}">
                <a16:creationId xmlns:a16="http://schemas.microsoft.com/office/drawing/2014/main" id="{3A8126B3-ED9B-6093-7DEE-0F395FC48589}"/>
              </a:ext>
            </a:extLst>
          </p:cNvPr>
          <p:cNvSpPr>
            <a:spLocks noGrp="1"/>
          </p:cNvSpPr>
          <p:nvPr>
            <p:ph type="body" sz="quarter" idx="15" hasCustomPrompt="1"/>
          </p:nvPr>
        </p:nvSpPr>
        <p:spPr>
          <a:xfrm>
            <a:off x="399117"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7" name="Footer Placeholder 4">
            <a:extLst>
              <a:ext uri="{FF2B5EF4-FFF2-40B4-BE49-F238E27FC236}">
                <a16:creationId xmlns:a16="http://schemas.microsoft.com/office/drawing/2014/main" id="{FD835798-9EBA-8001-EC37-107495F2D1DA}"/>
              </a:ext>
            </a:extLst>
          </p:cNvPr>
          <p:cNvSpPr>
            <a:spLocks noGrp="1"/>
          </p:cNvSpPr>
          <p:nvPr>
            <p:ph type="ftr" sz="quarter" idx="3"/>
          </p:nvPr>
        </p:nvSpPr>
        <p:spPr>
          <a:xfrm>
            <a:off x="457200" y="4767263"/>
            <a:ext cx="4824242"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dirty="0"/>
              <a:t>BONNEVILLE POWER ADMINISTRATION</a:t>
            </a:r>
          </a:p>
        </p:txBody>
      </p:sp>
      <p:pic>
        <p:nvPicPr>
          <p:cNvPr id="2" name="Picture 1">
            <a:extLst>
              <a:ext uri="{FF2B5EF4-FFF2-40B4-BE49-F238E27FC236}">
                <a16:creationId xmlns:a16="http://schemas.microsoft.com/office/drawing/2014/main" id="{935BAA60-57C3-4857-EB15-BC8B8FA791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90084" y="1"/>
            <a:ext cx="3853916" cy="5148070"/>
          </a:xfrm>
          <a:prstGeom prst="rect">
            <a:avLst/>
          </a:prstGeom>
        </p:spPr>
      </p:pic>
      <p:sp>
        <p:nvSpPr>
          <p:cNvPr id="8" name="Slide Number Placeholder 5">
            <a:extLst>
              <a:ext uri="{FF2B5EF4-FFF2-40B4-BE49-F238E27FC236}">
                <a16:creationId xmlns:a16="http://schemas.microsoft.com/office/drawing/2014/main" id="{401CCAC5-FCE2-D5FE-3C28-34FA4FCC79FE}"/>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10210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F0610-095E-2AF0-E226-5B9BB5F5E3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278"/>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dirty="0"/>
              <a:t>BONNEVILLE POWER ADMINISTRATION</a:t>
            </a:r>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2" name="Content Placeholder 2"/>
          <p:cNvSpPr>
            <a:spLocks noGrp="1"/>
          </p:cNvSpPr>
          <p:nvPr>
            <p:ph idx="1"/>
          </p:nvPr>
        </p:nvSpPr>
        <p:spPr>
          <a:xfrm>
            <a:off x="457200" y="1257516"/>
            <a:ext cx="8229600" cy="3085884"/>
          </a:xfrm>
        </p:spPr>
        <p:txBody>
          <a:bodyPr/>
          <a:lstStyle>
            <a:lvl1pPr>
              <a:defRPr>
                <a:solidFill>
                  <a:srgbClr val="3C7F9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62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tx1">
                    <a:lumMod val="65000"/>
                    <a:lumOff val="35000"/>
                  </a:schemeClr>
                </a:solidFill>
                <a:latin typeface="Arial" pitchFamily="34" charset="0"/>
                <a:cs typeface="Arial" pitchFamily="34" charset="0"/>
              </a:defRPr>
            </a:lvl1pPr>
          </a:lstStyle>
          <a:p>
            <a:pPr algn="l"/>
            <a:r>
              <a:rPr lang="en-US" dirty="0"/>
              <a:t>BONNEVILLE POWER ADMINISTRATION</a:t>
            </a:r>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3C7F91"/>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3C7F9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95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63B650-5CA1-796B-B493-799380E74A3E}"/>
              </a:ext>
            </a:extLst>
          </p:cNvPr>
          <p:cNvSpPr>
            <a:spLocks noGrp="1"/>
          </p:cNvSpPr>
          <p:nvPr>
            <p:ph type="sldNum" sz="quarter" idx="12"/>
          </p:nvPr>
        </p:nvSpPr>
        <p:spPr>
          <a:xfrm>
            <a:off x="6553200" y="4767263"/>
            <a:ext cx="2133600" cy="273844"/>
          </a:xfrm>
        </p:spPr>
        <p:txBody>
          <a:bodyPr/>
          <a:lstStyle>
            <a:lvl1pPr>
              <a:defRPr sz="900">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83881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68E6E-C2FA-4BEC-A4ED-EB7E029EA4EA}"/>
              </a:ext>
            </a:extLst>
          </p:cNvPr>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3C7F91"/>
                </a:solidFill>
              </a:defRPr>
            </a:lvl1pPr>
          </a:lstStyle>
          <a:p>
            <a:r>
              <a:rPr lang="en-US" dirty="0"/>
              <a:t>Click to edit Master title style</a:t>
            </a:r>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3C7F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2" name="TextBox 11"/>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33916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C7F9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8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3C7F9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TextBox 4">
            <a:extLst>
              <a:ext uri="{FF2B5EF4-FFF2-40B4-BE49-F238E27FC236}">
                <a16:creationId xmlns:a16="http://schemas.microsoft.com/office/drawing/2014/main" id="{0CD8CE00-97EF-A41B-4143-6A4454762F42}"/>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3C7F91"/>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3C7F91"/>
                </a:solidFill>
                <a:latin typeface="Arial" panose="020B0604020202020204" pitchFamily="34" charset="0"/>
                <a:cs typeface="Arial" panose="020B0604020202020204" pitchFamily="34" charset="0"/>
              </a:defRPr>
            </a:lvl1pPr>
            <a:lvl2pPr>
              <a:defRPr>
                <a:solidFill>
                  <a:srgbClr val="3C7F91"/>
                </a:solidFill>
                <a:latin typeface="Arial" panose="020B0604020202020204" pitchFamily="34" charset="0"/>
                <a:cs typeface="Arial" panose="020B0604020202020204" pitchFamily="34" charset="0"/>
              </a:defRPr>
            </a:lvl2pPr>
            <a:lvl3pPr>
              <a:defRPr>
                <a:solidFill>
                  <a:srgbClr val="3C7F91"/>
                </a:solidFill>
                <a:latin typeface="Arial" panose="020B0604020202020204" pitchFamily="34" charset="0"/>
                <a:cs typeface="Arial" panose="020B0604020202020204" pitchFamily="34" charset="0"/>
              </a:defRPr>
            </a:lvl3pPr>
            <a:lvl4pPr>
              <a:defRPr>
                <a:solidFill>
                  <a:srgbClr val="3C7F91"/>
                </a:solidFill>
                <a:latin typeface="Arial" panose="020B0604020202020204" pitchFamily="34" charset="0"/>
                <a:cs typeface="Arial" panose="020B0604020202020204" pitchFamily="34" charset="0"/>
              </a:defRPr>
            </a:lvl4pPr>
            <a:lvl5pPr>
              <a:defRPr>
                <a:solidFill>
                  <a:srgbClr val="3C7F9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2648C5-8D3B-87EC-7A8D-3816B0DCDCCD}"/>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2995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3C7F9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90084" y="1"/>
            <a:ext cx="3853916" cy="5148070"/>
          </a:xfrm>
          <a:prstGeom prst="rect">
            <a:avLst/>
          </a:prstGeom>
        </p:spPr>
      </p:pic>
      <p:sp>
        <p:nvSpPr>
          <p:cNvPr id="3" name="TextBox 2">
            <a:extLst>
              <a:ext uri="{FF2B5EF4-FFF2-40B4-BE49-F238E27FC236}">
                <a16:creationId xmlns:a16="http://schemas.microsoft.com/office/drawing/2014/main" id="{563673FA-32BE-632E-A5EF-82E61883D5EB}"/>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EE3B7562-0F76-CC49-7CDB-E0AB37EDBD9A}"/>
              </a:ext>
            </a:extLst>
          </p:cNvPr>
          <p:cNvSpPr>
            <a:spLocks noGrp="1"/>
          </p:cNvSpPr>
          <p:nvPr>
            <p:ph type="body" sz="quarter" idx="13" hasCustomPrompt="1"/>
          </p:nvPr>
        </p:nvSpPr>
        <p:spPr>
          <a:xfrm>
            <a:off x="422545"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8" name="Text Placeholder 20">
            <a:extLst>
              <a:ext uri="{FF2B5EF4-FFF2-40B4-BE49-F238E27FC236}">
                <a16:creationId xmlns:a16="http://schemas.microsoft.com/office/drawing/2014/main" id="{54D3FA7F-296D-F13E-49E1-A9DB39796ECF}"/>
              </a:ext>
            </a:extLst>
          </p:cNvPr>
          <p:cNvSpPr>
            <a:spLocks noGrp="1"/>
          </p:cNvSpPr>
          <p:nvPr>
            <p:ph type="body" sz="quarter" idx="14" hasCustomPrompt="1"/>
          </p:nvPr>
        </p:nvSpPr>
        <p:spPr>
          <a:xfrm>
            <a:off x="381002"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9" name="Text Placeholder 23">
            <a:extLst>
              <a:ext uri="{FF2B5EF4-FFF2-40B4-BE49-F238E27FC236}">
                <a16:creationId xmlns:a16="http://schemas.microsoft.com/office/drawing/2014/main" id="{AA711FBC-A494-F363-ECA6-85FE07291F04}"/>
              </a:ext>
            </a:extLst>
          </p:cNvPr>
          <p:cNvSpPr>
            <a:spLocks noGrp="1"/>
          </p:cNvSpPr>
          <p:nvPr>
            <p:ph type="body" sz="quarter" idx="15" hasCustomPrompt="1"/>
          </p:nvPr>
        </p:nvSpPr>
        <p:spPr>
          <a:xfrm>
            <a:off x="399119"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13" name="Slide Number Placeholder 5">
            <a:extLst>
              <a:ext uri="{FF2B5EF4-FFF2-40B4-BE49-F238E27FC236}">
                <a16:creationId xmlns:a16="http://schemas.microsoft.com/office/drawing/2014/main" id="{2FE4FCEF-A18B-6D84-024E-9F08E03C7D13}"/>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3428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3C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3C7F9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4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4278"/>
          <a:stretch/>
        </p:blipFill>
        <p:spPr>
          <a:xfrm>
            <a:off x="36897" y="0"/>
            <a:ext cx="9144000" cy="108585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1" name="TextBox 10"/>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rgbClr val="3C7F9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31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3C7F91"/>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3C7F9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A587EE8-292B-EEB1-71C5-281604355EA9}"/>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71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1C6A-7281-A10C-C6BC-0DF7097132B0}"/>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DDDD7A6-E2AA-88FA-A939-A3CD54FB22F1}"/>
              </a:ext>
            </a:extLst>
          </p:cNvPr>
          <p:cNvSpPr>
            <a:spLocks noGrp="1"/>
          </p:cNvSpPr>
          <p:nvPr>
            <p:ph type="sldNum" sz="quarter" idx="12"/>
          </p:nvPr>
        </p:nvSpPr>
        <p:spPr>
          <a:xfrm>
            <a:off x="6553200" y="4767263"/>
            <a:ext cx="2133600" cy="273844"/>
          </a:xfrm>
        </p:spPr>
        <p:txBody>
          <a:bodyPr/>
          <a:lstStyle>
            <a:lvl1pPr>
              <a:defRPr>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8468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576"/>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t>a</a:t>
            </a:r>
          </a:p>
        </p:txBody>
      </p:sp>
      <p:sp>
        <p:nvSpPr>
          <p:cNvPr id="2" name="Title Placeholder 1"/>
          <p:cNvSpPr>
            <a:spLocks noGrp="1"/>
          </p:cNvSpPr>
          <p:nvPr>
            <p:ph type="title"/>
          </p:nvPr>
        </p:nvSpPr>
        <p:spPr>
          <a:xfrm>
            <a:off x="457200" y="708236"/>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b="0">
                <a:solidFill>
                  <a:srgbClr val="51515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54" r:id="rId3"/>
    <p:sldLayoutId id="2147483710" r:id="rId4"/>
    <p:sldLayoutId id="2147483709" r:id="rId5"/>
    <p:sldLayoutId id="2147483696" r:id="rId6"/>
    <p:sldLayoutId id="2147483698" r:id="rId7"/>
    <p:sldLayoutId id="2147483650" r:id="rId8"/>
    <p:sldLayoutId id="2147483699" r:id="rId9"/>
    <p:sldLayoutId id="2147483701" r:id="rId10"/>
    <p:sldLayoutId id="2147483702" r:id="rId11"/>
    <p:sldLayoutId id="2147483703" r:id="rId12"/>
    <p:sldLayoutId id="2147483704" r:id="rId13"/>
    <p:sldLayoutId id="2147483712" r:id="rId14"/>
    <p:sldLayoutId id="2147483711" r:id="rId15"/>
    <p:sldLayoutId id="2147483705" r:id="rId16"/>
    <p:sldLayoutId id="2147483706" r:id="rId17"/>
    <p:sldLayoutId id="2147483707" r:id="rId18"/>
  </p:sldLayoutIdLst>
  <p:hf hdr="0" ftr="0" dt="0"/>
  <p:txStyles>
    <p:titleStyle>
      <a:lvl1pPr algn="l" defTabSz="914400" rtl="0" eaLnBrk="1" latinLnBrk="0" hangingPunct="1">
        <a:spcBef>
          <a:spcPct val="0"/>
        </a:spcBef>
        <a:buNone/>
        <a:defRPr sz="4000" b="1" kern="1200">
          <a:solidFill>
            <a:srgbClr val="3C7F9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erc.com/globalassets/who-we-are/rules-of-procedure/appendix-5c.pdf" TargetMode="External"/><Relationship Id="rId2" Type="http://schemas.openxmlformats.org/officeDocument/2006/relationships/hyperlink" Target="https://www.nerc.com/globalassets/who-we-are/rules-of-procedure/appendix-5b-eff-20240627_signed.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csrp@bpa.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j-lt"/>
              </a:rPr>
              <a:t>Transmission Operator Services</a:t>
            </a:r>
            <a:br>
              <a:rPr lang="en-US" dirty="0">
                <a:latin typeface="+mj-lt"/>
              </a:rPr>
            </a:br>
            <a:r>
              <a:rPr lang="en-US" dirty="0">
                <a:latin typeface="+mj-lt"/>
              </a:rPr>
              <a:t>V13 TOPIC Modifications</a:t>
            </a:r>
          </a:p>
        </p:txBody>
      </p:sp>
      <p:sp>
        <p:nvSpPr>
          <p:cNvPr id="3" name="Subtitle 2"/>
          <p:cNvSpPr>
            <a:spLocks noGrp="1"/>
          </p:cNvSpPr>
          <p:nvPr>
            <p:ph type="subTitle" idx="1"/>
          </p:nvPr>
        </p:nvSpPr>
        <p:spPr>
          <a:xfrm>
            <a:off x="304800" y="3657600"/>
            <a:ext cx="7467600" cy="1314450"/>
          </a:xfrm>
        </p:spPr>
        <p:txBody>
          <a:bodyPr>
            <a:normAutofit/>
          </a:bodyPr>
          <a:lstStyle/>
          <a:p>
            <a:r>
              <a:rPr lang="en-US" sz="2400" dirty="0">
                <a:latin typeface="+mn-lt"/>
              </a:rPr>
              <a:t>Customer Meeting: April 1, 2026</a:t>
            </a:r>
          </a:p>
          <a:p>
            <a:r>
              <a:rPr lang="en-US" sz="2400" dirty="0">
                <a:latin typeface="+mn-lt"/>
              </a:rPr>
              <a:t>Modifications proposed to be Effective: May 2, 2026</a:t>
            </a:r>
          </a:p>
        </p:txBody>
      </p:sp>
    </p:spTree>
    <p:extLst>
      <p:ext uri="{BB962C8B-B14F-4D97-AF65-F5344CB8AC3E}">
        <p14:creationId xmlns:p14="http://schemas.microsoft.com/office/powerpoint/2010/main" val="114067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30720-8E7D-0BF0-BCEB-321D5336B69B}"/>
              </a:ext>
            </a:extLst>
          </p:cNvPr>
          <p:cNvSpPr>
            <a:spLocks noGrp="1"/>
          </p:cNvSpPr>
          <p:nvPr>
            <p:ph type="sldNum" sz="quarter" idx="12"/>
          </p:nvPr>
        </p:nvSpPr>
        <p:spPr/>
        <p:txBody>
          <a:bodyPr/>
          <a:lstStyle/>
          <a:p>
            <a:fld id="{4B8BC155-96A9-416C-9A6C-7FA79B5D88ED}" type="slidenum">
              <a:rPr lang="en-US" smtClean="0"/>
              <a:pPr/>
              <a:t>10</a:t>
            </a:fld>
            <a:endParaRPr lang="en-US" dirty="0"/>
          </a:p>
        </p:txBody>
      </p:sp>
      <p:sp>
        <p:nvSpPr>
          <p:cNvPr id="7" name="TextBox 6">
            <a:extLst>
              <a:ext uri="{FF2B5EF4-FFF2-40B4-BE49-F238E27FC236}">
                <a16:creationId xmlns:a16="http://schemas.microsoft.com/office/drawing/2014/main" id="{5974012D-D3A4-512A-E891-0914BC245135}"/>
              </a:ext>
            </a:extLst>
          </p:cNvPr>
          <p:cNvSpPr txBox="1"/>
          <p:nvPr/>
        </p:nvSpPr>
        <p:spPr>
          <a:xfrm>
            <a:off x="242207" y="1296293"/>
            <a:ext cx="8763000" cy="3847207"/>
          </a:xfrm>
          <a:prstGeom prst="rect">
            <a:avLst/>
          </a:prstGeom>
          <a:noFill/>
        </p:spPr>
        <p:txBody>
          <a:bodyPr wrap="square" rtlCol="0">
            <a:spAutoFit/>
          </a:bodyPr>
          <a:lstStyle/>
          <a:p>
            <a:r>
              <a:rPr lang="en-US" sz="2400" b="1" dirty="0">
                <a:solidFill>
                  <a:srgbClr val="3C7F91"/>
                </a:solidFill>
              </a:rPr>
              <a:t>TOP System Equipment Review Process - Step 2: </a:t>
            </a:r>
          </a:p>
          <a:p>
            <a:r>
              <a:rPr lang="en-US" sz="2000" dirty="0">
                <a:solidFill>
                  <a:srgbClr val="3C7F91"/>
                </a:solidFill>
              </a:rPr>
              <a:t>BPA will review each System Equipment Change Form through a Qualified Change assessment</a:t>
            </a:r>
          </a:p>
          <a:p>
            <a:pPr marL="628650" lvl="1" indent="-171450">
              <a:buFont typeface="Arial" pitchFamily="34" charset="0"/>
              <a:buChar char="•"/>
            </a:pPr>
            <a:r>
              <a:rPr lang="en-US" sz="2000" dirty="0">
                <a:solidFill>
                  <a:srgbClr val="3C7F91"/>
                </a:solidFill>
              </a:rPr>
              <a:t>14.2 Qualified Change for Interconnection Transmission Facilities Any Modification to existing transmission facilities external to BPA that includes but is not limited to: </a:t>
            </a:r>
          </a:p>
          <a:p>
            <a:pPr marL="1085850" lvl="2" indent="-171450">
              <a:buFont typeface="Arial" panose="020B0604020202020204" pitchFamily="34" charset="0"/>
              <a:buChar char="•"/>
            </a:pPr>
            <a:r>
              <a:rPr lang="en-US" sz="2000" dirty="0">
                <a:solidFill>
                  <a:srgbClr val="3C7F91"/>
                </a:solidFill>
              </a:rPr>
              <a:t>System topology that alters flows on the BES </a:t>
            </a:r>
          </a:p>
          <a:p>
            <a:pPr marL="1085850" lvl="2" indent="-171450">
              <a:buFont typeface="Arial" panose="020B0604020202020204" pitchFamily="34" charset="0"/>
              <a:buChar char="•"/>
            </a:pPr>
            <a:r>
              <a:rPr lang="en-US" sz="2000" dirty="0">
                <a:solidFill>
                  <a:srgbClr val="3C7F91"/>
                </a:solidFill>
              </a:rPr>
              <a:t>Facility ratings </a:t>
            </a:r>
          </a:p>
          <a:p>
            <a:pPr marL="1085850" lvl="2" indent="-171450">
              <a:buFont typeface="Arial" panose="020B0604020202020204" pitchFamily="34" charset="0"/>
              <a:buChar char="•"/>
            </a:pPr>
            <a:r>
              <a:rPr lang="en-US" sz="2000" dirty="0">
                <a:solidFill>
                  <a:srgbClr val="3C7F91"/>
                </a:solidFill>
              </a:rPr>
              <a:t>Protective relaying and power system control settings</a:t>
            </a:r>
          </a:p>
          <a:p>
            <a:pPr marL="1085850" lvl="2" indent="-171450">
              <a:buFont typeface="Arial" panose="020B0604020202020204" pitchFamily="34" charset="0"/>
              <a:buChar char="•"/>
            </a:pPr>
            <a:r>
              <a:rPr lang="en-US" sz="2000" dirty="0">
                <a:solidFill>
                  <a:srgbClr val="3C7F91"/>
                </a:solidFill>
              </a:rPr>
              <a:t>Fault clearing speed or fault duty capabilities </a:t>
            </a:r>
          </a:p>
          <a:p>
            <a:pPr marL="1085850" lvl="2" indent="-171450">
              <a:buFont typeface="Arial" panose="020B0604020202020204" pitchFamily="34" charset="0"/>
              <a:buChar char="•"/>
            </a:pPr>
            <a:r>
              <a:rPr lang="en-US" sz="2000" dirty="0">
                <a:solidFill>
                  <a:srgbClr val="3C7F91"/>
                </a:solidFill>
              </a:rPr>
              <a:t>Voltage control devices (changes in number or size) </a:t>
            </a:r>
          </a:p>
          <a:p>
            <a:pPr marL="1085850" lvl="2" indent="-171450">
              <a:buFont typeface="Arial" panose="020B0604020202020204" pitchFamily="34" charset="0"/>
              <a:buChar char="•"/>
            </a:pPr>
            <a:r>
              <a:rPr lang="en-US" sz="2000" dirty="0">
                <a:solidFill>
                  <a:srgbClr val="3C7F91"/>
                </a:solidFill>
              </a:rPr>
              <a:t>Changes in impedance or operating voltage</a:t>
            </a:r>
            <a:endParaRPr lang="en-US" sz="1600" dirty="0">
              <a:solidFill>
                <a:srgbClr val="3C7F91"/>
              </a:solidFill>
            </a:endParaRPr>
          </a:p>
        </p:txBody>
      </p:sp>
      <p:sp>
        <p:nvSpPr>
          <p:cNvPr id="10" name="Subtitle 4">
            <a:extLst>
              <a:ext uri="{FF2B5EF4-FFF2-40B4-BE49-F238E27FC236}">
                <a16:creationId xmlns:a16="http://schemas.microsoft.com/office/drawing/2014/main" id="{F02786E3-3070-2C92-B3E1-6334203144C8}"/>
              </a:ext>
            </a:extLst>
          </p:cNvPr>
          <p:cNvSpPr txBox="1">
            <a:spLocks/>
          </p:cNvSpPr>
          <p:nvPr/>
        </p:nvSpPr>
        <p:spPr>
          <a:xfrm>
            <a:off x="273698" y="209550"/>
            <a:ext cx="94488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TOP System Equipment Review</a:t>
            </a:r>
            <a:r>
              <a:rPr lang="en-US" sz="1400" b="1" dirty="0">
                <a:solidFill>
                  <a:schemeClr val="bg1"/>
                </a:solidFill>
                <a:latin typeface="+mj-lt"/>
              </a:rPr>
              <a:t>(3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31173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807BDC-2AC8-DF54-4040-142D23F8C294}"/>
              </a:ext>
            </a:extLst>
          </p:cNvPr>
          <p:cNvSpPr>
            <a:spLocks noGrp="1"/>
          </p:cNvSpPr>
          <p:nvPr>
            <p:ph type="sldNum" sz="quarter" idx="12"/>
          </p:nvPr>
        </p:nvSpPr>
        <p:spPr/>
        <p:txBody>
          <a:bodyPr/>
          <a:lstStyle/>
          <a:p>
            <a:fld id="{4B8BC155-96A9-416C-9A6C-7FA79B5D88ED}" type="slidenum">
              <a:rPr lang="en-US" smtClean="0"/>
              <a:pPr/>
              <a:t>11</a:t>
            </a:fld>
            <a:endParaRPr lang="en-US" dirty="0"/>
          </a:p>
        </p:txBody>
      </p:sp>
      <p:sp>
        <p:nvSpPr>
          <p:cNvPr id="5" name="TextBox 4">
            <a:extLst>
              <a:ext uri="{FF2B5EF4-FFF2-40B4-BE49-F238E27FC236}">
                <a16:creationId xmlns:a16="http://schemas.microsoft.com/office/drawing/2014/main" id="{70E2E12F-788D-CCBF-B734-6B9E895D5A60}"/>
              </a:ext>
            </a:extLst>
          </p:cNvPr>
          <p:cNvSpPr txBox="1"/>
          <p:nvPr/>
        </p:nvSpPr>
        <p:spPr>
          <a:xfrm>
            <a:off x="152400" y="1431519"/>
            <a:ext cx="8763000" cy="2369880"/>
          </a:xfrm>
          <a:prstGeom prst="rect">
            <a:avLst/>
          </a:prstGeom>
          <a:noFill/>
        </p:spPr>
        <p:txBody>
          <a:bodyPr wrap="square" rtlCol="0">
            <a:spAutoFit/>
          </a:bodyPr>
          <a:lstStyle/>
          <a:p>
            <a:pPr>
              <a:buFont typeface="Arial" pitchFamily="34" charset="0"/>
            </a:pPr>
            <a:r>
              <a:rPr lang="en-US" sz="2800" b="1" dirty="0">
                <a:solidFill>
                  <a:srgbClr val="3C7F91"/>
                </a:solidFill>
                <a:cs typeface="Arial" pitchFamily="34" charset="0"/>
              </a:rPr>
              <a:t>TOP System Equipment Review Process  Step 3: </a:t>
            </a:r>
          </a:p>
          <a:p>
            <a:pPr marL="628650" lvl="1" indent="-171450">
              <a:buFont typeface="Arial" panose="020B0604020202020204" pitchFamily="34" charset="0"/>
              <a:buChar char="•"/>
            </a:pPr>
            <a:r>
              <a:rPr lang="en-US" sz="2400" dirty="0">
                <a:solidFill>
                  <a:srgbClr val="3C7F91"/>
                </a:solidFill>
                <a:cs typeface="Arial" pitchFamily="34" charset="0"/>
              </a:rPr>
              <a:t>BPA will review all system equipment changes to understand the impact on the Bulk Power System </a:t>
            </a:r>
          </a:p>
          <a:p>
            <a:pPr marL="628650" lvl="1" indent="-171450">
              <a:buFont typeface="Arial" panose="020B0604020202020204" pitchFamily="34" charset="0"/>
              <a:buChar char="•"/>
            </a:pPr>
            <a:r>
              <a:rPr lang="en-US" sz="2400" dirty="0">
                <a:solidFill>
                  <a:srgbClr val="3C7F91"/>
                </a:solidFill>
                <a:cs typeface="Arial" pitchFamily="34" charset="0"/>
              </a:rPr>
              <a:t>BPA/CSRP will respond to each System Equipment Change request with the next steps as identified in the TOP System Equipment Review and/or the Qualified Change process </a:t>
            </a:r>
          </a:p>
        </p:txBody>
      </p:sp>
      <p:sp>
        <p:nvSpPr>
          <p:cNvPr id="9" name="Subtitle 4">
            <a:extLst>
              <a:ext uri="{FF2B5EF4-FFF2-40B4-BE49-F238E27FC236}">
                <a16:creationId xmlns:a16="http://schemas.microsoft.com/office/drawing/2014/main" id="{B2145FC1-8206-1AE1-FB44-F627ECFBBD59}"/>
              </a:ext>
            </a:extLst>
          </p:cNvPr>
          <p:cNvSpPr txBox="1">
            <a:spLocks/>
          </p:cNvSpPr>
          <p:nvPr/>
        </p:nvSpPr>
        <p:spPr>
          <a:xfrm>
            <a:off x="273698" y="209550"/>
            <a:ext cx="94488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TOP System Equipment Review</a:t>
            </a:r>
            <a:r>
              <a:rPr lang="en-US" sz="1400" b="1" dirty="0">
                <a:solidFill>
                  <a:schemeClr val="bg1"/>
                </a:solidFill>
                <a:latin typeface="+mj-lt"/>
              </a:rPr>
              <a:t>(4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238283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A401F-0321-8516-696B-21DDF3366667}"/>
              </a:ext>
            </a:extLst>
          </p:cNvPr>
          <p:cNvSpPr>
            <a:spLocks noGrp="1"/>
          </p:cNvSpPr>
          <p:nvPr>
            <p:ph type="sldNum" sz="quarter" idx="12"/>
          </p:nvPr>
        </p:nvSpPr>
        <p:spPr/>
        <p:txBody>
          <a:bodyPr/>
          <a:lstStyle/>
          <a:p>
            <a:fld id="{4B8BC155-96A9-416C-9A6C-7FA79B5D88ED}" type="slidenum">
              <a:rPr lang="en-US" smtClean="0"/>
              <a:pPr/>
              <a:t>12</a:t>
            </a:fld>
            <a:endParaRPr lang="en-US" dirty="0"/>
          </a:p>
        </p:txBody>
      </p:sp>
      <p:sp>
        <p:nvSpPr>
          <p:cNvPr id="3" name="Title 2">
            <a:extLst>
              <a:ext uri="{FF2B5EF4-FFF2-40B4-BE49-F238E27FC236}">
                <a16:creationId xmlns:a16="http://schemas.microsoft.com/office/drawing/2014/main" id="{D7E90E10-82F4-C4DC-0E05-B069057ADE20}"/>
              </a:ext>
            </a:extLst>
          </p:cNvPr>
          <p:cNvSpPr>
            <a:spLocks noGrp="1"/>
          </p:cNvSpPr>
          <p:nvPr>
            <p:ph type="title"/>
          </p:nvPr>
        </p:nvSpPr>
        <p:spPr/>
        <p:txBody>
          <a:bodyPr/>
          <a:lstStyle/>
          <a:p>
            <a:r>
              <a:rPr lang="en-US" dirty="0">
                <a:latin typeface="+mj-lt"/>
              </a:rPr>
              <a:t>TOP Cost Allocation</a:t>
            </a:r>
          </a:p>
        </p:txBody>
      </p:sp>
      <p:sp>
        <p:nvSpPr>
          <p:cNvPr id="4" name="Content Placeholder 3">
            <a:extLst>
              <a:ext uri="{FF2B5EF4-FFF2-40B4-BE49-F238E27FC236}">
                <a16:creationId xmlns:a16="http://schemas.microsoft.com/office/drawing/2014/main" id="{A4F92BC1-4FC2-C1BC-09EC-8AE3DC94005D}"/>
              </a:ext>
            </a:extLst>
          </p:cNvPr>
          <p:cNvSpPr>
            <a:spLocks noGrp="1"/>
          </p:cNvSpPr>
          <p:nvPr>
            <p:ph idx="1"/>
          </p:nvPr>
        </p:nvSpPr>
        <p:spPr>
          <a:xfrm>
            <a:off x="457200" y="1257516"/>
            <a:ext cx="8229600" cy="3600234"/>
          </a:xfrm>
        </p:spPr>
        <p:txBody>
          <a:bodyPr>
            <a:normAutofit/>
          </a:bodyPr>
          <a:lstStyle/>
          <a:p>
            <a:pPr marL="0" indent="0">
              <a:buNone/>
            </a:pPr>
            <a:r>
              <a:rPr lang="en-US" dirty="0">
                <a:latin typeface="+mn-lt"/>
              </a:rPr>
              <a:t>Background:</a:t>
            </a:r>
          </a:p>
          <a:p>
            <a:pPr marL="347472" lvl="1" indent="-347472">
              <a:spcBef>
                <a:spcPts val="24"/>
              </a:spcBef>
              <a:spcAft>
                <a:spcPts val="600"/>
              </a:spcAft>
              <a:buFont typeface="Arial" panose="020B0604020202020204" pitchFamily="34" charset="0"/>
              <a:buChar char="•"/>
            </a:pPr>
            <a:r>
              <a:rPr lang="en-US" sz="1800" dirty="0">
                <a:solidFill>
                  <a:srgbClr val="3C7F91"/>
                </a:solidFill>
                <a:latin typeface="+mn-lt"/>
              </a:rPr>
              <a:t>Since 2017: The Transmission Operator Program (TOP) Services program has been providing the interface to participating Transmission Owners to ensure a consistent, safe, and reliable implementation of the Reliability Standards. It provides a high-quality customer service product to our Transmission Owners by offering cost-effective, efficient, coordinated operational and compliance processes</a:t>
            </a:r>
          </a:p>
          <a:p>
            <a:pPr marL="747522" lvl="2" indent="-347472">
              <a:spcBef>
                <a:spcPts val="24"/>
              </a:spcBef>
              <a:spcAft>
                <a:spcPts val="600"/>
              </a:spcAft>
            </a:pPr>
            <a:r>
              <a:rPr lang="en-US" sz="1400" dirty="0">
                <a:latin typeface="+mn-lt"/>
              </a:rPr>
              <a:t>Daily management of the program</a:t>
            </a:r>
          </a:p>
          <a:p>
            <a:pPr marL="747522" lvl="2" indent="-347472">
              <a:spcBef>
                <a:spcPts val="24"/>
              </a:spcBef>
              <a:spcAft>
                <a:spcPts val="600"/>
              </a:spcAft>
            </a:pPr>
            <a:r>
              <a:rPr lang="en-US" sz="1400" dirty="0">
                <a:latin typeface="+mn-lt"/>
              </a:rPr>
              <a:t>Saves the region money</a:t>
            </a:r>
          </a:p>
          <a:p>
            <a:pPr marL="747522" lvl="2" indent="-347472">
              <a:spcBef>
                <a:spcPts val="24"/>
              </a:spcBef>
              <a:spcAft>
                <a:spcPts val="600"/>
              </a:spcAft>
            </a:pPr>
            <a:r>
              <a:rPr lang="en-US" sz="1400" dirty="0">
                <a:latin typeface="+mn-lt"/>
              </a:rPr>
              <a:t>Alleviates compliance burdens off the customers</a:t>
            </a:r>
          </a:p>
          <a:p>
            <a:pPr marL="747522" lvl="2" indent="-347472">
              <a:spcBef>
                <a:spcPts val="24"/>
              </a:spcBef>
              <a:spcAft>
                <a:spcPts val="600"/>
              </a:spcAft>
            </a:pPr>
            <a:r>
              <a:rPr lang="en-US" sz="1400" b="1" dirty="0">
                <a:latin typeface="+mn-lt"/>
              </a:rPr>
              <a:t>To implement the TOP program at an entity level = $5.5M – $7M/Annually</a:t>
            </a:r>
          </a:p>
          <a:p>
            <a:endParaRPr lang="en-US" dirty="0"/>
          </a:p>
          <a:p>
            <a:pPr marL="400050" lvl="2" indent="0">
              <a:spcBef>
                <a:spcPts val="24"/>
              </a:spcBef>
              <a:spcAft>
                <a:spcPts val="600"/>
              </a:spcAft>
              <a:buNone/>
            </a:pPr>
            <a:endParaRPr lang="en-US" sz="1400" b="1" dirty="0">
              <a:latin typeface="Aptos" panose="020B0004020202020204" pitchFamily="34" charset="0"/>
            </a:endParaRPr>
          </a:p>
          <a:p>
            <a:endParaRPr lang="en-US" dirty="0"/>
          </a:p>
        </p:txBody>
      </p:sp>
    </p:spTree>
    <p:extLst>
      <p:ext uri="{BB962C8B-B14F-4D97-AF65-F5344CB8AC3E}">
        <p14:creationId xmlns:p14="http://schemas.microsoft.com/office/powerpoint/2010/main" val="60013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047750"/>
            <a:ext cx="8534400" cy="3993357"/>
          </a:xfrm>
        </p:spPr>
        <p:txBody>
          <a:bodyPr>
            <a:normAutofit/>
          </a:bodyPr>
          <a:lstStyle/>
          <a:p>
            <a:r>
              <a:rPr lang="en-US" sz="2000" dirty="0">
                <a:latin typeface="+mn-lt"/>
              </a:rPr>
              <a:t>In 2017 BPA in collaboration with it’s TOP Customers created the TOP Annual Cost equation  </a:t>
            </a:r>
          </a:p>
          <a:p>
            <a:pPr lvl="1">
              <a:buFont typeface="Arial" panose="020B0604020202020204" pitchFamily="34" charset="0"/>
              <a:buChar char="•"/>
            </a:pPr>
            <a:r>
              <a:rPr lang="en-US" sz="1600" dirty="0">
                <a:solidFill>
                  <a:srgbClr val="3C7F91"/>
                </a:solidFill>
                <a:latin typeface="+mn-lt"/>
              </a:rPr>
              <a:t>At the time of the creation of the TOP Cost equation the BPS system configuration and landscape were vastly different than 2026</a:t>
            </a:r>
            <a:r>
              <a:rPr lang="en-US" sz="1600" dirty="0">
                <a:solidFill>
                  <a:srgbClr val="3C7F91"/>
                </a:solidFill>
                <a:latin typeface="+mn-lt"/>
                <a:sym typeface="Wingdings" panose="05000000000000000000" pitchFamily="2" charset="2"/>
              </a:rPr>
              <a:t></a:t>
            </a:r>
            <a:endParaRPr lang="en-US" sz="1600" dirty="0">
              <a:solidFill>
                <a:srgbClr val="3C7F91"/>
              </a:solidFill>
              <a:latin typeface="+mn-lt"/>
            </a:endParaRPr>
          </a:p>
          <a:p>
            <a:r>
              <a:rPr lang="en-US" sz="2000" dirty="0">
                <a:latin typeface="+mn-lt"/>
              </a:rPr>
              <a:t>Annually BPA reviews the costs associated with the program</a:t>
            </a:r>
          </a:p>
          <a:p>
            <a:pPr lvl="1">
              <a:buFont typeface="Arial" panose="020B0604020202020204" pitchFamily="34" charset="0"/>
              <a:buChar char="•"/>
            </a:pPr>
            <a:r>
              <a:rPr lang="en-US" sz="1600" dirty="0">
                <a:solidFill>
                  <a:srgbClr val="3C7F91"/>
                </a:solidFill>
                <a:latin typeface="+mn-lt"/>
              </a:rPr>
              <a:t>The analysis showed that the Annual TOP costs are intended for maintenance and operation of the over arching program, not changes to the current Transmission Owners system.   </a:t>
            </a:r>
          </a:p>
          <a:p>
            <a:r>
              <a:rPr lang="en-US" sz="2000" dirty="0">
                <a:latin typeface="+mn-lt"/>
              </a:rPr>
              <a:t>Based on the analysis:</a:t>
            </a:r>
          </a:p>
          <a:p>
            <a:pPr lvl="1">
              <a:buFont typeface="Arial" panose="020B0604020202020204" pitchFamily="34" charset="0"/>
              <a:buChar char="•"/>
            </a:pPr>
            <a:r>
              <a:rPr lang="en-US" sz="1600" dirty="0">
                <a:solidFill>
                  <a:srgbClr val="3C7F91"/>
                </a:solidFill>
                <a:latin typeface="+mn-lt"/>
              </a:rPr>
              <a:t>BPA resources have been charging the general rates for new TOP work that does not benefit the BPA customer base in its entirety</a:t>
            </a:r>
          </a:p>
          <a:p>
            <a:pPr lvl="1">
              <a:buFont typeface="Arial" panose="020B0604020202020204" pitchFamily="34" charset="0"/>
              <a:buChar char="•"/>
            </a:pPr>
            <a:r>
              <a:rPr lang="en-US" sz="1600" dirty="0">
                <a:solidFill>
                  <a:srgbClr val="3C7F91"/>
                </a:solidFill>
                <a:latin typeface="+mn-lt"/>
              </a:rPr>
              <a:t>BPA has determined that it is necessary to bifurcate the TOP costs into categories:  </a:t>
            </a:r>
          </a:p>
          <a:p>
            <a:pPr marL="857250" lvl="2" indent="0">
              <a:buNone/>
            </a:pPr>
            <a:r>
              <a:rPr lang="en-US" sz="1600" dirty="0">
                <a:solidFill>
                  <a:srgbClr val="3C7F91"/>
                </a:solidFill>
                <a:latin typeface="+mn-lt"/>
              </a:rPr>
              <a:t>1. TOP Services: Operation and Maintenance costs (existing Annual TOP Costs) </a:t>
            </a:r>
          </a:p>
          <a:p>
            <a:pPr marL="857250" lvl="2" indent="0">
              <a:buNone/>
            </a:pPr>
            <a:r>
              <a:rPr lang="en-US" sz="1600" dirty="0">
                <a:solidFill>
                  <a:srgbClr val="3C7F91"/>
                </a:solidFill>
                <a:latin typeface="+mn-lt"/>
              </a:rPr>
              <a:t>2. New Projects/Changes submitted within the program</a:t>
            </a:r>
          </a:p>
          <a:p>
            <a:pPr marL="857250" lvl="2" indent="0">
              <a:buNone/>
            </a:pPr>
            <a:endParaRPr lang="en-US" sz="1600" dirty="0">
              <a:latin typeface="+mn-lt"/>
            </a:endParaRPr>
          </a:p>
          <a:p>
            <a:pPr marL="857250" lvl="2" indent="0">
              <a:buNone/>
            </a:pPr>
            <a:endParaRPr lang="en-US" sz="1600" dirty="0">
              <a:latin typeface="Aptos" panose="020B0004020202020204" pitchFamily="34" charset="0"/>
            </a:endParaRPr>
          </a:p>
          <a:p>
            <a:pPr marL="857250" lvl="2" indent="0">
              <a:buNone/>
            </a:pPr>
            <a:endParaRPr lang="en-US" sz="1100" dirty="0">
              <a:latin typeface="Aptos" panose="020B0004020202020204" pitchFamily="34" charset="0"/>
            </a:endParaRPr>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rPr>
              <a:pPr/>
              <a:t>13</a:t>
            </a:fld>
            <a:endParaRPr lang="en-US" sz="900" dirty="0">
              <a:solidFill>
                <a:srgbClr val="515151"/>
              </a:solidFill>
            </a:endParaRPr>
          </a:p>
        </p:txBody>
      </p:sp>
      <p:sp>
        <p:nvSpPr>
          <p:cNvPr id="7" name="Title 2">
            <a:extLst>
              <a:ext uri="{FF2B5EF4-FFF2-40B4-BE49-F238E27FC236}">
                <a16:creationId xmlns:a16="http://schemas.microsoft.com/office/drawing/2014/main" id="{C66AB7DD-6F4D-2072-E8FF-D236AC05EE64}"/>
              </a:ext>
            </a:extLst>
          </p:cNvPr>
          <p:cNvSpPr>
            <a:spLocks noGrp="1"/>
          </p:cNvSpPr>
          <p:nvPr>
            <p:ph type="title"/>
          </p:nvPr>
        </p:nvSpPr>
        <p:spPr>
          <a:xfrm>
            <a:off x="457200" y="457202"/>
            <a:ext cx="8229600" cy="443573"/>
          </a:xfrm>
        </p:spPr>
        <p:txBody>
          <a:bodyPr/>
          <a:lstStyle/>
          <a:p>
            <a:r>
              <a:rPr lang="en-US" dirty="0">
                <a:latin typeface="+mj-lt"/>
              </a:rPr>
              <a:t>TOP Cost Allocation </a:t>
            </a:r>
            <a:r>
              <a:rPr lang="en-US" sz="1200" dirty="0">
                <a:latin typeface="+mj-lt"/>
              </a:rPr>
              <a:t>(2 </a:t>
            </a:r>
            <a:r>
              <a:rPr lang="en-US" sz="1200" dirty="0" err="1">
                <a:latin typeface="+mj-lt"/>
              </a:rPr>
              <a:t>cont</a:t>
            </a:r>
            <a:r>
              <a:rPr lang="en-US" sz="1200" dirty="0">
                <a:latin typeface="+mj-lt"/>
              </a:rPr>
              <a:t>)</a:t>
            </a:r>
          </a:p>
        </p:txBody>
      </p:sp>
    </p:spTree>
    <p:extLst>
      <p:ext uri="{BB962C8B-B14F-4D97-AF65-F5344CB8AC3E}">
        <p14:creationId xmlns:p14="http://schemas.microsoft.com/office/powerpoint/2010/main" val="212643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C1A5-D757-26F5-E324-2D7816FF68D1}"/>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9CA2C9E-8FB1-CAEC-71EE-67C29851E99A}"/>
              </a:ext>
            </a:extLst>
          </p:cNvPr>
          <p:cNvSpPr>
            <a:spLocks noGrp="1"/>
          </p:cNvSpPr>
          <p:nvPr>
            <p:ph idx="1"/>
          </p:nvPr>
        </p:nvSpPr>
        <p:spPr>
          <a:xfrm>
            <a:off x="457200" y="1581150"/>
            <a:ext cx="8229600" cy="3105147"/>
          </a:xfrm>
        </p:spPr>
        <p:txBody>
          <a:bodyPr>
            <a:normAutofit fontScale="85000" lnSpcReduction="20000"/>
          </a:bodyPr>
          <a:lstStyle/>
          <a:p>
            <a:pPr marL="342900" marR="0" lvl="0" indent="-342900">
              <a:lnSpc>
                <a:spcPct val="115000"/>
              </a:lnSpc>
              <a:buFont typeface="+mj-lt"/>
              <a:buAutoNum type="arabicPeriod"/>
            </a:pPr>
            <a:r>
              <a:rPr lang="en-US" sz="1200" b="1" kern="100" dirty="0">
                <a:effectLst/>
                <a:latin typeface="+mn-lt"/>
                <a:ea typeface="Aptos" panose="020B0004020202020204" pitchFamily="34" charset="0"/>
                <a:cs typeface="Times New Roman" panose="02020603050405020304" pitchFamily="18" charset="0"/>
              </a:rPr>
              <a:t>Maintenance &amp; Operation  of the program </a:t>
            </a:r>
            <a:br>
              <a:rPr lang="en-US" sz="1200" b="1" kern="100" dirty="0">
                <a:effectLst/>
                <a:latin typeface="+mn-lt"/>
                <a:ea typeface="Aptos" panose="020B0004020202020204" pitchFamily="34" charset="0"/>
                <a:cs typeface="Times New Roman" panose="02020603050405020304" pitchFamily="18" charset="0"/>
              </a:rPr>
            </a:br>
            <a:r>
              <a:rPr lang="en-US" sz="1200" kern="100" dirty="0">
                <a:effectLst/>
                <a:latin typeface="+mn-lt"/>
                <a:ea typeface="Aptos" panose="020B0004020202020204" pitchFamily="34" charset="0"/>
                <a:cs typeface="Times New Roman" panose="02020603050405020304" pitchFamily="18" charset="0"/>
              </a:rPr>
              <a:t>Day-to-day TOP activities which can include, not limited to</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Outage Coordination</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Annual Cost Updates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Notice Exhibits Updates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Operational Coordination Sessions </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BPA Cross-Organizational Coordination (Sustain)</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Real-Time Dispatch</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Annual Customer meetings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Dispatch Trainings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Emergency Restoration / Load Shedding Plans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TOP Contractual/Compliance Obligations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5c Notification </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Annual System Review Letters</a:t>
            </a:r>
          </a:p>
          <a:p>
            <a:pPr marL="742950" marR="0" lvl="1" indent="-285750">
              <a:lnSpc>
                <a:spcPct val="115000"/>
              </a:lnSpc>
              <a:buFont typeface="+mj-lt"/>
              <a:buAutoNum type="alphaLcPeriod"/>
            </a:pPr>
            <a:r>
              <a:rPr lang="en-US" sz="1200" kern="100" dirty="0">
                <a:effectLst/>
                <a:latin typeface="+mn-lt"/>
                <a:ea typeface="Aptos" panose="020B0004020202020204" pitchFamily="34" charset="0"/>
                <a:cs typeface="Times New Roman" panose="02020603050405020304" pitchFamily="18" charset="0"/>
              </a:rPr>
              <a:t>4c Letters</a:t>
            </a:r>
          </a:p>
          <a:p>
            <a:pPr marL="342900" marR="0" lvl="0" indent="-342900">
              <a:lnSpc>
                <a:spcPct val="115000"/>
              </a:lnSpc>
              <a:buFont typeface="+mj-lt"/>
              <a:buAutoNum type="arabicPeriod"/>
            </a:pPr>
            <a:r>
              <a:rPr lang="en-US" sz="1200" b="1" kern="100" dirty="0">
                <a:effectLst/>
                <a:latin typeface="+mn-lt"/>
                <a:ea typeface="Aptos" panose="020B0004020202020204" pitchFamily="34" charset="0"/>
                <a:cs typeface="Times New Roman" panose="02020603050405020304" pitchFamily="18" charset="0"/>
              </a:rPr>
              <a:t>New Projects/Changes submitted within the TOP Services Program</a:t>
            </a:r>
            <a:endParaRPr lang="en-US" sz="1200" kern="100" dirty="0">
              <a:effectLst/>
              <a:latin typeface="+mn-lt"/>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mj-lt"/>
              <a:buAutoNum type="alphaLcPeriod"/>
            </a:pPr>
            <a:r>
              <a:rPr lang="en-US" sz="1200" kern="100" dirty="0">
                <a:effectLst/>
                <a:latin typeface="+mn-lt"/>
                <a:ea typeface="Aptos" panose="020B0004020202020204" pitchFamily="34" charset="0"/>
                <a:cs typeface="Times New Roman" panose="02020603050405020304" pitchFamily="18" charset="0"/>
              </a:rPr>
              <a:t>Activities prompted by changes submitted through the System Equipment Change Process </a:t>
            </a:r>
          </a:p>
        </p:txBody>
      </p:sp>
      <p:sp>
        <p:nvSpPr>
          <p:cNvPr id="2" name="Slide Number Placeholder 1">
            <a:extLst>
              <a:ext uri="{FF2B5EF4-FFF2-40B4-BE49-F238E27FC236}">
                <a16:creationId xmlns:a16="http://schemas.microsoft.com/office/drawing/2014/main" id="{D48C1572-D963-891D-B1C6-C713B9A101C5}"/>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14</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5201A8F8-3783-F42B-EA3A-49A5FC9B75CA}"/>
              </a:ext>
            </a:extLst>
          </p:cNvPr>
          <p:cNvSpPr txBox="1">
            <a:spLocks/>
          </p:cNvSpPr>
          <p:nvPr/>
        </p:nvSpPr>
        <p:spPr>
          <a:xfrm>
            <a:off x="228600" y="1125682"/>
            <a:ext cx="8534400" cy="6078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j-lt"/>
              </a:rPr>
              <a:t>BPA has categorized the two cost categories of the TOP Services Program into: </a:t>
            </a:r>
          </a:p>
        </p:txBody>
      </p:sp>
      <p:sp>
        <p:nvSpPr>
          <p:cNvPr id="6" name="Subtitle 4">
            <a:extLst>
              <a:ext uri="{FF2B5EF4-FFF2-40B4-BE49-F238E27FC236}">
                <a16:creationId xmlns:a16="http://schemas.microsoft.com/office/drawing/2014/main" id="{C856B4CC-3B1F-B571-2E76-B0FB06B19221}"/>
              </a:ext>
            </a:extLst>
          </p:cNvPr>
          <p:cNvSpPr txBox="1">
            <a:spLocks/>
          </p:cNvSpPr>
          <p:nvPr/>
        </p:nvSpPr>
        <p:spPr>
          <a:xfrm>
            <a:off x="273698" y="209550"/>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n-lt"/>
              </a:rPr>
              <a:t>System Equipment Change Review Process </a:t>
            </a:r>
            <a:br>
              <a:rPr lang="en-US" sz="1800" b="1" dirty="0">
                <a:solidFill>
                  <a:schemeClr val="bg1"/>
                </a:solidFill>
                <a:latin typeface="+mn-lt"/>
              </a:rPr>
            </a:br>
            <a:r>
              <a:rPr lang="en-US" sz="3200" b="1" dirty="0">
                <a:solidFill>
                  <a:schemeClr val="bg1"/>
                </a:solidFill>
                <a:latin typeface="+mn-lt"/>
              </a:rPr>
              <a:t>Project Reimbursable </a:t>
            </a:r>
            <a:r>
              <a:rPr lang="en-US" sz="1400" b="1" dirty="0">
                <a:solidFill>
                  <a:schemeClr val="bg1"/>
                </a:solidFill>
                <a:latin typeface="+mn-lt"/>
              </a:rPr>
              <a:t>(1)</a:t>
            </a:r>
            <a:endParaRPr lang="en-US" sz="3200" b="1" dirty="0">
              <a:solidFill>
                <a:schemeClr val="bg1"/>
              </a:solidFill>
              <a:latin typeface="+mn-lt"/>
              <a:ea typeface="+mj-ea"/>
            </a:endParaRPr>
          </a:p>
        </p:txBody>
      </p:sp>
    </p:spTree>
    <p:extLst>
      <p:ext uri="{BB962C8B-B14F-4D97-AF65-F5344CB8AC3E}">
        <p14:creationId xmlns:p14="http://schemas.microsoft.com/office/powerpoint/2010/main" val="290291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90C2-4190-7C56-A923-7691B047D00E}"/>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0735D2-7F52-7FAE-17E4-D3F00486479F}"/>
              </a:ext>
            </a:extLst>
          </p:cNvPr>
          <p:cNvSpPr>
            <a:spLocks noGrp="1"/>
          </p:cNvSpPr>
          <p:nvPr>
            <p:ph idx="1"/>
          </p:nvPr>
        </p:nvSpPr>
        <p:spPr>
          <a:xfrm>
            <a:off x="457200" y="1504950"/>
            <a:ext cx="8458200" cy="3181347"/>
          </a:xfrm>
        </p:spPr>
        <p:txBody>
          <a:bodyPr>
            <a:normAutofit/>
          </a:bodyPr>
          <a:lstStyle/>
          <a:p>
            <a:r>
              <a:rPr lang="en-US" dirty="0">
                <a:latin typeface="+mn-lt"/>
              </a:rPr>
              <a:t>This change will be effective with TOPIC V13 </a:t>
            </a:r>
          </a:p>
          <a:p>
            <a:pPr marL="457200" lvl="1" indent="0">
              <a:buNone/>
            </a:pPr>
            <a:r>
              <a:rPr lang="en-US" sz="2800" dirty="0">
                <a:solidFill>
                  <a:srgbClr val="3C7F91"/>
                </a:solidFill>
                <a:latin typeface="+mn-lt"/>
              </a:rPr>
              <a:t>~May 2, 2026</a:t>
            </a:r>
          </a:p>
          <a:p>
            <a:pPr lvl="1">
              <a:buFont typeface="Arial" panose="020B0604020202020204" pitchFamily="34" charset="0"/>
              <a:buChar char="•"/>
            </a:pPr>
            <a:r>
              <a:rPr lang="en-US" dirty="0">
                <a:solidFill>
                  <a:srgbClr val="3C7F91"/>
                </a:solidFill>
                <a:latin typeface="+mn-lt"/>
              </a:rPr>
              <a:t>BPA will implement a project reimbursable for each system equipment change requested</a:t>
            </a:r>
          </a:p>
          <a:p>
            <a:pPr lvl="1">
              <a:buFont typeface="Arial" panose="020B0604020202020204" pitchFamily="34" charset="0"/>
              <a:buChar char="•"/>
            </a:pPr>
            <a:r>
              <a:rPr lang="en-US" dirty="0">
                <a:solidFill>
                  <a:srgbClr val="3C7F91"/>
                </a:solidFill>
                <a:latin typeface="+mn-lt"/>
              </a:rPr>
              <a:t>BPA will implement TOP System Equipment Reimbursables Agreement for all current Inflight projects as well as any new changes submitted </a:t>
            </a:r>
          </a:p>
          <a:p>
            <a:pPr lvl="1"/>
            <a:endParaRPr lang="en-US" dirty="0">
              <a:latin typeface="Aptos" panose="020B0004020202020204" pitchFamily="34" charset="0"/>
            </a:endParaRPr>
          </a:p>
          <a:p>
            <a:pPr marL="0" indent="0">
              <a:buNone/>
            </a:pPr>
            <a:endParaRPr lang="en-US" dirty="0">
              <a:highlight>
                <a:srgbClr val="FFFF00"/>
              </a:highlight>
              <a:latin typeface="Aptos" panose="020B0004020202020204" pitchFamily="34" charset="0"/>
            </a:endParaRPr>
          </a:p>
          <a:p>
            <a:endParaRPr lang="en-US" dirty="0">
              <a:highlight>
                <a:srgbClr val="FFFF00"/>
              </a:highlight>
              <a:latin typeface="Aptos" panose="020B0004020202020204" pitchFamily="34" charset="0"/>
            </a:endParaRPr>
          </a:p>
        </p:txBody>
      </p:sp>
      <p:sp>
        <p:nvSpPr>
          <p:cNvPr id="2" name="Slide Number Placeholder 1">
            <a:extLst>
              <a:ext uri="{FF2B5EF4-FFF2-40B4-BE49-F238E27FC236}">
                <a16:creationId xmlns:a16="http://schemas.microsoft.com/office/drawing/2014/main" id="{A341A779-FACB-4605-73C8-C15028FFD4C0}"/>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15</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9D34B35B-1D7D-A102-3CE9-CDF314510422}"/>
              </a:ext>
            </a:extLst>
          </p:cNvPr>
          <p:cNvSpPr txBox="1">
            <a:spLocks/>
          </p:cNvSpPr>
          <p:nvPr/>
        </p:nvSpPr>
        <p:spPr>
          <a:xfrm>
            <a:off x="228600" y="1125682"/>
            <a:ext cx="8534400" cy="607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latin typeface="Aptos" panose="020B0004020202020204" pitchFamily="34" charset="0"/>
            </a:endParaRPr>
          </a:p>
        </p:txBody>
      </p:sp>
      <p:sp>
        <p:nvSpPr>
          <p:cNvPr id="6" name="Subtitle 4">
            <a:extLst>
              <a:ext uri="{FF2B5EF4-FFF2-40B4-BE49-F238E27FC236}">
                <a16:creationId xmlns:a16="http://schemas.microsoft.com/office/drawing/2014/main" id="{3FE2AED3-0870-EDD8-8D0C-82C8EE29EBF1}"/>
              </a:ext>
            </a:extLst>
          </p:cNvPr>
          <p:cNvSpPr txBox="1">
            <a:spLocks/>
          </p:cNvSpPr>
          <p:nvPr/>
        </p:nvSpPr>
        <p:spPr>
          <a:xfrm>
            <a:off x="273698" y="209550"/>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Project Reimbursable </a:t>
            </a:r>
            <a:r>
              <a:rPr lang="en-US" sz="1400" b="1" dirty="0">
                <a:solidFill>
                  <a:schemeClr val="bg1"/>
                </a:solidFill>
                <a:latin typeface="+mj-lt"/>
              </a:rPr>
              <a:t>(2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263429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060-A16E-85F1-F66E-CCEA2494E241}"/>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C5D8C7F-B420-0675-7220-2EBCEAD0CE3F}"/>
              </a:ext>
            </a:extLst>
          </p:cNvPr>
          <p:cNvSpPr>
            <a:spLocks noGrp="1"/>
          </p:cNvSpPr>
          <p:nvPr>
            <p:ph idx="1"/>
          </p:nvPr>
        </p:nvSpPr>
        <p:spPr>
          <a:xfrm>
            <a:off x="457200" y="1581150"/>
            <a:ext cx="8229600" cy="3352800"/>
          </a:xfrm>
        </p:spPr>
        <p:txBody>
          <a:bodyPr>
            <a:normAutofit fontScale="92500" lnSpcReduction="20000"/>
          </a:bodyPr>
          <a:lstStyle/>
          <a:p>
            <a:r>
              <a:rPr lang="en-US" dirty="0">
                <a:latin typeface="+mn-lt"/>
              </a:rPr>
              <a:t>Upon submission of System Equipment Change Form</a:t>
            </a:r>
          </a:p>
          <a:p>
            <a:pPr lvl="1">
              <a:buFont typeface="Arial" panose="020B0604020202020204" pitchFamily="34" charset="0"/>
              <a:buChar char="•"/>
            </a:pPr>
            <a:r>
              <a:rPr lang="en-US" dirty="0">
                <a:solidFill>
                  <a:srgbClr val="3C7F91"/>
                </a:solidFill>
                <a:latin typeface="+mn-lt"/>
              </a:rPr>
              <a:t>CSRP will work with the CSE to create and execute an umbrella TOP Project Reimbursable</a:t>
            </a:r>
          </a:p>
          <a:p>
            <a:pPr lvl="2"/>
            <a:r>
              <a:rPr lang="en-US" dirty="0">
                <a:solidFill>
                  <a:srgbClr val="3C7F91"/>
                </a:solidFill>
                <a:latin typeface="+mn-lt"/>
              </a:rPr>
              <a:t>Term will be 5 years</a:t>
            </a:r>
          </a:p>
          <a:p>
            <a:pPr lvl="1">
              <a:buFont typeface="Arial" panose="020B0604020202020204" pitchFamily="34" charset="0"/>
              <a:buChar char="•"/>
            </a:pPr>
            <a:r>
              <a:rPr lang="en-US" dirty="0">
                <a:solidFill>
                  <a:srgbClr val="3C7F91"/>
                </a:solidFill>
                <a:latin typeface="+mn-lt"/>
              </a:rPr>
              <a:t>Each System Equipment Change will be a new addendum</a:t>
            </a:r>
          </a:p>
          <a:p>
            <a:pPr lvl="1">
              <a:buFont typeface="Arial" panose="020B0604020202020204" pitchFamily="34" charset="0"/>
              <a:buChar char="•"/>
            </a:pPr>
            <a:r>
              <a:rPr lang="en-US" dirty="0">
                <a:solidFill>
                  <a:srgbClr val="3C7F91"/>
                </a:solidFill>
                <a:latin typeface="+mn-lt"/>
              </a:rPr>
              <a:t>The CSE will determine if the system change is minor or moderate </a:t>
            </a:r>
          </a:p>
          <a:p>
            <a:pPr lvl="2"/>
            <a:r>
              <a:rPr lang="en-US" dirty="0">
                <a:solidFill>
                  <a:srgbClr val="3C7F91"/>
                </a:solidFill>
                <a:latin typeface="+mn-lt"/>
              </a:rPr>
              <a:t>This determination will set the deposit</a:t>
            </a:r>
          </a:p>
          <a:p>
            <a:pPr lvl="1">
              <a:buFont typeface="Arial" panose="020B0604020202020204" pitchFamily="34" charset="0"/>
              <a:buChar char="•"/>
            </a:pPr>
            <a:r>
              <a:rPr lang="en-US" dirty="0">
                <a:solidFill>
                  <a:srgbClr val="3C7F91"/>
                </a:solidFill>
                <a:latin typeface="+mn-lt"/>
              </a:rPr>
              <a:t>Reimbursable will cover all costs related to implementing the system change</a:t>
            </a:r>
          </a:p>
        </p:txBody>
      </p:sp>
      <p:sp>
        <p:nvSpPr>
          <p:cNvPr id="2" name="Slide Number Placeholder 1">
            <a:extLst>
              <a:ext uri="{FF2B5EF4-FFF2-40B4-BE49-F238E27FC236}">
                <a16:creationId xmlns:a16="http://schemas.microsoft.com/office/drawing/2014/main" id="{D17FED31-CF58-6EAD-0669-0491174B43BA}"/>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16</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1C882D6A-6BA9-B40D-296A-701C1508B8A4}"/>
              </a:ext>
            </a:extLst>
          </p:cNvPr>
          <p:cNvSpPr txBox="1">
            <a:spLocks/>
          </p:cNvSpPr>
          <p:nvPr/>
        </p:nvSpPr>
        <p:spPr>
          <a:xfrm>
            <a:off x="228600" y="1125682"/>
            <a:ext cx="8534400" cy="607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j-lt"/>
              </a:rPr>
              <a:t>Project Reimbursable – Contract &amp; Workorder </a:t>
            </a:r>
          </a:p>
        </p:txBody>
      </p:sp>
      <p:sp>
        <p:nvSpPr>
          <p:cNvPr id="7" name="Subtitle 4">
            <a:extLst>
              <a:ext uri="{FF2B5EF4-FFF2-40B4-BE49-F238E27FC236}">
                <a16:creationId xmlns:a16="http://schemas.microsoft.com/office/drawing/2014/main" id="{7ACE6EED-1833-9256-915E-63DD0E8F3A09}"/>
              </a:ext>
            </a:extLst>
          </p:cNvPr>
          <p:cNvSpPr txBox="1">
            <a:spLocks/>
          </p:cNvSpPr>
          <p:nvPr/>
        </p:nvSpPr>
        <p:spPr>
          <a:xfrm>
            <a:off x="457200" y="239403"/>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Project Reimbursable </a:t>
            </a:r>
            <a:r>
              <a:rPr lang="en-US" sz="1400" b="1" dirty="0">
                <a:solidFill>
                  <a:schemeClr val="bg1"/>
                </a:solidFill>
                <a:latin typeface="+mj-lt"/>
              </a:rPr>
              <a:t>(3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205531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FF6E-ECDA-5B0E-EA1D-BCC1B32A3685}"/>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B5FF447-D139-566F-564E-AC94A6F6A3D9}"/>
              </a:ext>
            </a:extLst>
          </p:cNvPr>
          <p:cNvSpPr>
            <a:spLocks noGrp="1"/>
          </p:cNvSpPr>
          <p:nvPr>
            <p:ph idx="1"/>
          </p:nvPr>
        </p:nvSpPr>
        <p:spPr>
          <a:xfrm>
            <a:off x="457200" y="1581150"/>
            <a:ext cx="8610600" cy="3562350"/>
          </a:xfrm>
        </p:spPr>
        <p:txBody>
          <a:bodyPr>
            <a:normAutofit fontScale="92500" lnSpcReduction="10000"/>
          </a:bodyPr>
          <a:lstStyle/>
          <a:p>
            <a:pPr marL="0" indent="0">
              <a:buNone/>
            </a:pPr>
            <a:r>
              <a:rPr lang="en-US" sz="1100" dirty="0">
                <a:latin typeface="+mn-lt"/>
              </a:rPr>
              <a:t>There will be two levels of project reimbursable to accommodate a variety of entities project needs:</a:t>
            </a:r>
          </a:p>
          <a:p>
            <a:pPr marL="0" indent="0">
              <a:buNone/>
            </a:pPr>
            <a:r>
              <a:rPr lang="en-US" sz="1100" b="1" dirty="0">
                <a:latin typeface="+mn-lt"/>
              </a:rPr>
              <a:t>Minor:</a:t>
            </a:r>
          </a:p>
          <a:p>
            <a:r>
              <a:rPr lang="en-US" sz="1100" b="1" dirty="0">
                <a:latin typeface="+mn-lt"/>
              </a:rPr>
              <a:t>Example:</a:t>
            </a:r>
            <a:r>
              <a:rPr lang="en-US" sz="1100" dirty="0">
                <a:latin typeface="+mn-lt"/>
              </a:rPr>
              <a:t> replacing a piece of equipment such as a disconnect switch, breaker transformer etc., or reconductoring a line / Modification to previously existing BES TOP assets</a:t>
            </a:r>
          </a:p>
          <a:p>
            <a:pPr lvl="1">
              <a:buFont typeface="Arial" panose="020B0604020202020204" pitchFamily="34" charset="0"/>
              <a:buChar char="•"/>
            </a:pPr>
            <a:r>
              <a:rPr lang="en-US" sz="900" dirty="0">
                <a:latin typeface="+mn-lt"/>
              </a:rPr>
              <a:t>No NEW BES TOP facilities</a:t>
            </a:r>
          </a:p>
          <a:p>
            <a:pPr lvl="1">
              <a:buFont typeface="Arial" panose="020B0604020202020204" pitchFamily="34" charset="0"/>
              <a:buChar char="•"/>
            </a:pPr>
            <a:r>
              <a:rPr lang="en-US" sz="900" dirty="0">
                <a:latin typeface="+mn-lt"/>
              </a:rPr>
              <a:t>Typically no updates to TOP Agreement Equipment and or Billing Exhibits</a:t>
            </a:r>
          </a:p>
          <a:p>
            <a:pPr lvl="1">
              <a:buFont typeface="Arial" panose="020B0604020202020204" pitchFamily="34" charset="0"/>
              <a:buChar char="•"/>
            </a:pPr>
            <a:r>
              <a:rPr lang="en-US" sz="900" dirty="0">
                <a:latin typeface="+mn-lt"/>
              </a:rPr>
              <a:t>Typically modeling changes / facility ratings changes only (TPMG, TPCR, TPC/V/F)</a:t>
            </a:r>
          </a:p>
          <a:p>
            <a:pPr lvl="1">
              <a:buFont typeface="Arial" panose="020B0604020202020204" pitchFamily="34" charset="0"/>
              <a:buChar char="•"/>
            </a:pPr>
            <a:r>
              <a:rPr lang="en-US" sz="900" dirty="0">
                <a:latin typeface="+mn-lt"/>
              </a:rPr>
              <a:t>May require changing SCADA alarm setting based on a change in facility ratings (TOII/TORM)</a:t>
            </a:r>
          </a:p>
          <a:p>
            <a:pPr lvl="1">
              <a:buFont typeface="Arial" panose="020B0604020202020204" pitchFamily="34" charset="0"/>
              <a:buChar char="•"/>
            </a:pPr>
            <a:r>
              <a:rPr lang="en-US" sz="900" dirty="0">
                <a:latin typeface="+mn-lt"/>
              </a:rPr>
              <a:t>May require changes to relay settings (TF)</a:t>
            </a:r>
          </a:p>
          <a:p>
            <a:pPr lvl="1">
              <a:buFont typeface="Arial" panose="020B0604020202020204" pitchFamily="34" charset="0"/>
              <a:buChar char="•"/>
            </a:pPr>
            <a:r>
              <a:rPr lang="en-US" sz="900" dirty="0">
                <a:latin typeface="+mn-lt"/>
              </a:rPr>
              <a:t>Typically no updates required to SCADA displays, DJD, </a:t>
            </a:r>
            <a:r>
              <a:rPr lang="en-US" sz="900" dirty="0" err="1">
                <a:latin typeface="+mn-lt"/>
              </a:rPr>
              <a:t>Onelines</a:t>
            </a:r>
            <a:r>
              <a:rPr lang="en-US" sz="900" dirty="0">
                <a:latin typeface="+mn-lt"/>
              </a:rPr>
              <a:t>, BES Asset List, TRED, Appendix 2</a:t>
            </a:r>
          </a:p>
          <a:p>
            <a:endParaRPr lang="en-US" sz="1100" dirty="0">
              <a:latin typeface="+mn-lt"/>
            </a:endParaRPr>
          </a:p>
          <a:p>
            <a:pPr marL="0" indent="0">
              <a:buNone/>
            </a:pPr>
            <a:r>
              <a:rPr lang="en-US" sz="1100" b="1" dirty="0">
                <a:latin typeface="+mn-lt"/>
              </a:rPr>
              <a:t>Moderate</a:t>
            </a:r>
            <a:r>
              <a:rPr lang="en-US" sz="1100" dirty="0">
                <a:latin typeface="+mn-lt"/>
              </a:rPr>
              <a:t>: </a:t>
            </a:r>
          </a:p>
          <a:p>
            <a:r>
              <a:rPr lang="en-US" sz="1100" b="1" dirty="0">
                <a:latin typeface="+mn-lt"/>
              </a:rPr>
              <a:t>Example:</a:t>
            </a:r>
            <a:r>
              <a:rPr lang="en-US" sz="1100" dirty="0">
                <a:latin typeface="+mn-lt"/>
              </a:rPr>
              <a:t> would typically be a NEW BES TOP facility (ex: substation, transmission line) being constructed </a:t>
            </a:r>
          </a:p>
          <a:p>
            <a:pPr lvl="1">
              <a:buFont typeface="Arial" panose="020B0604020202020204" pitchFamily="34" charset="0"/>
              <a:buChar char="•"/>
            </a:pPr>
            <a:r>
              <a:rPr lang="en-US" sz="900" dirty="0">
                <a:latin typeface="+mn-lt"/>
              </a:rPr>
              <a:t>Often includes NEW BES TOP facility energization</a:t>
            </a:r>
          </a:p>
          <a:p>
            <a:pPr lvl="1">
              <a:buFont typeface="Arial" panose="020B0604020202020204" pitchFamily="34" charset="0"/>
              <a:buChar char="•"/>
            </a:pPr>
            <a:r>
              <a:rPr lang="en-US" sz="900" dirty="0">
                <a:latin typeface="+mn-lt"/>
              </a:rPr>
              <a:t>May be associated with an LLIR or LGIA and study work (TPP)</a:t>
            </a:r>
          </a:p>
          <a:p>
            <a:pPr lvl="1">
              <a:buFont typeface="Arial" panose="020B0604020202020204" pitchFamily="34" charset="0"/>
              <a:buChar char="•"/>
            </a:pPr>
            <a:r>
              <a:rPr lang="en-US" sz="900" dirty="0">
                <a:latin typeface="+mn-lt"/>
              </a:rPr>
              <a:t>Typically requires updates to TOP Agreement Equipment and or Billing Exhibits B (TPC, TPCR, TPCC, TPCV, TPCF)</a:t>
            </a:r>
          </a:p>
          <a:p>
            <a:pPr lvl="1">
              <a:buFont typeface="Arial" panose="020B0604020202020204" pitchFamily="34" charset="0"/>
              <a:buChar char="•"/>
            </a:pPr>
            <a:r>
              <a:rPr lang="en-US" sz="900" dirty="0">
                <a:latin typeface="+mn-lt"/>
              </a:rPr>
              <a:t>Typically requires modeling / facility ratings (TPMG, TPCR, TPC/V/F, TOOP, TORS)</a:t>
            </a:r>
          </a:p>
          <a:p>
            <a:pPr lvl="1">
              <a:buFont typeface="Arial" panose="020B0604020202020204" pitchFamily="34" charset="0"/>
              <a:buChar char="•"/>
            </a:pPr>
            <a:r>
              <a:rPr lang="en-US" sz="900" dirty="0">
                <a:latin typeface="+mn-lt"/>
              </a:rPr>
              <a:t>Typically requires updates to SCADA, Visibility/Control, ICCP, </a:t>
            </a:r>
            <a:r>
              <a:rPr lang="en-US" sz="900" dirty="0" err="1">
                <a:latin typeface="+mn-lt"/>
              </a:rPr>
              <a:t>Mapboard</a:t>
            </a:r>
            <a:r>
              <a:rPr lang="en-US" sz="900" dirty="0">
                <a:latin typeface="+mn-lt"/>
              </a:rPr>
              <a:t>, DJD, </a:t>
            </a:r>
            <a:r>
              <a:rPr lang="en-US" sz="900" dirty="0" err="1">
                <a:latin typeface="+mn-lt"/>
              </a:rPr>
              <a:t>Onelines</a:t>
            </a:r>
            <a:r>
              <a:rPr lang="en-US" sz="900" dirty="0">
                <a:latin typeface="+mn-lt"/>
              </a:rPr>
              <a:t>, BES Asset List, TRED, (TOI/I) </a:t>
            </a:r>
          </a:p>
          <a:p>
            <a:pPr lvl="1">
              <a:buFont typeface="Arial" panose="020B0604020202020204" pitchFamily="34" charset="0"/>
              <a:buChar char="•"/>
            </a:pPr>
            <a:r>
              <a:rPr lang="en-US" sz="900" dirty="0">
                <a:latin typeface="+mn-lt"/>
              </a:rPr>
              <a:t>May require communication work (TPMC, TF)</a:t>
            </a:r>
          </a:p>
          <a:p>
            <a:pPr lvl="1">
              <a:buFont typeface="Arial" panose="020B0604020202020204" pitchFamily="34" charset="0"/>
              <a:buChar char="•"/>
            </a:pPr>
            <a:r>
              <a:rPr lang="en-US" sz="900" dirty="0">
                <a:latin typeface="+mn-lt"/>
              </a:rPr>
              <a:t>Appendix 2 determination and addition, ITOA (TORO)</a:t>
            </a:r>
          </a:p>
          <a:p>
            <a:pPr lvl="1">
              <a:buFont typeface="Arial" panose="020B0604020202020204" pitchFamily="34" charset="0"/>
              <a:buChar char="•"/>
            </a:pPr>
            <a:r>
              <a:rPr lang="en-US" sz="900" dirty="0">
                <a:latin typeface="+mn-lt"/>
              </a:rPr>
              <a:t>May require changes to relay settings (TF)</a:t>
            </a:r>
          </a:p>
          <a:p>
            <a:pPr lvl="1">
              <a:buFont typeface="Arial" panose="020B0604020202020204" pitchFamily="34" charset="0"/>
              <a:buChar char="•"/>
            </a:pPr>
            <a:r>
              <a:rPr lang="en-US" sz="900" dirty="0">
                <a:latin typeface="+mn-lt"/>
              </a:rPr>
              <a:t>Modeling updates (JDE)</a:t>
            </a:r>
          </a:p>
          <a:p>
            <a:pPr lvl="1">
              <a:buFont typeface="Arial" panose="020B0604020202020204" pitchFamily="34" charset="0"/>
              <a:buChar char="•"/>
            </a:pPr>
            <a:r>
              <a:rPr lang="en-US" sz="900" dirty="0">
                <a:latin typeface="+mn-lt"/>
              </a:rPr>
              <a:t>Dispatch/outages coordination (TORO, TORM, TF)</a:t>
            </a:r>
          </a:p>
          <a:p>
            <a:pPr lvl="1">
              <a:buFont typeface="Arial" panose="020B0604020202020204" pitchFamily="34" charset="0"/>
              <a:buChar char="•"/>
            </a:pPr>
            <a:r>
              <a:rPr lang="en-US" sz="900" dirty="0">
                <a:latin typeface="+mn-lt"/>
              </a:rPr>
              <a:t>Relaying &amp; controls, metering, SCADA controls (TE)</a:t>
            </a:r>
          </a:p>
        </p:txBody>
      </p:sp>
      <p:sp>
        <p:nvSpPr>
          <p:cNvPr id="2" name="Slide Number Placeholder 1">
            <a:extLst>
              <a:ext uri="{FF2B5EF4-FFF2-40B4-BE49-F238E27FC236}">
                <a16:creationId xmlns:a16="http://schemas.microsoft.com/office/drawing/2014/main" id="{9CED6285-C1A8-CFC5-4005-D54AF4EEBD68}"/>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17</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CA5FADE4-F7B0-65F6-8550-0494A8D091DC}"/>
              </a:ext>
            </a:extLst>
          </p:cNvPr>
          <p:cNvSpPr txBox="1">
            <a:spLocks/>
          </p:cNvSpPr>
          <p:nvPr/>
        </p:nvSpPr>
        <p:spPr>
          <a:xfrm>
            <a:off x="228600" y="1125682"/>
            <a:ext cx="8534400" cy="607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j-lt"/>
              </a:rPr>
              <a:t>Project Reimbursable – Two Templates</a:t>
            </a:r>
          </a:p>
        </p:txBody>
      </p:sp>
      <p:sp>
        <p:nvSpPr>
          <p:cNvPr id="6" name="Subtitle 4">
            <a:extLst>
              <a:ext uri="{FF2B5EF4-FFF2-40B4-BE49-F238E27FC236}">
                <a16:creationId xmlns:a16="http://schemas.microsoft.com/office/drawing/2014/main" id="{649BB83C-5E38-26E3-9BD8-7C05C18FAAFF}"/>
              </a:ext>
            </a:extLst>
          </p:cNvPr>
          <p:cNvSpPr txBox="1">
            <a:spLocks/>
          </p:cNvSpPr>
          <p:nvPr/>
        </p:nvSpPr>
        <p:spPr>
          <a:xfrm>
            <a:off x="457200" y="239403"/>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Project Reimbursable </a:t>
            </a:r>
            <a:r>
              <a:rPr lang="en-US" sz="1400" b="1" dirty="0">
                <a:solidFill>
                  <a:schemeClr val="bg1"/>
                </a:solidFill>
                <a:latin typeface="+mj-lt"/>
              </a:rPr>
              <a:t>(4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280439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5F5E-9AA0-48D9-29B7-A6E759404A6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F09F89A-145B-6FAE-9704-D8E73BC601EA}"/>
              </a:ext>
            </a:extLst>
          </p:cNvPr>
          <p:cNvSpPr>
            <a:spLocks noGrp="1"/>
          </p:cNvSpPr>
          <p:nvPr>
            <p:ph idx="1"/>
          </p:nvPr>
        </p:nvSpPr>
        <p:spPr>
          <a:xfrm>
            <a:off x="457200" y="1581149"/>
            <a:ext cx="8610600" cy="3459957"/>
          </a:xfrm>
        </p:spPr>
        <p:txBody>
          <a:bodyPr>
            <a:normAutofit fontScale="85000" lnSpcReduction="20000"/>
          </a:bodyPr>
          <a:lstStyle/>
          <a:p>
            <a:pPr marL="0" marR="0">
              <a:lnSpc>
                <a:spcPct val="115000"/>
              </a:lnSpc>
              <a:spcAft>
                <a:spcPts val="800"/>
              </a:spcAft>
              <a:buNone/>
            </a:pPr>
            <a:r>
              <a:rPr lang="en-US" sz="2100" b="1" kern="100" dirty="0">
                <a:effectLst/>
                <a:latin typeface="+mn-lt"/>
                <a:ea typeface="Aptos" panose="020B0004020202020204" pitchFamily="34" charset="0"/>
                <a:cs typeface="Times New Roman" panose="02020603050405020304" pitchFamily="18" charset="0"/>
              </a:rPr>
              <a:t>Applicable Equipment</a:t>
            </a:r>
          </a:p>
          <a:p>
            <a:pPr marL="0" marR="0">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Any time a customer has a change in equipment that may have an impact on BES assets, the customer shall notify CSRP by submitting the System/Equipment Change Form posted on the external website 235 days prior to any change in equipment. A change in equipment may include, but is not limited to: </a:t>
            </a:r>
          </a:p>
          <a:p>
            <a:pPr>
              <a:lnSpc>
                <a:spcPct val="115000"/>
              </a:lnSpc>
              <a:buFont typeface="Symbol" panose="05050102010706020507" pitchFamily="18" charset="2"/>
              <a:buChar char=""/>
            </a:pPr>
            <a:r>
              <a:rPr lang="en-US" sz="1400" kern="100" dirty="0">
                <a:latin typeface="+mn-lt"/>
                <a:cs typeface="Times New Roman" panose="02020603050405020304" pitchFamily="18" charset="0"/>
              </a:rPr>
              <a:t>Adding new equipment </a:t>
            </a:r>
          </a:p>
          <a:p>
            <a:pPr marL="342900" marR="0" lvl="0" indent="-342900">
              <a:lnSpc>
                <a:spcPct val="115000"/>
              </a:lnSpc>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Communication equipment / fiber</a:t>
            </a:r>
          </a:p>
          <a:p>
            <a:pPr marL="342900" marR="0" lvl="0" indent="-342900">
              <a:lnSpc>
                <a:spcPct val="115000"/>
              </a:lnSpc>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Replacing or rebuilding existing equipment which would result in a change in equipment ratings</a:t>
            </a:r>
          </a:p>
          <a:p>
            <a:pPr marL="342900" marR="0" lvl="0" indent="-342900">
              <a:lnSpc>
                <a:spcPct val="115000"/>
              </a:lnSpc>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Note: This does not include equipment maintenance that retains existing equipment ratings</a:t>
            </a:r>
          </a:p>
          <a:p>
            <a:pPr marL="342900" marR="0" lvl="0" indent="-342900">
              <a:lnSpc>
                <a:spcPct val="115000"/>
              </a:lnSpc>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Reconfiguring existing facilities (such as sectionalizing, bypassing, or modifying the layout of a substation) </a:t>
            </a:r>
          </a:p>
          <a:p>
            <a:pPr marL="342900" marR="0" lvl="0" indent="-342900">
              <a:lnSpc>
                <a:spcPct val="115000"/>
              </a:lnSpc>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Adding, modifying, or removing remedial action schemes or special protection systems or other automatic controls that affect the BES </a:t>
            </a:r>
          </a:p>
          <a:p>
            <a:pPr marL="342900" marR="0" lvl="0" indent="-342900">
              <a:lnSpc>
                <a:spcPct val="115000"/>
              </a:lnSpc>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Retiring or removing equipment</a:t>
            </a:r>
          </a:p>
          <a:p>
            <a:pPr marL="342900" marR="0" lvl="0" indent="-342900">
              <a:lnSpc>
                <a:spcPct val="115000"/>
              </a:lnSpc>
              <a:spcAft>
                <a:spcPts val="800"/>
              </a:spcAft>
              <a:buFont typeface="Symbol" panose="05050102010706020507" pitchFamily="18" charset="2"/>
              <a:buChar char=""/>
            </a:pPr>
            <a:r>
              <a:rPr lang="en-US" sz="1400" kern="100" dirty="0">
                <a:effectLst/>
                <a:latin typeface="+mn-lt"/>
                <a:ea typeface="Aptos" panose="020B0004020202020204" pitchFamily="34" charset="0"/>
                <a:cs typeface="Times New Roman" panose="02020603050405020304" pitchFamily="18" charset="0"/>
              </a:rPr>
              <a:t>Altering the status of a Transmission dispatch center to a NERC defined Control Center</a:t>
            </a:r>
          </a:p>
          <a:p>
            <a:pPr marL="0" indent="0">
              <a:buNone/>
            </a:pPr>
            <a:endParaRPr lang="en-US" sz="1400" dirty="0">
              <a:latin typeface="Aptos" panose="020B0004020202020204" pitchFamily="34" charset="0"/>
            </a:endParaRPr>
          </a:p>
        </p:txBody>
      </p:sp>
      <p:sp>
        <p:nvSpPr>
          <p:cNvPr id="2" name="Slide Number Placeholder 1">
            <a:extLst>
              <a:ext uri="{FF2B5EF4-FFF2-40B4-BE49-F238E27FC236}">
                <a16:creationId xmlns:a16="http://schemas.microsoft.com/office/drawing/2014/main" id="{5EF3D217-BAAF-041B-5F87-87AF72CE0E3F}"/>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18</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DEA4D411-9250-0295-6451-DA1601695CFC}"/>
              </a:ext>
            </a:extLst>
          </p:cNvPr>
          <p:cNvSpPr txBox="1">
            <a:spLocks/>
          </p:cNvSpPr>
          <p:nvPr/>
        </p:nvSpPr>
        <p:spPr>
          <a:xfrm>
            <a:off x="228600" y="1125682"/>
            <a:ext cx="8534400" cy="607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j-lt"/>
              </a:rPr>
              <a:t>System Equipment change required notification: </a:t>
            </a:r>
          </a:p>
        </p:txBody>
      </p:sp>
      <p:sp>
        <p:nvSpPr>
          <p:cNvPr id="6" name="Subtitle 4">
            <a:extLst>
              <a:ext uri="{FF2B5EF4-FFF2-40B4-BE49-F238E27FC236}">
                <a16:creationId xmlns:a16="http://schemas.microsoft.com/office/drawing/2014/main" id="{0629F46E-46F2-C84E-80BC-30790D41479A}"/>
              </a:ext>
            </a:extLst>
          </p:cNvPr>
          <p:cNvSpPr txBox="1">
            <a:spLocks/>
          </p:cNvSpPr>
          <p:nvPr/>
        </p:nvSpPr>
        <p:spPr>
          <a:xfrm>
            <a:off x="457200" y="239403"/>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Bulk Electric System Asset Determination </a:t>
            </a:r>
            <a:r>
              <a:rPr lang="en-US" sz="1400" b="1" dirty="0">
                <a:solidFill>
                  <a:schemeClr val="bg1"/>
                </a:solidFill>
                <a:latin typeface="+mj-lt"/>
              </a:rPr>
              <a:t>(1)</a:t>
            </a:r>
            <a:endParaRPr lang="en-US" sz="3200" b="1" dirty="0">
              <a:solidFill>
                <a:schemeClr val="bg1"/>
              </a:solidFill>
              <a:latin typeface="+mj-lt"/>
              <a:ea typeface="+mj-ea"/>
            </a:endParaRPr>
          </a:p>
        </p:txBody>
      </p:sp>
    </p:spTree>
    <p:extLst>
      <p:ext uri="{BB962C8B-B14F-4D97-AF65-F5344CB8AC3E}">
        <p14:creationId xmlns:p14="http://schemas.microsoft.com/office/powerpoint/2010/main" val="379514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208E-175B-1B08-870B-36DAFC3650D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13381C9-1EED-04E8-F9EB-99564597CC95}"/>
              </a:ext>
            </a:extLst>
          </p:cNvPr>
          <p:cNvSpPr>
            <a:spLocks noGrp="1"/>
          </p:cNvSpPr>
          <p:nvPr>
            <p:ph idx="1"/>
          </p:nvPr>
        </p:nvSpPr>
        <p:spPr>
          <a:xfrm>
            <a:off x="457200" y="1581150"/>
            <a:ext cx="8610600" cy="3429000"/>
          </a:xfrm>
        </p:spPr>
        <p:txBody>
          <a:bodyPr>
            <a:normAutofit/>
          </a:bodyPr>
          <a:lstStyle/>
          <a:p>
            <a:r>
              <a:rPr lang="en-US" sz="1600" dirty="0">
                <a:latin typeface="+mn-lt"/>
              </a:rPr>
              <a:t>BPA will review each System Equipment Change Form submittal, in conjunction with the entity's BES determination</a:t>
            </a:r>
          </a:p>
          <a:p>
            <a:r>
              <a:rPr lang="en-US" sz="1600" dirty="0">
                <a:latin typeface="+mn-lt"/>
              </a:rPr>
              <a:t>BPA will assess and potentially study each change to determine if there may be an impact to the Bulk Power System (BPS)</a:t>
            </a:r>
          </a:p>
          <a:p>
            <a:r>
              <a:rPr lang="en-US" sz="1600" dirty="0">
                <a:latin typeface="+mn-lt"/>
              </a:rPr>
              <a:t>Upon conclusion of the assessment, if BPA’s determination differs from the entity, BPA will facilitate a technical session to review BPA’s results</a:t>
            </a:r>
          </a:p>
          <a:p>
            <a:endParaRPr lang="en-US" sz="1400" dirty="0">
              <a:latin typeface="Aptos" panose="020B0004020202020204" pitchFamily="34" charset="0"/>
            </a:endParaRPr>
          </a:p>
        </p:txBody>
      </p:sp>
      <p:sp>
        <p:nvSpPr>
          <p:cNvPr id="2" name="Slide Number Placeholder 1">
            <a:extLst>
              <a:ext uri="{FF2B5EF4-FFF2-40B4-BE49-F238E27FC236}">
                <a16:creationId xmlns:a16="http://schemas.microsoft.com/office/drawing/2014/main" id="{11E65478-E679-FE87-3E7D-96CC38AC4822}"/>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19</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8BA3BC64-020B-086F-A6CA-C44C1933168C}"/>
              </a:ext>
            </a:extLst>
          </p:cNvPr>
          <p:cNvSpPr txBox="1">
            <a:spLocks/>
          </p:cNvSpPr>
          <p:nvPr/>
        </p:nvSpPr>
        <p:spPr>
          <a:xfrm>
            <a:off x="228600" y="1125682"/>
            <a:ext cx="8534400" cy="607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j-lt"/>
              </a:rPr>
              <a:t>BES Determination Review Process </a:t>
            </a:r>
          </a:p>
        </p:txBody>
      </p:sp>
      <p:sp>
        <p:nvSpPr>
          <p:cNvPr id="6" name="Subtitle 4">
            <a:extLst>
              <a:ext uri="{FF2B5EF4-FFF2-40B4-BE49-F238E27FC236}">
                <a16:creationId xmlns:a16="http://schemas.microsoft.com/office/drawing/2014/main" id="{7CFAA465-1BB3-B585-9954-723C3C56B8B1}"/>
              </a:ext>
            </a:extLst>
          </p:cNvPr>
          <p:cNvSpPr txBox="1">
            <a:spLocks/>
          </p:cNvSpPr>
          <p:nvPr/>
        </p:nvSpPr>
        <p:spPr>
          <a:xfrm>
            <a:off x="457200" y="239403"/>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Bulk Electric System Asset Determination </a:t>
            </a:r>
            <a:r>
              <a:rPr lang="en-US" sz="1400" b="1" dirty="0">
                <a:solidFill>
                  <a:schemeClr val="bg1"/>
                </a:solidFill>
                <a:latin typeface="+mj-lt"/>
              </a:rPr>
              <a:t>(2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145926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B09DF-5F7A-B6D4-43A5-C5A18A4C6779}"/>
              </a:ext>
            </a:extLst>
          </p:cNvPr>
          <p:cNvSpPr>
            <a:spLocks noGrp="1"/>
          </p:cNvSpPr>
          <p:nvPr>
            <p:ph type="sldNum" sz="quarter" idx="12"/>
          </p:nvPr>
        </p:nvSpPr>
        <p:spPr/>
        <p:txBody>
          <a:bodyPr/>
          <a:lstStyle/>
          <a:p>
            <a:fld id="{4B8BC155-96A9-416C-9A6C-7FA79B5D88ED}" type="slidenum">
              <a:rPr lang="en-US" smtClean="0"/>
              <a:pPr/>
              <a:t>2</a:t>
            </a:fld>
            <a:endParaRPr lang="en-US" dirty="0"/>
          </a:p>
        </p:txBody>
      </p:sp>
      <p:sp>
        <p:nvSpPr>
          <p:cNvPr id="3" name="Title 2">
            <a:extLst>
              <a:ext uri="{FF2B5EF4-FFF2-40B4-BE49-F238E27FC236}">
                <a16:creationId xmlns:a16="http://schemas.microsoft.com/office/drawing/2014/main" id="{38CA73A8-2D69-0C93-3539-5D1204AC69A3}"/>
              </a:ext>
            </a:extLst>
          </p:cNvPr>
          <p:cNvSpPr>
            <a:spLocks noGrp="1"/>
          </p:cNvSpPr>
          <p:nvPr>
            <p:ph type="title"/>
          </p:nvPr>
        </p:nvSpPr>
        <p:spPr/>
        <p:txBody>
          <a:bodyPr/>
          <a:lstStyle/>
          <a:p>
            <a:pPr algn="ctr"/>
            <a:r>
              <a:rPr lang="en-US" dirty="0"/>
              <a:t>Safety Moment</a:t>
            </a:r>
          </a:p>
        </p:txBody>
      </p:sp>
      <p:pic>
        <p:nvPicPr>
          <p:cNvPr id="6" name="Picture 5">
            <a:extLst>
              <a:ext uri="{FF2B5EF4-FFF2-40B4-BE49-F238E27FC236}">
                <a16:creationId xmlns:a16="http://schemas.microsoft.com/office/drawing/2014/main" id="{7A8F16DF-3334-7AE4-7911-C7B14E0F8DC1}"/>
              </a:ext>
            </a:extLst>
          </p:cNvPr>
          <p:cNvPicPr>
            <a:picLocks noChangeAspect="1"/>
          </p:cNvPicPr>
          <p:nvPr/>
        </p:nvPicPr>
        <p:blipFill>
          <a:blip r:embed="rId2"/>
          <a:stretch>
            <a:fillRect/>
          </a:stretch>
        </p:blipFill>
        <p:spPr>
          <a:xfrm>
            <a:off x="1828800" y="1200150"/>
            <a:ext cx="5146572" cy="3703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694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1654B-F50E-8B47-BDA3-83266E50F4AD}"/>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B1F2B48-4B91-306E-E0D1-921600ECAB52}"/>
              </a:ext>
            </a:extLst>
          </p:cNvPr>
          <p:cNvSpPr>
            <a:spLocks noGrp="1"/>
          </p:cNvSpPr>
          <p:nvPr>
            <p:ph idx="1"/>
          </p:nvPr>
        </p:nvSpPr>
        <p:spPr>
          <a:xfrm>
            <a:off x="228600" y="1352550"/>
            <a:ext cx="8839200" cy="3276600"/>
          </a:xfrm>
        </p:spPr>
        <p:txBody>
          <a:bodyPr>
            <a:noAutofit/>
          </a:bodyPr>
          <a:lstStyle/>
          <a:p>
            <a:r>
              <a:rPr lang="en-US" sz="1400" dirty="0">
                <a:latin typeface="+mn-lt"/>
              </a:rPr>
              <a:t>In the event BPA and the TOP Customer cannot mutually agree, BPA &amp; the Customer will agree to escalate to the regulators for a formal determination</a:t>
            </a:r>
          </a:p>
          <a:p>
            <a:pPr marL="0" indent="0">
              <a:buNone/>
            </a:pPr>
            <a:r>
              <a:rPr lang="en-US" sz="1400" b="1" dirty="0">
                <a:latin typeface="+mn-lt"/>
              </a:rPr>
              <a:t>NERC Processes:</a:t>
            </a:r>
          </a:p>
          <a:p>
            <a:r>
              <a:rPr lang="en-US" sz="1400" dirty="0">
                <a:latin typeface="+mn-lt"/>
              </a:rPr>
              <a:t>Per the </a:t>
            </a:r>
            <a:r>
              <a:rPr lang="en-US" sz="1400" dirty="0">
                <a:latin typeface="+mn-lt"/>
                <a:hlinkClick r:id="rId2"/>
              </a:rPr>
              <a:t>NERC Statement of Compliance Registry Criteria</a:t>
            </a:r>
            <a:r>
              <a:rPr lang="en-US" sz="1400" dirty="0">
                <a:latin typeface="+mn-lt"/>
              </a:rPr>
              <a:t> – see excerpt </a:t>
            </a:r>
          </a:p>
          <a:p>
            <a:pPr marL="457200" lvl="1" indent="0">
              <a:buNone/>
            </a:pPr>
            <a:r>
              <a:rPr lang="en-US" sz="1200" i="1" dirty="0">
                <a:latin typeface="+mn-lt"/>
              </a:rPr>
              <a:t>Determination of Material Impact 9 </a:t>
            </a:r>
          </a:p>
          <a:p>
            <a:pPr marL="457200" lvl="1" indent="0">
              <a:buNone/>
            </a:pPr>
            <a:r>
              <a:rPr lang="en-US" sz="1200" i="1" dirty="0">
                <a:latin typeface="+mn-lt"/>
              </a:rPr>
              <a:t>“An entity that does not meet (i.e., falls below) the criteria may nevertheless be registered if it can be demonstrated that the entity has a material impact on the reliability of the BPS…”</a:t>
            </a:r>
            <a:endParaRPr lang="en-US" sz="1200" dirty="0">
              <a:latin typeface="+mn-lt"/>
            </a:endParaRPr>
          </a:p>
          <a:p>
            <a:r>
              <a:rPr lang="en-US" sz="1400" dirty="0">
                <a:latin typeface="+mn-lt"/>
              </a:rPr>
              <a:t>NERC Rules of Procedure – </a:t>
            </a:r>
            <a:r>
              <a:rPr lang="en-US" sz="1400" dirty="0">
                <a:latin typeface="+mn-lt"/>
                <a:hlinkClick r:id="rId3"/>
              </a:rPr>
              <a:t>Appendix 5C</a:t>
            </a:r>
            <a:endParaRPr lang="en-US" sz="1400" dirty="0">
              <a:latin typeface="+mn-lt"/>
            </a:endParaRPr>
          </a:p>
          <a:p>
            <a:pPr lvl="1">
              <a:buFont typeface="Arial" panose="020B0604020202020204" pitchFamily="34" charset="0"/>
              <a:buChar char="•"/>
            </a:pPr>
            <a:r>
              <a:rPr lang="en-US" sz="1200" i="1" dirty="0">
                <a:latin typeface="+mn-lt"/>
              </a:rPr>
              <a:t>The Owner of the Element to which the Exception Request applies or, with respect to an Element owned by another Registered Entity, any Regional Entity, Planning Authority (“PA”), Reliability Coordinator (“RC”), Transmission Operator (“TOP”), Transmission Planner (“TP”) or Balancing Authority (“BA”) that has (or will have upon inclusion of the Elements in the BES) the Elements covered by an Exception Request within its Scope of Responsibility may submit an Exception Request for the Element as provided in this Exception Procedure</a:t>
            </a:r>
          </a:p>
          <a:p>
            <a:r>
              <a:rPr lang="en-US" sz="1400" dirty="0">
                <a:latin typeface="+mn-lt"/>
              </a:rPr>
              <a:t>These processes allow BPA to file for an exception, requesting NERC/WECC to declare it BES due to the impacts on the Bulk Electric System (BES)</a:t>
            </a:r>
          </a:p>
          <a:p>
            <a:pPr lvl="1">
              <a:buFont typeface="Arial" panose="020B0604020202020204" pitchFamily="34" charset="0"/>
              <a:buChar char="•"/>
            </a:pPr>
            <a:r>
              <a:rPr lang="en-US" sz="1200" dirty="0">
                <a:latin typeface="+mn-lt"/>
              </a:rPr>
              <a:t>Example: If an entity has a large amount of increasing 230 kV lines in a loop feeding several data centers, which was filed as Non-BES under the E-3 Local Network Exclusion, Appendix 5C allows BPA to identify that as having a material impact</a:t>
            </a:r>
            <a:endParaRPr lang="en-US" sz="1200" dirty="0">
              <a:highlight>
                <a:srgbClr val="00FFFF"/>
              </a:highlight>
              <a:latin typeface="+mn-lt"/>
            </a:endParaRPr>
          </a:p>
        </p:txBody>
      </p:sp>
      <p:sp>
        <p:nvSpPr>
          <p:cNvPr id="2" name="Slide Number Placeholder 1">
            <a:extLst>
              <a:ext uri="{FF2B5EF4-FFF2-40B4-BE49-F238E27FC236}">
                <a16:creationId xmlns:a16="http://schemas.microsoft.com/office/drawing/2014/main" id="{F215ECA9-D106-40B2-848C-821DA1C1ECC4}"/>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20</a:t>
            </a:fld>
            <a:endParaRPr lang="en-US" sz="900" dirty="0">
              <a:solidFill>
                <a:srgbClr val="515151"/>
              </a:solidFill>
              <a:latin typeface="Aptos" panose="020B0004020202020204" pitchFamily="34" charset="0"/>
            </a:endParaRPr>
          </a:p>
        </p:txBody>
      </p:sp>
      <p:sp>
        <p:nvSpPr>
          <p:cNvPr id="3" name="Subtitle 4">
            <a:extLst>
              <a:ext uri="{FF2B5EF4-FFF2-40B4-BE49-F238E27FC236}">
                <a16:creationId xmlns:a16="http://schemas.microsoft.com/office/drawing/2014/main" id="{A2A38690-7AF8-9EBF-5744-385C4772B229}"/>
              </a:ext>
            </a:extLst>
          </p:cNvPr>
          <p:cNvSpPr txBox="1">
            <a:spLocks/>
          </p:cNvSpPr>
          <p:nvPr/>
        </p:nvSpPr>
        <p:spPr>
          <a:xfrm>
            <a:off x="228600" y="987982"/>
            <a:ext cx="8534400" cy="607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j-lt"/>
              </a:rPr>
              <a:t>BES Determination Review Process</a:t>
            </a:r>
          </a:p>
        </p:txBody>
      </p:sp>
      <p:sp>
        <p:nvSpPr>
          <p:cNvPr id="6" name="Subtitle 4">
            <a:extLst>
              <a:ext uri="{FF2B5EF4-FFF2-40B4-BE49-F238E27FC236}">
                <a16:creationId xmlns:a16="http://schemas.microsoft.com/office/drawing/2014/main" id="{637A9A87-129C-4F0F-D6BD-78FAF0EA2493}"/>
              </a:ext>
            </a:extLst>
          </p:cNvPr>
          <p:cNvSpPr txBox="1">
            <a:spLocks/>
          </p:cNvSpPr>
          <p:nvPr/>
        </p:nvSpPr>
        <p:spPr>
          <a:xfrm>
            <a:off x="457200" y="239403"/>
            <a:ext cx="9448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Bulk Electric System Asset Determination </a:t>
            </a:r>
            <a:r>
              <a:rPr lang="en-US" sz="1400" b="1" dirty="0">
                <a:solidFill>
                  <a:schemeClr val="bg1"/>
                </a:solidFill>
                <a:latin typeface="+mj-lt"/>
              </a:rPr>
              <a:t>(3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186843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ACB500C4-1259-7754-DD5D-ACEFE3830AC5}"/>
              </a:ext>
            </a:extLst>
          </p:cNvPr>
          <p:cNvSpPr txBox="1">
            <a:spLocks/>
          </p:cNvSpPr>
          <p:nvPr/>
        </p:nvSpPr>
        <p:spPr>
          <a:xfrm>
            <a:off x="6705600" y="4767263"/>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rgbClr val="5151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8BC155-96A9-416C-9A6C-7FA79B5D88ED}" type="slidenum">
              <a:rPr lang="en-US" smtClean="0">
                <a:solidFill>
                  <a:schemeClr val="bg1"/>
                </a:solidFill>
              </a:rPr>
              <a:pPr/>
              <a:t>21</a:t>
            </a:fld>
            <a:endParaRPr lang="en-US" dirty="0">
              <a:solidFill>
                <a:schemeClr val="bg1"/>
              </a:solidFill>
            </a:endParaRPr>
          </a:p>
        </p:txBody>
      </p:sp>
      <p:sp>
        <p:nvSpPr>
          <p:cNvPr id="7" name="Text Placeholder 1">
            <a:extLst>
              <a:ext uri="{FF2B5EF4-FFF2-40B4-BE49-F238E27FC236}">
                <a16:creationId xmlns:a16="http://schemas.microsoft.com/office/drawing/2014/main" id="{2E52A2ED-5D8D-C0C4-7D1A-1860DEF78FAD}"/>
              </a:ext>
            </a:extLst>
          </p:cNvPr>
          <p:cNvSpPr>
            <a:spLocks noGrp="1"/>
          </p:cNvSpPr>
          <p:nvPr>
            <p:ph type="body" sz="quarter" idx="13"/>
          </p:nvPr>
        </p:nvSpPr>
        <p:spPr>
          <a:xfrm>
            <a:off x="1127518" y="1409921"/>
            <a:ext cx="3173286" cy="357200"/>
          </a:xfrm>
        </p:spPr>
        <p:txBody>
          <a:bodyPr/>
          <a:lstStyle/>
          <a:p>
            <a:pPr algn="ctr"/>
            <a:r>
              <a:rPr lang="en-US" dirty="0">
                <a:latin typeface="+mn-lt"/>
                <a:hlinkClick r:id="rId2"/>
              </a:rPr>
              <a:t>csrp@bpa.gov</a:t>
            </a:r>
            <a:r>
              <a:rPr lang="en-US" dirty="0">
                <a:latin typeface="+mn-lt"/>
              </a:rPr>
              <a:t> </a:t>
            </a:r>
          </a:p>
        </p:txBody>
      </p:sp>
      <p:sp>
        <p:nvSpPr>
          <p:cNvPr id="8" name="Text Placeholder 2">
            <a:extLst>
              <a:ext uri="{FF2B5EF4-FFF2-40B4-BE49-F238E27FC236}">
                <a16:creationId xmlns:a16="http://schemas.microsoft.com/office/drawing/2014/main" id="{6A8E39B5-049B-C4C1-F87A-C42235C73938}"/>
              </a:ext>
            </a:extLst>
          </p:cNvPr>
          <p:cNvSpPr>
            <a:spLocks noGrp="1"/>
          </p:cNvSpPr>
          <p:nvPr>
            <p:ph type="body" sz="quarter" idx="14"/>
          </p:nvPr>
        </p:nvSpPr>
        <p:spPr>
          <a:xfrm>
            <a:off x="990600" y="225273"/>
            <a:ext cx="3715678" cy="578153"/>
          </a:xfrm>
        </p:spPr>
        <p:txBody>
          <a:bodyPr/>
          <a:lstStyle/>
          <a:p>
            <a:pPr algn="ctr"/>
            <a:r>
              <a:rPr lang="en-US" dirty="0">
                <a:effectLst>
                  <a:outerShdw blurRad="38100" dist="38100" dir="2700000" algn="tl">
                    <a:srgbClr val="000000">
                      <a:alpha val="43137"/>
                    </a:srgbClr>
                  </a:outerShdw>
                </a:effectLst>
                <a:latin typeface="+mj-lt"/>
              </a:rPr>
              <a:t>CONTACT US</a:t>
            </a:r>
          </a:p>
        </p:txBody>
      </p:sp>
      <p:sp>
        <p:nvSpPr>
          <p:cNvPr id="9" name="Text Placeholder 3">
            <a:extLst>
              <a:ext uri="{FF2B5EF4-FFF2-40B4-BE49-F238E27FC236}">
                <a16:creationId xmlns:a16="http://schemas.microsoft.com/office/drawing/2014/main" id="{5331E51F-8A3D-A86C-0D11-84A8F0109B49}"/>
              </a:ext>
            </a:extLst>
          </p:cNvPr>
          <p:cNvSpPr>
            <a:spLocks noGrp="1"/>
          </p:cNvSpPr>
          <p:nvPr>
            <p:ph type="body" sz="quarter" idx="15"/>
          </p:nvPr>
        </p:nvSpPr>
        <p:spPr>
          <a:xfrm>
            <a:off x="696178" y="2271480"/>
            <a:ext cx="4035965" cy="2586270"/>
          </a:xfrm>
        </p:spPr>
        <p:txBody>
          <a:bodyPr>
            <a:normAutofit/>
          </a:bodyPr>
          <a:lstStyle/>
          <a:p>
            <a:pPr algn="ctr"/>
            <a:r>
              <a:rPr lang="en-US" sz="2100" dirty="0">
                <a:latin typeface="+mn-lt"/>
              </a:rPr>
              <a:t>Lorissa Cardoza</a:t>
            </a:r>
          </a:p>
          <a:p>
            <a:pPr algn="ctr"/>
            <a:r>
              <a:rPr lang="en-US" sz="1600" dirty="0">
                <a:latin typeface="+mn-lt"/>
              </a:rPr>
              <a:t>CSRP Supervisor</a:t>
            </a:r>
          </a:p>
          <a:p>
            <a:endParaRPr lang="en-US" dirty="0">
              <a:latin typeface="+mn-lt"/>
            </a:endParaRPr>
          </a:p>
          <a:p>
            <a:pPr algn="ctr"/>
            <a:r>
              <a:rPr lang="en-US" sz="2200" b="1" u="sng" dirty="0">
                <a:effectLst>
                  <a:glow rad="63500">
                    <a:schemeClr val="accent3">
                      <a:satMod val="175000"/>
                      <a:alpha val="40000"/>
                    </a:schemeClr>
                  </a:glow>
                  <a:outerShdw blurRad="38100" dist="38100" dir="2700000" algn="tl">
                    <a:srgbClr val="000000">
                      <a:alpha val="43137"/>
                    </a:srgbClr>
                  </a:outerShdw>
                </a:effectLst>
                <a:latin typeface="+mn-lt"/>
              </a:rPr>
              <a:t>TOP TEAM</a:t>
            </a:r>
          </a:p>
          <a:p>
            <a:pPr algn="ctr"/>
            <a:r>
              <a:rPr lang="en-US" sz="1400" dirty="0">
                <a:latin typeface="+mn-lt"/>
              </a:rPr>
              <a:t>Megan Largo</a:t>
            </a:r>
          </a:p>
          <a:p>
            <a:pPr algn="ctr"/>
            <a:r>
              <a:rPr lang="en-US" sz="1400" dirty="0">
                <a:latin typeface="+mn-lt"/>
              </a:rPr>
              <a:t>Alesia Crisman</a:t>
            </a:r>
          </a:p>
          <a:p>
            <a:pPr algn="ctr"/>
            <a:r>
              <a:rPr lang="en-US" sz="1400" dirty="0">
                <a:latin typeface="+mn-lt"/>
              </a:rPr>
              <a:t>Kristin Judge</a:t>
            </a:r>
          </a:p>
          <a:p>
            <a:pPr algn="ctr"/>
            <a:r>
              <a:rPr lang="en-US" sz="1400" dirty="0">
                <a:latin typeface="+mn-lt"/>
              </a:rPr>
              <a:t>Debbie Dunn </a:t>
            </a:r>
          </a:p>
          <a:p>
            <a:endParaRPr lang="en-US" dirty="0"/>
          </a:p>
        </p:txBody>
      </p:sp>
    </p:spTree>
    <p:extLst>
      <p:ext uri="{BB962C8B-B14F-4D97-AF65-F5344CB8AC3E}">
        <p14:creationId xmlns:p14="http://schemas.microsoft.com/office/powerpoint/2010/main" val="411078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1D541-6816-5D00-9354-D67202ACD88A}"/>
              </a:ext>
            </a:extLst>
          </p:cNvPr>
          <p:cNvSpPr>
            <a:spLocks noGrp="1"/>
          </p:cNvSpPr>
          <p:nvPr>
            <p:ph type="title"/>
          </p:nvPr>
        </p:nvSpPr>
        <p:spPr>
          <a:xfrm>
            <a:off x="76200" y="457202"/>
            <a:ext cx="8991600" cy="443573"/>
          </a:xfrm>
        </p:spPr>
        <p:txBody>
          <a:bodyPr/>
          <a:lstStyle/>
          <a:p>
            <a:r>
              <a:rPr lang="en-US" sz="3200" dirty="0">
                <a:latin typeface="+mj-lt"/>
              </a:rPr>
              <a:t>Transmission Operator Services Modifications</a:t>
            </a:r>
          </a:p>
        </p:txBody>
      </p:sp>
      <p:sp>
        <p:nvSpPr>
          <p:cNvPr id="4" name="Content Placeholder 3">
            <a:extLst>
              <a:ext uri="{FF2B5EF4-FFF2-40B4-BE49-F238E27FC236}">
                <a16:creationId xmlns:a16="http://schemas.microsoft.com/office/drawing/2014/main" id="{7E79B2DC-0121-ED50-31D9-C61A9098C2A5}"/>
              </a:ext>
            </a:extLst>
          </p:cNvPr>
          <p:cNvSpPr>
            <a:spLocks noGrp="1"/>
          </p:cNvSpPr>
          <p:nvPr>
            <p:ph idx="1"/>
          </p:nvPr>
        </p:nvSpPr>
        <p:spPr>
          <a:xfrm>
            <a:off x="457200" y="1257516"/>
            <a:ext cx="8229600" cy="3600234"/>
          </a:xfrm>
        </p:spPr>
        <p:txBody>
          <a:bodyPr>
            <a:normAutofit fontScale="92500" lnSpcReduction="10000"/>
          </a:bodyPr>
          <a:lstStyle/>
          <a:p>
            <a:r>
              <a:rPr lang="en-US" dirty="0">
                <a:latin typeface="+mn-lt"/>
              </a:rPr>
              <a:t>Failure to Adhere Clarification </a:t>
            </a:r>
          </a:p>
          <a:p>
            <a:r>
              <a:rPr lang="en-US" dirty="0">
                <a:latin typeface="+mn-lt"/>
              </a:rPr>
              <a:t>Line and Bus Summary</a:t>
            </a:r>
          </a:p>
          <a:p>
            <a:r>
              <a:rPr lang="en-US" dirty="0">
                <a:latin typeface="+mn-lt"/>
              </a:rPr>
              <a:t>*Updated: TOP System Equipment Change Review Process</a:t>
            </a:r>
          </a:p>
          <a:p>
            <a:pPr marL="914400" lvl="1" indent="-457200">
              <a:buFont typeface="+mj-lt"/>
              <a:buAutoNum type="arabicPeriod"/>
            </a:pPr>
            <a:r>
              <a:rPr lang="en-US" dirty="0">
                <a:latin typeface="+mn-lt"/>
              </a:rPr>
              <a:t>TOP System Equipment Review and/or Qualified Changes Process</a:t>
            </a:r>
          </a:p>
          <a:p>
            <a:pPr marL="914400" lvl="1" indent="-457200">
              <a:buFont typeface="+mj-lt"/>
              <a:buAutoNum type="arabicPeriod"/>
            </a:pPr>
            <a:r>
              <a:rPr lang="en-US" dirty="0">
                <a:latin typeface="+mn-lt"/>
              </a:rPr>
              <a:t>TOP Cost Allocation </a:t>
            </a:r>
          </a:p>
          <a:p>
            <a:pPr marL="914400" lvl="1" indent="-457200">
              <a:buFont typeface="+mj-lt"/>
              <a:buAutoNum type="arabicPeriod"/>
            </a:pPr>
            <a:r>
              <a:rPr lang="en-US" dirty="0">
                <a:latin typeface="+mn-lt"/>
              </a:rPr>
              <a:t>Project Reimbursable</a:t>
            </a:r>
          </a:p>
          <a:p>
            <a:pPr marL="914400" lvl="1" indent="-457200">
              <a:buFont typeface="+mj-lt"/>
              <a:buAutoNum type="arabicPeriod"/>
            </a:pPr>
            <a:r>
              <a:rPr lang="en-US" dirty="0">
                <a:latin typeface="+mn-lt"/>
              </a:rPr>
              <a:t>BES Determinations</a:t>
            </a:r>
          </a:p>
          <a:p>
            <a:pPr marL="0" indent="0">
              <a:buNone/>
            </a:pPr>
            <a:endParaRPr lang="en-US" dirty="0">
              <a:latin typeface="Aptos" panose="020B0004020202020204" pitchFamily="34" charset="0"/>
            </a:endParaRPr>
          </a:p>
        </p:txBody>
      </p:sp>
      <p:sp>
        <p:nvSpPr>
          <p:cNvPr id="6" name="Slide Number Placeholder 1">
            <a:extLst>
              <a:ext uri="{FF2B5EF4-FFF2-40B4-BE49-F238E27FC236}">
                <a16:creationId xmlns:a16="http://schemas.microsoft.com/office/drawing/2014/main" id="{D149CA49-58B8-C62A-59AF-6A0CEDA3840E}"/>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3</a:t>
            </a:fld>
            <a:endParaRPr lang="en-US" sz="900" dirty="0">
              <a:solidFill>
                <a:srgbClr val="515151"/>
              </a:solidFill>
              <a:latin typeface="Aptos" panose="020B0004020202020204" pitchFamily="34" charset="0"/>
            </a:endParaRPr>
          </a:p>
        </p:txBody>
      </p:sp>
    </p:spTree>
    <p:extLst>
      <p:ext uri="{BB962C8B-B14F-4D97-AF65-F5344CB8AC3E}">
        <p14:creationId xmlns:p14="http://schemas.microsoft.com/office/powerpoint/2010/main" val="148180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34999-B25F-14CB-BE1E-46838A1A2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543E0-7A41-FF25-F052-7776C7C68B2C}"/>
              </a:ext>
            </a:extLst>
          </p:cNvPr>
          <p:cNvSpPr>
            <a:spLocks noGrp="1"/>
          </p:cNvSpPr>
          <p:nvPr>
            <p:ph type="ctrTitle"/>
          </p:nvPr>
        </p:nvSpPr>
        <p:spPr>
          <a:xfrm>
            <a:off x="762000" y="3028950"/>
            <a:ext cx="7772400" cy="1600200"/>
          </a:xfrm>
        </p:spPr>
        <p:txBody>
          <a:bodyPr>
            <a:normAutofit fontScale="90000"/>
          </a:bodyPr>
          <a:lstStyle/>
          <a:p>
            <a:r>
              <a:rPr lang="en-US" dirty="0">
                <a:latin typeface="+mj-lt"/>
              </a:rPr>
              <a:t>Failure to Adhere Clarification</a:t>
            </a:r>
            <a:br>
              <a:rPr lang="en-US" dirty="0">
                <a:latin typeface="+mj-lt"/>
              </a:rPr>
            </a:br>
            <a:r>
              <a:rPr lang="en-US" dirty="0">
                <a:latin typeface="+mj-lt"/>
              </a:rPr>
              <a:t>Line and Bus Summary</a:t>
            </a:r>
            <a:br>
              <a:rPr lang="en-US" dirty="0">
                <a:latin typeface="Aptos" panose="020B0004020202020204" pitchFamily="34" charset="0"/>
              </a:rPr>
            </a:br>
            <a:endParaRPr lang="en-US" dirty="0">
              <a:latin typeface="Aptos" panose="020B0004020202020204" pitchFamily="34" charset="0"/>
            </a:endParaRPr>
          </a:p>
        </p:txBody>
      </p:sp>
    </p:spTree>
    <p:extLst>
      <p:ext uri="{BB962C8B-B14F-4D97-AF65-F5344CB8AC3E}">
        <p14:creationId xmlns:p14="http://schemas.microsoft.com/office/powerpoint/2010/main" val="396330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5DE47-1A17-5A28-D32B-FE4D2FC23D78}"/>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E43D35BF-F73A-723F-6CE1-3B9FC8D9BEE0}"/>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5</a:t>
            </a:fld>
            <a:endParaRPr lang="en-US" sz="900" dirty="0">
              <a:solidFill>
                <a:srgbClr val="515151"/>
              </a:solidFill>
              <a:latin typeface="Aptos" panose="020B0004020202020204" pitchFamily="34" charset="0"/>
            </a:endParaRPr>
          </a:p>
        </p:txBody>
      </p:sp>
      <p:sp>
        <p:nvSpPr>
          <p:cNvPr id="9" name="Subtitle 4">
            <a:extLst>
              <a:ext uri="{FF2B5EF4-FFF2-40B4-BE49-F238E27FC236}">
                <a16:creationId xmlns:a16="http://schemas.microsoft.com/office/drawing/2014/main" id="{F98C1A1C-598B-5496-7BBB-C4FBB207EA61}"/>
              </a:ext>
            </a:extLst>
          </p:cNvPr>
          <p:cNvSpPr txBox="1">
            <a:spLocks/>
          </p:cNvSpPr>
          <p:nvPr/>
        </p:nvSpPr>
        <p:spPr>
          <a:xfrm>
            <a:off x="304800" y="438150"/>
            <a:ext cx="8534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solidFill>
                  <a:schemeClr val="bg1"/>
                </a:solidFill>
                <a:latin typeface="+mj-lt"/>
                <a:ea typeface="+mj-ea"/>
              </a:rPr>
              <a:t>Failure to Adhere to TOPIC Processes</a:t>
            </a:r>
          </a:p>
        </p:txBody>
      </p:sp>
      <p:sp>
        <p:nvSpPr>
          <p:cNvPr id="10" name="TextBox 9">
            <a:extLst>
              <a:ext uri="{FF2B5EF4-FFF2-40B4-BE49-F238E27FC236}">
                <a16:creationId xmlns:a16="http://schemas.microsoft.com/office/drawing/2014/main" id="{3B92E99C-14A3-A116-2B2A-4D35251C560B}"/>
              </a:ext>
            </a:extLst>
          </p:cNvPr>
          <p:cNvSpPr txBox="1"/>
          <p:nvPr/>
        </p:nvSpPr>
        <p:spPr>
          <a:xfrm>
            <a:off x="304800" y="1504950"/>
            <a:ext cx="8534400" cy="2862322"/>
          </a:xfrm>
          <a:prstGeom prst="rect">
            <a:avLst/>
          </a:prstGeom>
          <a:noFill/>
        </p:spPr>
        <p:txBody>
          <a:bodyPr wrap="square" rtlCol="0">
            <a:spAutoFit/>
          </a:bodyPr>
          <a:lstStyle/>
          <a:p>
            <a:r>
              <a:rPr lang="en-US" sz="2400" dirty="0">
                <a:solidFill>
                  <a:srgbClr val="3C7F91"/>
                </a:solidFill>
              </a:rPr>
              <a:t>CSRP would like to provide clarity requested by TOP Customers on the duration that a Failure to Adhere to TOPIC Processes would remain on the ‘record’</a:t>
            </a:r>
          </a:p>
          <a:p>
            <a:endParaRPr lang="en-US" dirty="0">
              <a:solidFill>
                <a:srgbClr val="3C7F91"/>
              </a:solidFill>
            </a:endParaRPr>
          </a:p>
          <a:p>
            <a:pPr marL="285750" indent="-285750">
              <a:buFont typeface="Arial" panose="020B0604020202020204" pitchFamily="34" charset="0"/>
              <a:buChar char="•"/>
            </a:pPr>
            <a:r>
              <a:rPr lang="en-US" dirty="0">
                <a:solidFill>
                  <a:srgbClr val="3C7F91"/>
                </a:solidFill>
              </a:rPr>
              <a:t>Violations will remain on record for 3 years, upon the 3-year anniversary CSRP,  Operations and the Customer will review and agree to absolve or retain</a:t>
            </a:r>
          </a:p>
          <a:p>
            <a:pPr marL="285750" indent="-285750">
              <a:buFont typeface="Arial" panose="020B0604020202020204" pitchFamily="34" charset="0"/>
              <a:buChar char="•"/>
            </a:pPr>
            <a:endParaRPr lang="en-US" dirty="0">
              <a:solidFill>
                <a:srgbClr val="3C7F91"/>
              </a:solidFill>
            </a:endParaRPr>
          </a:p>
          <a:p>
            <a:pPr marL="285750" indent="-285750">
              <a:buFont typeface="Arial" panose="020B0604020202020204" pitchFamily="34" charset="0"/>
              <a:buChar char="•"/>
            </a:pPr>
            <a:r>
              <a:rPr lang="en-US" dirty="0">
                <a:solidFill>
                  <a:srgbClr val="3C7F91"/>
                </a:solidFill>
              </a:rPr>
              <a:t>BPA will collaborate with the entity to determine the appropriate timeframe in which each violation will be addressed</a:t>
            </a:r>
          </a:p>
        </p:txBody>
      </p:sp>
    </p:spTree>
    <p:extLst>
      <p:ext uri="{BB962C8B-B14F-4D97-AF65-F5344CB8AC3E}">
        <p14:creationId xmlns:p14="http://schemas.microsoft.com/office/powerpoint/2010/main" val="15286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BF96-627F-EE58-727F-A6FBA9211F9D}"/>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1AE43397-A08B-3E08-BCDF-004949F83EDF}"/>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6</a:t>
            </a:fld>
            <a:endParaRPr lang="en-US" sz="900" dirty="0">
              <a:solidFill>
                <a:srgbClr val="515151"/>
              </a:solidFill>
              <a:latin typeface="Aptos" panose="020B0004020202020204" pitchFamily="34" charset="0"/>
            </a:endParaRPr>
          </a:p>
        </p:txBody>
      </p:sp>
      <p:sp>
        <p:nvSpPr>
          <p:cNvPr id="2" name="Subtitle 4">
            <a:extLst>
              <a:ext uri="{FF2B5EF4-FFF2-40B4-BE49-F238E27FC236}">
                <a16:creationId xmlns:a16="http://schemas.microsoft.com/office/drawing/2014/main" id="{F883E9B8-34E1-9378-DDA3-AE72D20B897E}"/>
              </a:ext>
            </a:extLst>
          </p:cNvPr>
          <p:cNvSpPr txBox="1">
            <a:spLocks/>
          </p:cNvSpPr>
          <p:nvPr/>
        </p:nvSpPr>
        <p:spPr>
          <a:xfrm>
            <a:off x="-152400" y="358641"/>
            <a:ext cx="94488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mj-lt"/>
                <a:ea typeface="+mj-ea"/>
              </a:rPr>
              <a:t>Line &amp; Bus Summary – Exhibit A Equipment  </a:t>
            </a:r>
          </a:p>
        </p:txBody>
      </p:sp>
      <p:sp>
        <p:nvSpPr>
          <p:cNvPr id="3" name="TextBox 2">
            <a:extLst>
              <a:ext uri="{FF2B5EF4-FFF2-40B4-BE49-F238E27FC236}">
                <a16:creationId xmlns:a16="http://schemas.microsoft.com/office/drawing/2014/main" id="{8B36723B-FB68-55B2-FD3D-ED67FAC4DCE7}"/>
              </a:ext>
            </a:extLst>
          </p:cNvPr>
          <p:cNvSpPr txBox="1"/>
          <p:nvPr/>
        </p:nvSpPr>
        <p:spPr>
          <a:xfrm>
            <a:off x="304800" y="1368539"/>
            <a:ext cx="8534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C7F91"/>
                </a:solidFill>
              </a:rPr>
              <a:t>BPA has added a summary list of the line and bus equipment listed within the TOP/CFR Equipment table at the bottom of each Customer’s Equipment list table</a:t>
            </a:r>
          </a:p>
          <a:p>
            <a:pPr marL="742950" lvl="1" indent="-285750">
              <a:buFont typeface="Arial" panose="020B0604020202020204" pitchFamily="34" charset="0"/>
              <a:buChar char="•"/>
            </a:pPr>
            <a:r>
              <a:rPr lang="en-US" dirty="0">
                <a:solidFill>
                  <a:srgbClr val="3C7F91"/>
                </a:solidFill>
              </a:rPr>
              <a:t>This will provide a concise line and bus count associated with each Customer’s TOP/CFR Equipment list</a:t>
            </a:r>
          </a:p>
          <a:p>
            <a:pPr marL="742950" lvl="1" indent="-285750">
              <a:buFont typeface="Arial" panose="020B0604020202020204" pitchFamily="34" charset="0"/>
              <a:buChar char="•"/>
            </a:pPr>
            <a:r>
              <a:rPr lang="en-US" dirty="0">
                <a:solidFill>
                  <a:srgbClr val="3C7F91"/>
                </a:solidFill>
              </a:rPr>
              <a:t>The line and bus count will directly align with the line and bus count in the billing /cost exhibit</a:t>
            </a:r>
          </a:p>
          <a:p>
            <a:pPr marL="285750" indent="-285750">
              <a:buFont typeface="Arial" panose="020B0604020202020204" pitchFamily="34" charset="0"/>
              <a:buChar char="•"/>
            </a:pPr>
            <a:r>
              <a:rPr lang="en-US" dirty="0">
                <a:solidFill>
                  <a:srgbClr val="3C7F91"/>
                </a:solidFill>
              </a:rPr>
              <a:t>The Equipment table provides specific details for BPA Operations and Planning departments to implement BPA’s Transmission Operator and/or Transmission Planner responsibilities</a:t>
            </a:r>
          </a:p>
          <a:p>
            <a:pPr marL="285750" indent="-285750">
              <a:buFont typeface="Arial" panose="020B0604020202020204" pitchFamily="34" charset="0"/>
              <a:buChar char="•"/>
            </a:pPr>
            <a:r>
              <a:rPr lang="en-US" dirty="0">
                <a:solidFill>
                  <a:srgbClr val="3C7F91"/>
                </a:solidFill>
              </a:rPr>
              <a:t>The Summary list is to provide transparency to both BPA and the TOP/CFR Customer in understanding exactly what is included in the agreement(s)</a:t>
            </a:r>
          </a:p>
        </p:txBody>
      </p:sp>
    </p:spTree>
    <p:extLst>
      <p:ext uri="{BB962C8B-B14F-4D97-AF65-F5344CB8AC3E}">
        <p14:creationId xmlns:p14="http://schemas.microsoft.com/office/powerpoint/2010/main" val="10334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59B2-4567-9652-4C70-29B0237248A7}"/>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CBFCC5FB-F729-2217-6AF6-FF80D5B6C898}"/>
              </a:ext>
            </a:extLst>
          </p:cNvPr>
          <p:cNvSpPr>
            <a:spLocks noGrp="1"/>
          </p:cNvSpPr>
          <p:nvPr>
            <p:ph type="subTitle" idx="1"/>
          </p:nvPr>
        </p:nvSpPr>
        <p:spPr>
          <a:xfrm>
            <a:off x="228600" y="2571750"/>
            <a:ext cx="8305800" cy="2169320"/>
          </a:xfrm>
        </p:spPr>
        <p:txBody>
          <a:bodyPr>
            <a:normAutofit fontScale="62500" lnSpcReduction="20000"/>
          </a:bodyPr>
          <a:lstStyle/>
          <a:p>
            <a:pPr algn="l"/>
            <a:r>
              <a:rPr lang="en-US" sz="4600" b="1" dirty="0">
                <a:latin typeface="+mj-lt"/>
              </a:rPr>
              <a:t>Updated: System Equipment Change Process</a:t>
            </a:r>
          </a:p>
          <a:p>
            <a:pPr marL="971550" lvl="1" indent="-514350" algn="l">
              <a:buFont typeface="+mj-lt"/>
              <a:buAutoNum type="arabicPeriod"/>
            </a:pPr>
            <a:r>
              <a:rPr lang="en-US" sz="2900" dirty="0">
                <a:solidFill>
                  <a:srgbClr val="3C7F91"/>
                </a:solidFill>
                <a:latin typeface="+mn-lt"/>
              </a:rPr>
              <a:t>TOP System Equipment Review and/or Qualified Changes Process</a:t>
            </a:r>
          </a:p>
          <a:p>
            <a:pPr marL="971550" lvl="1" indent="-514350" algn="l">
              <a:buFont typeface="+mj-lt"/>
              <a:buAutoNum type="arabicPeriod"/>
            </a:pPr>
            <a:r>
              <a:rPr lang="en-US" sz="2900" dirty="0">
                <a:solidFill>
                  <a:srgbClr val="3C7F91"/>
                </a:solidFill>
                <a:latin typeface="+mn-lt"/>
              </a:rPr>
              <a:t>System Equipment Change - Project Reimbursable </a:t>
            </a:r>
          </a:p>
          <a:p>
            <a:pPr marL="971550" lvl="1" indent="-514350" algn="l">
              <a:buFont typeface="+mj-lt"/>
              <a:buAutoNum type="arabicPeriod"/>
            </a:pPr>
            <a:r>
              <a:rPr lang="en-US" sz="2900" dirty="0">
                <a:solidFill>
                  <a:srgbClr val="3C7F91"/>
                </a:solidFill>
                <a:latin typeface="+mn-lt"/>
              </a:rPr>
              <a:t>BES Determinations</a:t>
            </a:r>
          </a:p>
          <a:p>
            <a:pPr lvl="1" algn="l"/>
            <a:endParaRPr lang="en-US" sz="2900" i="1" dirty="0">
              <a:latin typeface="+mn-lt"/>
            </a:endParaRPr>
          </a:p>
          <a:p>
            <a:pPr lvl="1" algn="l"/>
            <a:r>
              <a:rPr lang="en-US" sz="2900" i="1" dirty="0">
                <a:latin typeface="+mn-lt"/>
              </a:rPr>
              <a:t>Please note all processes associated with the System Equipment Change process will have the same effective date as V13 of the TOPIC</a:t>
            </a:r>
            <a:endParaRPr lang="en-US" dirty="0">
              <a:latin typeface="Aptos" panose="020B0004020202020204" pitchFamily="34" charset="0"/>
            </a:endParaRPr>
          </a:p>
        </p:txBody>
      </p:sp>
    </p:spTree>
    <p:extLst>
      <p:ext uri="{BB962C8B-B14F-4D97-AF65-F5344CB8AC3E}">
        <p14:creationId xmlns:p14="http://schemas.microsoft.com/office/powerpoint/2010/main" val="212652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F21D8-7BD4-8A84-D4A0-A119BACE531E}"/>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9BB34D4B-AB6C-F0DC-D8A1-0E79F64667CE}"/>
              </a:ext>
            </a:extLst>
          </p:cNvPr>
          <p:cNvSpPr>
            <a:spLocks noGrp="1"/>
          </p:cNvSpPr>
          <p:nvPr>
            <p:ph type="sldNum" sz="quarter" idx="12"/>
          </p:nvPr>
        </p:nvSpPr>
        <p:spPr>
          <a:xfrm>
            <a:off x="6705600" y="4767263"/>
            <a:ext cx="2133600" cy="273844"/>
          </a:xfrm>
        </p:spPr>
        <p:txBody>
          <a:bodyPr/>
          <a:lstStyle/>
          <a:p>
            <a:fld id="{4B8BC155-96A9-416C-9A6C-7FA79B5D88ED}" type="slidenum">
              <a:rPr lang="en-US" sz="900" smtClean="0">
                <a:solidFill>
                  <a:srgbClr val="515151"/>
                </a:solidFill>
                <a:latin typeface="Aptos" panose="020B0004020202020204" pitchFamily="34" charset="0"/>
              </a:rPr>
              <a:pPr/>
              <a:t>8</a:t>
            </a:fld>
            <a:endParaRPr lang="en-US" sz="900" dirty="0">
              <a:solidFill>
                <a:srgbClr val="515151"/>
              </a:solidFill>
              <a:latin typeface="Aptos" panose="020B0004020202020204" pitchFamily="34" charset="0"/>
            </a:endParaRPr>
          </a:p>
        </p:txBody>
      </p:sp>
      <p:sp>
        <p:nvSpPr>
          <p:cNvPr id="2" name="Subtitle 4">
            <a:extLst>
              <a:ext uri="{FF2B5EF4-FFF2-40B4-BE49-F238E27FC236}">
                <a16:creationId xmlns:a16="http://schemas.microsoft.com/office/drawing/2014/main" id="{65680983-E998-E671-E686-63910A2A3FFD}"/>
              </a:ext>
            </a:extLst>
          </p:cNvPr>
          <p:cNvSpPr txBox="1">
            <a:spLocks/>
          </p:cNvSpPr>
          <p:nvPr/>
        </p:nvSpPr>
        <p:spPr>
          <a:xfrm>
            <a:off x="273698" y="209550"/>
            <a:ext cx="94488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TOP System Equipment Review</a:t>
            </a:r>
            <a:r>
              <a:rPr lang="en-US" sz="1400" b="1" dirty="0">
                <a:solidFill>
                  <a:schemeClr val="bg1"/>
                </a:solidFill>
                <a:latin typeface="+mj-lt"/>
              </a:rPr>
              <a:t>(1)</a:t>
            </a:r>
            <a:endParaRPr lang="en-US" sz="3200" b="1" dirty="0">
              <a:solidFill>
                <a:schemeClr val="bg1"/>
              </a:solidFill>
              <a:latin typeface="+mj-lt"/>
              <a:ea typeface="+mj-ea"/>
            </a:endParaRPr>
          </a:p>
        </p:txBody>
      </p:sp>
      <p:sp>
        <p:nvSpPr>
          <p:cNvPr id="5" name="TextBox 4">
            <a:extLst>
              <a:ext uri="{FF2B5EF4-FFF2-40B4-BE49-F238E27FC236}">
                <a16:creationId xmlns:a16="http://schemas.microsoft.com/office/drawing/2014/main" id="{0DD577B3-DDAE-F74E-97F7-7F5812CAFC77}"/>
              </a:ext>
            </a:extLst>
          </p:cNvPr>
          <p:cNvSpPr txBox="1"/>
          <p:nvPr/>
        </p:nvSpPr>
        <p:spPr>
          <a:xfrm>
            <a:off x="152400" y="1372089"/>
            <a:ext cx="8307355" cy="954107"/>
          </a:xfrm>
          <a:prstGeom prst="rect">
            <a:avLst/>
          </a:prstGeom>
          <a:noFill/>
        </p:spPr>
        <p:txBody>
          <a:bodyPr wrap="square">
            <a:spAutoFit/>
          </a:bodyPr>
          <a:lstStyle/>
          <a:p>
            <a:pPr algn="l"/>
            <a:r>
              <a:rPr lang="en-US" sz="2800" b="1" dirty="0">
                <a:solidFill>
                  <a:srgbClr val="3C7F91"/>
                </a:solidFill>
                <a:latin typeface="+mj-lt"/>
              </a:rPr>
              <a:t>TOP System Equipment Review and/or Qualified Changes Process</a:t>
            </a:r>
          </a:p>
        </p:txBody>
      </p:sp>
      <p:sp>
        <p:nvSpPr>
          <p:cNvPr id="7" name="TextBox 6">
            <a:extLst>
              <a:ext uri="{FF2B5EF4-FFF2-40B4-BE49-F238E27FC236}">
                <a16:creationId xmlns:a16="http://schemas.microsoft.com/office/drawing/2014/main" id="{91304D45-642B-1611-A49F-710469ED3D0D}"/>
              </a:ext>
            </a:extLst>
          </p:cNvPr>
          <p:cNvSpPr txBox="1"/>
          <p:nvPr/>
        </p:nvSpPr>
        <p:spPr>
          <a:xfrm>
            <a:off x="381000" y="2342913"/>
            <a:ext cx="8686800" cy="2246769"/>
          </a:xfrm>
          <a:prstGeom prst="rect">
            <a:avLst/>
          </a:prstGeom>
          <a:noFill/>
        </p:spPr>
        <p:txBody>
          <a:bodyPr wrap="square" rtlCol="0">
            <a:spAutoFit/>
          </a:bodyPr>
          <a:lstStyle/>
          <a:p>
            <a:r>
              <a:rPr lang="en-US" sz="2000" b="1" dirty="0">
                <a:solidFill>
                  <a:srgbClr val="3C7F91"/>
                </a:solidFill>
              </a:rPr>
              <a:t>BLUF: </a:t>
            </a:r>
          </a:p>
          <a:p>
            <a:pPr marL="342900" indent="-342900">
              <a:buFont typeface="Arial" panose="020B0604020202020204" pitchFamily="34" charset="0"/>
              <a:buChar char="•"/>
            </a:pPr>
            <a:r>
              <a:rPr lang="en-US" sz="2000" dirty="0">
                <a:solidFill>
                  <a:srgbClr val="3C7F91"/>
                </a:solidFill>
              </a:rPr>
              <a:t>BPA is modifying the System Equipment Change Process to ensure accurate modeling for the near term and real time horizons</a:t>
            </a:r>
          </a:p>
          <a:p>
            <a:pPr marL="342900" indent="-342900">
              <a:buFont typeface="Arial" panose="020B0604020202020204" pitchFamily="34" charset="0"/>
              <a:buChar char="•"/>
            </a:pPr>
            <a:r>
              <a:rPr lang="en-US" sz="2000" dirty="0">
                <a:solidFill>
                  <a:srgbClr val="3C7F91"/>
                </a:solidFill>
              </a:rPr>
              <a:t>TOP Customers are required to submit a System Equipment Change Form no less than 235 days prior to any change that may impact the </a:t>
            </a:r>
            <a:r>
              <a:rPr lang="en-US" sz="2000" i="1" dirty="0">
                <a:solidFill>
                  <a:srgbClr val="3C7F91"/>
                </a:solidFill>
              </a:rPr>
              <a:t>Bulk Power System (BPS)</a:t>
            </a:r>
          </a:p>
          <a:p>
            <a:endParaRPr lang="en-US" sz="2000" dirty="0">
              <a:latin typeface="Aptos" panose="020B0004020202020204" pitchFamily="34" charset="0"/>
            </a:endParaRPr>
          </a:p>
        </p:txBody>
      </p:sp>
    </p:spTree>
    <p:extLst>
      <p:ext uri="{BB962C8B-B14F-4D97-AF65-F5344CB8AC3E}">
        <p14:creationId xmlns:p14="http://schemas.microsoft.com/office/powerpoint/2010/main" val="83985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FB9AB9-3D90-AEB0-96DC-D4D52BA56529}"/>
              </a:ext>
            </a:extLst>
          </p:cNvPr>
          <p:cNvSpPr>
            <a:spLocks noGrp="1"/>
          </p:cNvSpPr>
          <p:nvPr>
            <p:ph type="sldNum" sz="quarter" idx="12"/>
          </p:nvPr>
        </p:nvSpPr>
        <p:spPr/>
        <p:txBody>
          <a:bodyPr/>
          <a:lstStyle/>
          <a:p>
            <a:fld id="{4B8BC155-96A9-416C-9A6C-7FA79B5D88ED}" type="slidenum">
              <a:rPr lang="en-US" smtClean="0"/>
              <a:pPr/>
              <a:t>9</a:t>
            </a:fld>
            <a:endParaRPr lang="en-US" dirty="0"/>
          </a:p>
        </p:txBody>
      </p:sp>
      <p:sp>
        <p:nvSpPr>
          <p:cNvPr id="3" name="Title 2">
            <a:extLst>
              <a:ext uri="{FF2B5EF4-FFF2-40B4-BE49-F238E27FC236}">
                <a16:creationId xmlns:a16="http://schemas.microsoft.com/office/drawing/2014/main" id="{148C5B5D-D856-6B8B-2E3B-F67BD6E2CCAD}"/>
              </a:ext>
            </a:extLst>
          </p:cNvPr>
          <p:cNvSpPr>
            <a:spLocks noGrp="1"/>
          </p:cNvSpPr>
          <p:nvPr>
            <p:ph type="title"/>
          </p:nvPr>
        </p:nvSpPr>
        <p:spPr>
          <a:xfrm>
            <a:off x="167014" y="590550"/>
            <a:ext cx="8915400" cy="443573"/>
          </a:xfrm>
        </p:spPr>
        <p:txBody>
          <a:bodyPr/>
          <a:lstStyle/>
          <a:p>
            <a:br>
              <a:rPr lang="en-US" sz="4000" dirty="0">
                <a:latin typeface="Aptos" panose="020B0004020202020204" pitchFamily="34" charset="0"/>
              </a:rPr>
            </a:br>
            <a:endParaRPr lang="en-US" dirty="0"/>
          </a:p>
        </p:txBody>
      </p:sp>
      <p:sp>
        <p:nvSpPr>
          <p:cNvPr id="5" name="TextBox 4">
            <a:extLst>
              <a:ext uri="{FF2B5EF4-FFF2-40B4-BE49-F238E27FC236}">
                <a16:creationId xmlns:a16="http://schemas.microsoft.com/office/drawing/2014/main" id="{E627C5F7-A7EC-1855-416E-74AC602DB841}"/>
              </a:ext>
            </a:extLst>
          </p:cNvPr>
          <p:cNvSpPr txBox="1"/>
          <p:nvPr/>
        </p:nvSpPr>
        <p:spPr>
          <a:xfrm>
            <a:off x="304800" y="1258789"/>
            <a:ext cx="8763000" cy="1384995"/>
          </a:xfrm>
          <a:prstGeom prst="rect">
            <a:avLst/>
          </a:prstGeom>
          <a:noFill/>
        </p:spPr>
        <p:txBody>
          <a:bodyPr wrap="square" rtlCol="0">
            <a:spAutoFit/>
          </a:bodyPr>
          <a:lstStyle/>
          <a:p>
            <a:r>
              <a:rPr lang="en-US" sz="2400" b="1" dirty="0">
                <a:solidFill>
                  <a:srgbClr val="3C7F91"/>
                </a:solidFill>
              </a:rPr>
              <a:t>TOP System Equipment Review - Step 1: </a:t>
            </a:r>
          </a:p>
          <a:p>
            <a:r>
              <a:rPr lang="en-US" sz="2000" dirty="0">
                <a:solidFill>
                  <a:srgbClr val="3C7F91"/>
                </a:solidFill>
              </a:rPr>
              <a:t>BPA will process each System Equipment Change Form through the </a:t>
            </a:r>
            <a:r>
              <a:rPr lang="en-US" sz="2000" b="1" dirty="0">
                <a:solidFill>
                  <a:srgbClr val="3C7F91"/>
                </a:solidFill>
              </a:rPr>
              <a:t>TOP System Equipment Review Process </a:t>
            </a:r>
            <a:r>
              <a:rPr lang="en-US" sz="2000" dirty="0">
                <a:solidFill>
                  <a:srgbClr val="3C7F91"/>
                </a:solidFill>
              </a:rPr>
              <a:t>to evaluate each system equipment change to include and not limited to: </a:t>
            </a:r>
          </a:p>
        </p:txBody>
      </p:sp>
      <p:graphicFrame>
        <p:nvGraphicFramePr>
          <p:cNvPr id="6" name="Table 5">
            <a:extLst>
              <a:ext uri="{FF2B5EF4-FFF2-40B4-BE49-F238E27FC236}">
                <a16:creationId xmlns:a16="http://schemas.microsoft.com/office/drawing/2014/main" id="{75110004-8CE9-C0F5-EE12-5E786FF47943}"/>
              </a:ext>
            </a:extLst>
          </p:cNvPr>
          <p:cNvGraphicFramePr>
            <a:graphicFrameLocks noGrp="1"/>
          </p:cNvGraphicFramePr>
          <p:nvPr>
            <p:extLst>
              <p:ext uri="{D42A27DB-BD31-4B8C-83A1-F6EECF244321}">
                <p14:modId xmlns:p14="http://schemas.microsoft.com/office/powerpoint/2010/main" val="3227287770"/>
              </p:ext>
            </p:extLst>
          </p:nvPr>
        </p:nvGraphicFramePr>
        <p:xfrm>
          <a:off x="533400" y="2705100"/>
          <a:ext cx="7924800" cy="24384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606840068"/>
                    </a:ext>
                  </a:extLst>
                </a:gridCol>
                <a:gridCol w="3962400">
                  <a:extLst>
                    <a:ext uri="{9D8B030D-6E8A-4147-A177-3AD203B41FA5}">
                      <a16:colId xmlns:a16="http://schemas.microsoft.com/office/drawing/2014/main" val="2512271751"/>
                    </a:ext>
                  </a:extLst>
                </a:gridCol>
              </a:tblGrid>
              <a:tr h="1676400">
                <a:tc>
                  <a:txBody>
                    <a:bodyPr/>
                    <a:lstStyle/>
                    <a:p>
                      <a:pPr marL="742950" lvl="1" indent="-285750">
                        <a:buFont typeface="Arial" panose="020B0604020202020204" pitchFamily="34" charset="0"/>
                        <a:buChar char="•"/>
                      </a:pPr>
                      <a:r>
                        <a:rPr lang="en-US" sz="1800" b="0" dirty="0">
                          <a:solidFill>
                            <a:srgbClr val="3C7F91"/>
                          </a:solidFill>
                          <a:latin typeface="+mn-lt"/>
                        </a:rPr>
                        <a:t>Facility Studies </a:t>
                      </a:r>
                    </a:p>
                    <a:p>
                      <a:pPr marL="742950" lvl="1" indent="-285750">
                        <a:buFont typeface="Arial" panose="020B0604020202020204" pitchFamily="34" charset="0"/>
                        <a:buChar char="•"/>
                      </a:pPr>
                      <a:r>
                        <a:rPr lang="en-US" sz="1800" b="0" dirty="0">
                          <a:solidFill>
                            <a:srgbClr val="3C7F91"/>
                          </a:solidFill>
                          <a:latin typeface="+mn-lt"/>
                        </a:rPr>
                        <a:t>Modeling data</a:t>
                      </a:r>
                    </a:p>
                    <a:p>
                      <a:pPr marL="742950" lvl="1" indent="-285750">
                        <a:buFont typeface="Arial" panose="020B0604020202020204" pitchFamily="34" charset="0"/>
                        <a:buChar char="•"/>
                      </a:pPr>
                      <a:r>
                        <a:rPr lang="en-US" sz="1800" b="0" dirty="0">
                          <a:solidFill>
                            <a:srgbClr val="3C7F91"/>
                          </a:solidFill>
                          <a:latin typeface="+mn-lt"/>
                        </a:rPr>
                        <a:t>Model accuracy</a:t>
                      </a:r>
                    </a:p>
                    <a:p>
                      <a:pPr marL="742950" lvl="1" indent="-285750">
                        <a:buFont typeface="Arial" panose="020B0604020202020204" pitchFamily="34" charset="0"/>
                        <a:buChar char="•"/>
                      </a:pPr>
                      <a:r>
                        <a:rPr lang="en-US" sz="1800" b="0" dirty="0">
                          <a:solidFill>
                            <a:srgbClr val="3C7F91"/>
                          </a:solidFill>
                          <a:latin typeface="+mn-lt"/>
                        </a:rPr>
                        <a:t>Near term and real time study accuracy </a:t>
                      </a:r>
                    </a:p>
                    <a:p>
                      <a:pPr marL="742950" lvl="1" indent="-285750">
                        <a:buFont typeface="Arial" panose="020B0604020202020204" pitchFamily="34" charset="0"/>
                        <a:buChar char="•"/>
                      </a:pPr>
                      <a:r>
                        <a:rPr lang="en-US" sz="1800" b="0" dirty="0">
                          <a:solidFill>
                            <a:srgbClr val="3C7F91"/>
                          </a:solidFill>
                          <a:latin typeface="+mn-lt"/>
                        </a:rPr>
                        <a:t>Field verification </a:t>
                      </a:r>
                    </a:p>
                    <a:p>
                      <a:pPr marL="742950" lvl="1" indent="-285750">
                        <a:buFont typeface="Arial" panose="020B0604020202020204" pitchFamily="34" charset="0"/>
                        <a:buChar char="•"/>
                      </a:pPr>
                      <a:r>
                        <a:rPr lang="en-US" sz="1800" b="0" dirty="0">
                          <a:solidFill>
                            <a:srgbClr val="3C7F91"/>
                          </a:solidFill>
                          <a:latin typeface="+mn-lt"/>
                        </a:rPr>
                        <a:t>Communication verification </a:t>
                      </a:r>
                    </a:p>
                    <a:p>
                      <a:endParaRPr lang="en-US" sz="28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en-US" sz="1800" b="0" dirty="0">
                          <a:solidFill>
                            <a:srgbClr val="3C7F91"/>
                          </a:solidFill>
                          <a:latin typeface="+mn-lt"/>
                        </a:rPr>
                        <a:t>Settings validation </a:t>
                      </a:r>
                    </a:p>
                    <a:p>
                      <a:pPr marL="742950" lvl="1" indent="-285750">
                        <a:buFont typeface="Arial" panose="020B0604020202020204" pitchFamily="34" charset="0"/>
                        <a:buChar char="•"/>
                      </a:pPr>
                      <a:r>
                        <a:rPr lang="en-US" sz="1800" b="0" dirty="0">
                          <a:solidFill>
                            <a:srgbClr val="3C7F91"/>
                          </a:solidFill>
                          <a:latin typeface="+mn-lt"/>
                        </a:rPr>
                        <a:t>One line accuracy </a:t>
                      </a:r>
                    </a:p>
                    <a:p>
                      <a:pPr marL="742950" lvl="1" indent="-285750">
                        <a:buFont typeface="Arial" panose="020B0604020202020204" pitchFamily="34" charset="0"/>
                        <a:buChar char="•"/>
                      </a:pPr>
                      <a:r>
                        <a:rPr lang="en-US" sz="1800" b="0" dirty="0">
                          <a:solidFill>
                            <a:srgbClr val="3C7F91"/>
                          </a:solidFill>
                          <a:latin typeface="+mn-lt"/>
                        </a:rPr>
                        <a:t>BES Asset List</a:t>
                      </a:r>
                    </a:p>
                    <a:p>
                      <a:pPr marL="742950" lvl="1" indent="-285750">
                        <a:buFont typeface="Arial" panose="020B0604020202020204" pitchFamily="34" charset="0"/>
                        <a:buChar char="•"/>
                      </a:pPr>
                      <a:r>
                        <a:rPr lang="en-US" sz="1800" b="0" dirty="0">
                          <a:solidFill>
                            <a:srgbClr val="3C7F91"/>
                          </a:solidFill>
                          <a:latin typeface="+mn-lt"/>
                        </a:rPr>
                        <a:t>Contract updates</a:t>
                      </a:r>
                    </a:p>
                    <a:p>
                      <a:pPr marL="742950" lvl="1" indent="-285750">
                        <a:buFont typeface="Arial" panose="020B0604020202020204" pitchFamily="34" charset="0"/>
                        <a:buChar char="•"/>
                      </a:pPr>
                      <a:r>
                        <a:rPr lang="en-US" sz="1800" b="0" dirty="0">
                          <a:solidFill>
                            <a:srgbClr val="3C7F91"/>
                          </a:solidFill>
                          <a:latin typeface="+mn-lt"/>
                        </a:rPr>
                        <a:t>Identify changes to SCADA, DJD, Outage Policy, etc.</a:t>
                      </a:r>
                    </a:p>
                    <a:p>
                      <a:pPr marL="742950" lvl="1" indent="-285750">
                        <a:buFont typeface="Arial" panose="020B0604020202020204" pitchFamily="34" charset="0"/>
                        <a:buChar char="•"/>
                      </a:pPr>
                      <a:endParaRPr lang="en-US" sz="28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3821670"/>
                  </a:ext>
                </a:extLst>
              </a:tr>
            </a:tbl>
          </a:graphicData>
        </a:graphic>
      </p:graphicFrame>
      <p:sp>
        <p:nvSpPr>
          <p:cNvPr id="7" name="Subtitle 4">
            <a:extLst>
              <a:ext uri="{FF2B5EF4-FFF2-40B4-BE49-F238E27FC236}">
                <a16:creationId xmlns:a16="http://schemas.microsoft.com/office/drawing/2014/main" id="{1BB3D04D-C3FF-F791-42C7-E3084B7CD9BC}"/>
              </a:ext>
            </a:extLst>
          </p:cNvPr>
          <p:cNvSpPr txBox="1">
            <a:spLocks/>
          </p:cNvSpPr>
          <p:nvPr/>
        </p:nvSpPr>
        <p:spPr>
          <a:xfrm>
            <a:off x="273698" y="209550"/>
            <a:ext cx="94488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C7F9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latin typeface="+mj-lt"/>
              </a:rPr>
              <a:t>System Equipment Change Review Process </a:t>
            </a:r>
            <a:br>
              <a:rPr lang="en-US" sz="1800" b="1" dirty="0">
                <a:solidFill>
                  <a:schemeClr val="bg1"/>
                </a:solidFill>
                <a:latin typeface="+mj-lt"/>
              </a:rPr>
            </a:br>
            <a:r>
              <a:rPr lang="en-US" sz="3200" b="1" dirty="0">
                <a:solidFill>
                  <a:schemeClr val="bg1"/>
                </a:solidFill>
                <a:latin typeface="+mj-lt"/>
              </a:rPr>
              <a:t>TOP System Equipment Review</a:t>
            </a:r>
            <a:r>
              <a:rPr lang="en-US" sz="1400" b="1" dirty="0">
                <a:solidFill>
                  <a:schemeClr val="bg1"/>
                </a:solidFill>
                <a:latin typeface="+mj-lt"/>
              </a:rPr>
              <a:t>(2 </a:t>
            </a:r>
            <a:r>
              <a:rPr lang="en-US" sz="1400" b="1" dirty="0" err="1">
                <a:solidFill>
                  <a:schemeClr val="bg1"/>
                </a:solidFill>
                <a:latin typeface="+mj-lt"/>
              </a:rPr>
              <a:t>cont</a:t>
            </a:r>
            <a:r>
              <a:rPr lang="en-US" sz="1400" b="1" dirty="0">
                <a:solidFill>
                  <a:schemeClr val="bg1"/>
                </a:solidFill>
                <a:latin typeface="+mj-lt"/>
              </a:rPr>
              <a:t>)</a:t>
            </a:r>
            <a:endParaRPr lang="en-US" sz="3200" b="1" dirty="0">
              <a:solidFill>
                <a:schemeClr val="bg1"/>
              </a:solidFill>
              <a:latin typeface="+mj-lt"/>
              <a:ea typeface="+mj-ea"/>
            </a:endParaRPr>
          </a:p>
        </p:txBody>
      </p:sp>
    </p:spTree>
    <p:extLst>
      <p:ext uri="{BB962C8B-B14F-4D97-AF65-F5344CB8AC3E}">
        <p14:creationId xmlns:p14="http://schemas.microsoft.com/office/powerpoint/2010/main" val="783318359"/>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0fae02-c720-400a-8a0d-61ce5ade1677">
      <Value>1</Value>
    </TaxCatchAll>
    <BPACoverageYear xmlns="270fae02-c720-400a-8a0d-61ce5ade1677" xsi:nil="true"/>
    <me5e7f1982d9419f8468f3c9236234c7 xmlns="270fae02-c720-400a-8a0d-61ce5ade1677">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9b3ac6bf-9169-4ed2-8b6a-32bb27b4b3f6</TermId>
        </TermInfo>
      </Terms>
    </me5e7f1982d9419f8468f3c9236234c7>
    <d6cfeaf36b7b412d8e244c11ea7d8991 xmlns="270fae02-c720-400a-8a0d-61ce5ade1677">
      <Terms xmlns="http://schemas.microsoft.com/office/infopath/2007/PartnerControls"/>
    </d6cfeaf36b7b412d8e244c11ea7d8991>
    <h221791a7a8a443f8d77513151070451 xmlns="270fae02-c720-400a-8a0d-61ce5ade1677">
      <Terms xmlns="http://schemas.microsoft.com/office/infopath/2007/PartnerControls"/>
    </h221791a7a8a443f8d7751315107045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PA Connection Document" ma:contentTypeID="0x01010054EE158F8ADC47F2839B9353640B37B8004C201737A5BD5E469275835549173448" ma:contentTypeVersion="7" ma:contentTypeDescription="Use this to create a new BPA Connection Document." ma:contentTypeScope="" ma:versionID="273ddb9e02490a96725eddadf109aa9e">
  <xsd:schema xmlns:xsd="http://www.w3.org/2001/XMLSchema" xmlns:xs="http://www.w3.org/2001/XMLSchema" xmlns:p="http://schemas.microsoft.com/office/2006/metadata/properties" xmlns:ns2="270fae02-c720-400a-8a0d-61ce5ade1677" targetNamespace="http://schemas.microsoft.com/office/2006/metadata/properties" ma:root="true" ma:fieldsID="3548b170c1f9bf81fbbafe41eb2281df" ns2:_="">
    <xsd:import namespace="270fae02-c720-400a-8a0d-61ce5ade1677"/>
    <xsd:element name="properties">
      <xsd:complexType>
        <xsd:sequence>
          <xsd:element name="documentManagement">
            <xsd:complexType>
              <xsd:all>
                <xsd:element ref="ns2:BPACoverageYear" minOccurs="0"/>
                <xsd:element ref="ns2:h221791a7a8a443f8d77513151070451" minOccurs="0"/>
                <xsd:element ref="ns2:TaxCatchAll" minOccurs="0"/>
                <xsd:element ref="ns2:TaxCatchAllLabel" minOccurs="0"/>
                <xsd:element ref="ns2:d6cfeaf36b7b412d8e244c11ea7d8991" minOccurs="0"/>
                <xsd:element ref="ns2:me5e7f1982d9419f8468f3c9236234c7"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fae02-c720-400a-8a0d-61ce5ade1677" elementFormDefault="qualified">
    <xsd:import namespace="http://schemas.microsoft.com/office/2006/documentManagement/types"/>
    <xsd:import namespace="http://schemas.microsoft.com/office/infopath/2007/PartnerControls"/>
    <xsd:element name="BPACoverageYear" ma:index="8" nillable="true" ma:displayName="Coverage/Year" ma:description="Use this to identify the coverage or year." ma:indexed="true" ma:internalName="BPACoverageYear">
      <xsd:simpleType>
        <xsd:restriction base="dms:Text">
          <xsd:maxLength value="255"/>
        </xsd:restriction>
      </xsd:simpleType>
    </xsd:element>
    <xsd:element name="h221791a7a8a443f8d77513151070451" ma:index="9" nillable="true" ma:taxonomy="true" ma:internalName="h221791a7a8a443f8d77513151070451" ma:taxonomyFieldName="BPAConnectionTags" ma:displayName="BPA Connection Tags" ma:default="" ma:fieldId="{1221791a-7a8a-443f-8d77-513151070451}" ma:taxonomyMulti="true" ma:sspId="56c3f2bb-ef35-4ccb-84d7-78602b998d1a" ma:termSetId="fd3ac2ca-434e-47bd-bbe0-baa1406c059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054177e-c449-456d-b1a8-91a5013622c6}" ma:internalName="TaxCatchAll" ma:showField="CatchAllData" ma:web="270fae02-c720-400a-8a0d-61ce5ade167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054177e-c449-456d-b1a8-91a5013622c6}" ma:internalName="TaxCatchAllLabel" ma:readOnly="true" ma:showField="CatchAllDataLabel" ma:web="270fae02-c720-400a-8a0d-61ce5ade1677">
      <xsd:complexType>
        <xsd:complexContent>
          <xsd:extension base="dms:MultiChoiceLookup">
            <xsd:sequence>
              <xsd:element name="Value" type="dms:Lookup" maxOccurs="unbounded" minOccurs="0" nillable="true"/>
            </xsd:sequence>
          </xsd:extension>
        </xsd:complexContent>
      </xsd:complexType>
    </xsd:element>
    <xsd:element name="d6cfeaf36b7b412d8e244c11ea7d8991" ma:index="13" nillable="true" ma:taxonomy="true" ma:internalName="d6cfeaf36b7b412d8e244c11ea7d8991" ma:taxonomyFieldName="BPAConnectionNavigation" ma:displayName="BPA Connection Navigation" ma:default="" ma:fieldId="{d6cfeaf3-6b7b-412d-8e24-4c11ea7d8991}" ma:taxonomyMulti="true" ma:sspId="56c3f2bb-ef35-4ccb-84d7-78602b998d1a" ma:termSetId="652e9cc8-8e8a-453b-9967-8b0ea57c47bd" ma:anchorId="00000000-0000-0000-0000-000000000000" ma:open="false" ma:isKeyword="false">
      <xsd:complexType>
        <xsd:sequence>
          <xsd:element ref="pc:Terms" minOccurs="0" maxOccurs="1"/>
        </xsd:sequence>
      </xsd:complexType>
    </xsd:element>
    <xsd:element name="me5e7f1982d9419f8468f3c9236234c7" ma:index="15" nillable="true" ma:taxonomy="true" ma:internalName="me5e7f1982d9419f8468f3c9236234c7" ma:taxonomyFieldName="BPALocation" ma:displayName="BPA Location" ma:default="1;#All|9b3ac6bf-9169-4ed2-8b6a-32bb27b4b3f6" ma:fieldId="{6e5e7f19-82d9-419f-8468-f3c9236234c7}" ma:taxonomyMulti="true" ma:sspId="56c3f2bb-ef35-4ccb-84d7-78602b998d1a" ma:termSetId="ad36499f-a366-4b92-9635-46cd9f2d2442"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163A8-103B-415C-95CF-5393302E73C8}">
  <ds:schemaRefs>
    <ds:schemaRef ds:uri="http://purl.org/dc/terms/"/>
    <ds:schemaRef ds:uri="270fae02-c720-400a-8a0d-61ce5ade167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C0FD7F2-6DF3-4558-AB52-0CD2AC4773A0}">
  <ds:schemaRefs>
    <ds:schemaRef ds:uri="http://schemas.microsoft.com/sharepoint/v3/contenttype/forms"/>
  </ds:schemaRefs>
</ds:datastoreItem>
</file>

<file path=customXml/itemProps3.xml><?xml version="1.0" encoding="utf-8"?>
<ds:datastoreItem xmlns:ds="http://schemas.openxmlformats.org/officeDocument/2006/customXml" ds:itemID="{8AD442D3-9DBC-4FF1-AA76-346EA6722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fae02-c720-400a-8a0d-61ce5ade16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20436</TotalTime>
  <Words>2047</Words>
  <Application>Microsoft Office PowerPoint</Application>
  <PresentationFormat>On-screen Show (16:9)</PresentationFormat>
  <Paragraphs>200</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Symbol</vt:lpstr>
      <vt:lpstr>Office Theme</vt:lpstr>
      <vt:lpstr>Transmission Operator Services V13 TOPIC Modifications</vt:lpstr>
      <vt:lpstr>Safety Moment</vt:lpstr>
      <vt:lpstr>Transmission Operator Services Modifications</vt:lpstr>
      <vt:lpstr>Failure to Adhere Clarification Line and Bus Summary </vt:lpstr>
      <vt:lpstr>PowerPoint Presentation</vt:lpstr>
      <vt:lpstr>PowerPoint Presentation</vt:lpstr>
      <vt:lpstr>PowerPoint Presentation</vt:lpstr>
      <vt:lpstr>PowerPoint Presentation</vt:lpstr>
      <vt:lpstr> </vt:lpstr>
      <vt:lpstr>PowerPoint Presentation</vt:lpstr>
      <vt:lpstr>PowerPoint Presentation</vt:lpstr>
      <vt:lpstr>TOP Cost Allocation</vt:lpstr>
      <vt:lpstr>TOP Cost Allocation (2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Crisman,Alesia A (BPA) - TPCR-TPP-4</cp:lastModifiedBy>
  <cp:revision>196</cp:revision>
  <cp:lastPrinted>2026-03-30T22:00:11Z</cp:lastPrinted>
  <dcterms:created xsi:type="dcterms:W3CDTF">2013-09-16T17:48:00Z</dcterms:created>
  <dcterms:modified xsi:type="dcterms:W3CDTF">2026-04-01T00:34:52Z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0x01010054EE158F8ADC47F2839B9353640B37B8004C201737A5BD5E469275835549173448</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