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9.xml" ContentType="application/vnd.openxmlformats-officedocument.presentationml.tag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ags/tag2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312" r:id="rId6"/>
    <p:sldId id="539" r:id="rId7"/>
    <p:sldId id="520" r:id="rId8"/>
    <p:sldId id="521" r:id="rId9"/>
    <p:sldId id="304" r:id="rId10"/>
    <p:sldId id="306" r:id="rId11"/>
    <p:sldId id="326" r:id="rId12"/>
    <p:sldId id="328" r:id="rId13"/>
    <p:sldId id="538" r:id="rId14"/>
    <p:sldId id="522" r:id="rId15"/>
    <p:sldId id="533" r:id="rId16"/>
    <p:sldId id="524" r:id="rId17"/>
    <p:sldId id="540" r:id="rId18"/>
    <p:sldId id="526" r:id="rId19"/>
    <p:sldId id="527" r:id="rId20"/>
    <p:sldId id="343" r:id="rId21"/>
    <p:sldId id="536" r:id="rId22"/>
    <p:sldId id="335" r:id="rId23"/>
    <p:sldId id="345" r:id="rId24"/>
    <p:sldId id="317" r:id="rId25"/>
    <p:sldId id="371" r:id="rId26"/>
    <p:sldId id="342" r:id="rId27"/>
    <p:sldId id="364" r:id="rId28"/>
    <p:sldId id="318" r:id="rId29"/>
    <p:sldId id="514" r:id="rId30"/>
    <p:sldId id="531" r:id="rId31"/>
    <p:sldId id="358" r:id="rId32"/>
    <p:sldId id="320" r:id="rId33"/>
    <p:sldId id="537" r:id="rId34"/>
    <p:sldId id="325" r:id="rId35"/>
    <p:sldId id="311"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1704" userDrawn="1">
          <p15:clr>
            <a:srgbClr val="A4A3A4"/>
          </p15:clr>
        </p15:guide>
        <p15:guide id="6" orient="horz" pos="3216" userDrawn="1">
          <p15:clr>
            <a:srgbClr val="A4A3A4"/>
          </p15:clr>
        </p15:guide>
        <p15:guide id="7"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61D1A700-F55A-83FF-CD7B-D4AA8FB366EE}" name="Rubin,Qualisha M (BPA) - FTR-2" initials="RM(F2" userId="S::qmrubin@bpa.gov::f2e7733a-070f-4adb-9bac-fc240da77e12" providerId="AD"/>
  <p188:author id="{B1EF5331-90CF-165C-F20E-67DCEECB924B}" name="Kostizak, William (CIB, USA)" initials="WK" userId="S::E690690@NAEAST.AD.JPMORGANCHASE.com::7ba871e2-423e-4434-ac1e-13d7bea9da41" providerId="AD"/>
  <p188:author id="{D58775F2-537D-9617-2F84-66D399C6F977}" name="Chavez, Owen (CIB, USA)" initials="OC" userId="S::F753004@NAEAST.AD.JPMORGANCHASE.com::35754cd3-c975-4040-8d3a-e2ecfb74dc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EC8"/>
    <a:srgbClr val="225174"/>
    <a:srgbClr val="CAFEDE"/>
    <a:srgbClr val="059966"/>
    <a:srgbClr val="8EBCDE"/>
    <a:srgbClr val="E3E3E3"/>
    <a:srgbClr val="C1C4ED"/>
    <a:srgbClr val="222874"/>
    <a:srgbClr val="A5AAE5"/>
    <a:srgbClr val="858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5" autoAdjust="0"/>
    <p:restoredTop sz="97440" autoAdjust="0"/>
  </p:normalViewPr>
  <p:slideViewPr>
    <p:cSldViewPr snapToGrid="0">
      <p:cViewPr varScale="1">
        <p:scale>
          <a:sx n="91" d="100"/>
          <a:sy n="91" d="100"/>
        </p:scale>
        <p:origin x="1152" y="78"/>
      </p:cViewPr>
      <p:guideLst>
        <p:guide orient="horz" pos="1704"/>
        <p:guide orient="horz" pos="3216"/>
        <p:guide pos="3840"/>
      </p:guideLst>
    </p:cSldViewPr>
  </p:slideViewPr>
  <p:outlineViewPr>
    <p:cViewPr>
      <p:scale>
        <a:sx n="33" d="100"/>
        <a:sy n="33" d="100"/>
      </p:scale>
      <p:origin x="0" y="-2239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file:///\\NAEAST.ad.jpmorganchase.com\amerib$\TECM\NATECMSHARE02\Public%20Finance\Clients\Washington\Bonneville%20Power%20Agency;%20Energy%20Northwest\Presentations\2024\Investor%20Presentation\OC%20Work\Workbench%20v01.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https://finance.bud.bpa.gov/NonFederalBondDeals/2025%20Official%20Statments/EN%202025%20Roadshow%20backup.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19589465045501792"/>
          <c:y val="0.16419688610352279"/>
          <c:w val="0.60838081671415001"/>
          <c:h val="0.58106575963718821"/>
        </c:manualLayout>
      </c:layout>
      <c:doughnutChart>
        <c:varyColors val="1"/>
        <c:ser>
          <c:idx val="0"/>
          <c:order val="0"/>
          <c:tx>
            <c:strRef>
              <c:f>Sheet1!$B$1</c:f>
              <c:strCache>
                <c:ptCount val="1"/>
                <c:pt idx="0">
                  <c:v>Values</c:v>
                </c:pt>
              </c:strCache>
            </c:strRef>
          </c:tx>
          <c:spPr>
            <a:noFill/>
            <a:ln w="12700">
              <a:solidFill>
                <a:srgbClr val="059966"/>
              </a:solidFill>
              <a:prstDash val="solid"/>
            </a:ln>
          </c:spPr>
          <c:dPt>
            <c:idx val="0"/>
            <c:bubble3D val="0"/>
            <c:spPr>
              <a:noFill/>
              <a:ln w="12700">
                <a:solidFill>
                  <a:srgbClr val="059966"/>
                </a:solidFill>
                <a:prstDash val="solid"/>
              </a:ln>
              <a:effectLst/>
            </c:spPr>
            <c:extLst>
              <c:ext xmlns:c16="http://schemas.microsoft.com/office/drawing/2014/chart" uri="{C3380CC4-5D6E-409C-BE32-E72D297353CC}">
                <c16:uniqueId val="{00000001-7259-48CE-A8BF-D3833961E524}"/>
              </c:ext>
            </c:extLst>
          </c:dPt>
          <c:dPt>
            <c:idx val="1"/>
            <c:bubble3D val="0"/>
            <c:spPr>
              <a:solidFill>
                <a:srgbClr val="059966"/>
              </a:solidFill>
              <a:ln w="12700">
                <a:solidFill>
                  <a:srgbClr val="059966"/>
                </a:solidFill>
                <a:prstDash val="solid"/>
              </a:ln>
              <a:effectLst/>
            </c:spPr>
            <c:extLst>
              <c:ext xmlns:c16="http://schemas.microsoft.com/office/drawing/2014/chart" uri="{C3380CC4-5D6E-409C-BE32-E72D297353CC}">
                <c16:uniqueId val="{00000003-7259-48CE-A8BF-D3833961E524}"/>
              </c:ext>
            </c:extLst>
          </c:dPt>
          <c:dPt>
            <c:idx val="2"/>
            <c:bubble3D val="0"/>
            <c:spPr>
              <a:noFill/>
              <a:ln w="12700">
                <a:solidFill>
                  <a:srgbClr val="059966"/>
                </a:solidFill>
                <a:prstDash val="solid"/>
              </a:ln>
              <a:effectLst/>
            </c:spPr>
            <c:extLst>
              <c:ext xmlns:c16="http://schemas.microsoft.com/office/drawing/2014/chart" uri="{C3380CC4-5D6E-409C-BE32-E72D297353CC}">
                <c16:uniqueId val="{00000005-7259-48CE-A8BF-D3833961E524}"/>
              </c:ext>
            </c:extLst>
          </c:dPt>
          <c:dPt>
            <c:idx val="3"/>
            <c:bubble3D val="0"/>
            <c:spPr>
              <a:noFill/>
              <a:ln w="12700">
                <a:solidFill>
                  <a:srgbClr val="059966"/>
                </a:solidFill>
                <a:prstDash val="solid"/>
              </a:ln>
              <a:effectLst/>
            </c:spPr>
            <c:extLst>
              <c:ext xmlns:c16="http://schemas.microsoft.com/office/drawing/2014/chart" uri="{C3380CC4-5D6E-409C-BE32-E72D297353CC}">
                <c16:uniqueId val="{00000007-7259-48CE-A8BF-D3833961E524}"/>
              </c:ext>
            </c:extLst>
          </c:dPt>
          <c:dPt>
            <c:idx val="4"/>
            <c:bubble3D val="0"/>
            <c:spPr>
              <a:noFill/>
              <a:ln w="12700">
                <a:solidFill>
                  <a:srgbClr val="059966"/>
                </a:solidFill>
                <a:prstDash val="solid"/>
              </a:ln>
              <a:effectLst/>
            </c:spPr>
            <c:extLst>
              <c:ext xmlns:c16="http://schemas.microsoft.com/office/drawing/2014/chart" uri="{C3380CC4-5D6E-409C-BE32-E72D297353CC}">
                <c16:uniqueId val="{00000009-7259-48CE-A8BF-D3833961E524}"/>
              </c:ext>
            </c:extLst>
          </c:dPt>
          <c:dPt>
            <c:idx val="5"/>
            <c:bubble3D val="0"/>
            <c:spPr>
              <a:noFill/>
              <a:ln w="12700">
                <a:solidFill>
                  <a:srgbClr val="059966"/>
                </a:solidFill>
                <a:prstDash val="solid"/>
              </a:ln>
              <a:effectLst/>
            </c:spPr>
            <c:extLst>
              <c:ext xmlns:c16="http://schemas.microsoft.com/office/drawing/2014/chart" uri="{C3380CC4-5D6E-409C-BE32-E72D297353CC}">
                <c16:uniqueId val="{0000000B-7259-48CE-A8BF-D3833961E524}"/>
              </c:ext>
            </c:extLst>
          </c:dPt>
          <c:dPt>
            <c:idx val="6"/>
            <c:bubble3D val="0"/>
            <c:spPr>
              <a:noFill/>
              <a:ln w="12700">
                <a:solidFill>
                  <a:srgbClr val="059966"/>
                </a:solidFill>
                <a:prstDash val="solid"/>
              </a:ln>
              <a:effectLst/>
            </c:spPr>
            <c:extLst>
              <c:ext xmlns:c16="http://schemas.microsoft.com/office/drawing/2014/chart" uri="{C3380CC4-5D6E-409C-BE32-E72D297353CC}">
                <c16:uniqueId val="{0000000D-7259-48CE-A8BF-D3833961E524}"/>
              </c:ext>
            </c:extLst>
          </c:dPt>
          <c:dPt>
            <c:idx val="7"/>
            <c:bubble3D val="0"/>
            <c:spPr>
              <a:noFill/>
              <a:ln w="12700">
                <a:solidFill>
                  <a:srgbClr val="059966"/>
                </a:solidFill>
                <a:prstDash val="solid"/>
              </a:ln>
              <a:effectLst/>
            </c:spPr>
            <c:extLst>
              <c:ext xmlns:c16="http://schemas.microsoft.com/office/drawing/2014/chart" uri="{C3380CC4-5D6E-409C-BE32-E72D297353CC}">
                <c16:uniqueId val="{0000000F-7259-48CE-A8BF-D3833961E524}"/>
              </c:ext>
            </c:extLst>
          </c:dPt>
          <c:dPt>
            <c:idx val="8"/>
            <c:bubble3D val="0"/>
            <c:extLst>
              <c:ext xmlns:c16="http://schemas.microsoft.com/office/drawing/2014/chart" uri="{C3380CC4-5D6E-409C-BE32-E72D297353CC}">
                <c16:uniqueId val="{00000010-7259-48CE-A8BF-D3833961E524}"/>
              </c:ext>
            </c:extLst>
          </c:dPt>
          <c:dPt>
            <c:idx val="9"/>
            <c:bubble3D val="0"/>
            <c:extLst>
              <c:ext xmlns:c16="http://schemas.microsoft.com/office/drawing/2014/chart" uri="{C3380CC4-5D6E-409C-BE32-E72D297353CC}">
                <c16:uniqueId val="{00000011-7259-48CE-A8BF-D3833961E524}"/>
              </c:ext>
            </c:extLst>
          </c:dPt>
          <c:dPt>
            <c:idx val="10"/>
            <c:bubble3D val="0"/>
            <c:extLst>
              <c:ext xmlns:c16="http://schemas.microsoft.com/office/drawing/2014/chart" uri="{C3380CC4-5D6E-409C-BE32-E72D297353CC}">
                <c16:uniqueId val="{00000012-7259-48CE-A8BF-D3833961E524}"/>
              </c:ext>
            </c:extLst>
          </c:dPt>
          <c:dPt>
            <c:idx val="11"/>
            <c:bubble3D val="0"/>
            <c:extLst>
              <c:ext xmlns:c16="http://schemas.microsoft.com/office/drawing/2014/chart" uri="{C3380CC4-5D6E-409C-BE32-E72D297353CC}">
                <c16:uniqueId val="{00000013-7259-48CE-A8BF-D3833961E524}"/>
              </c:ext>
            </c:extLst>
          </c:dPt>
          <c:dPt>
            <c:idx val="12"/>
            <c:bubble3D val="0"/>
            <c:extLst>
              <c:ext xmlns:c16="http://schemas.microsoft.com/office/drawing/2014/chart" uri="{C3380CC4-5D6E-409C-BE32-E72D297353CC}">
                <c16:uniqueId val="{00000014-7259-48CE-A8BF-D3833961E524}"/>
              </c:ext>
            </c:extLst>
          </c:dPt>
          <c:dPt>
            <c:idx val="13"/>
            <c:bubble3D val="0"/>
            <c:extLst>
              <c:ext xmlns:c16="http://schemas.microsoft.com/office/drawing/2014/chart" uri="{C3380CC4-5D6E-409C-BE32-E72D297353CC}">
                <c16:uniqueId val="{00000015-7259-48CE-A8BF-D3833961E524}"/>
              </c:ext>
            </c:extLst>
          </c:dPt>
          <c:dPt>
            <c:idx val="14"/>
            <c:bubble3D val="0"/>
            <c:extLst>
              <c:ext xmlns:c16="http://schemas.microsoft.com/office/drawing/2014/chart" uri="{C3380CC4-5D6E-409C-BE32-E72D297353CC}">
                <c16:uniqueId val="{00000016-7259-48CE-A8BF-D3833961E524}"/>
              </c:ext>
            </c:extLst>
          </c:dPt>
          <c:dPt>
            <c:idx val="15"/>
            <c:bubble3D val="0"/>
            <c:extLst>
              <c:ext xmlns:c16="http://schemas.microsoft.com/office/drawing/2014/chart" uri="{C3380CC4-5D6E-409C-BE32-E72D297353CC}">
                <c16:uniqueId val="{00000017-7259-48CE-A8BF-D3833961E524}"/>
              </c:ext>
            </c:extLst>
          </c:dPt>
          <c:dPt>
            <c:idx val="16"/>
            <c:bubble3D val="0"/>
            <c:extLst>
              <c:ext xmlns:c16="http://schemas.microsoft.com/office/drawing/2014/chart" uri="{C3380CC4-5D6E-409C-BE32-E72D297353CC}">
                <c16:uniqueId val="{00000018-7259-48CE-A8BF-D3833961E524}"/>
              </c:ext>
            </c:extLst>
          </c:dPt>
          <c:dPt>
            <c:idx val="17"/>
            <c:bubble3D val="0"/>
            <c:extLst>
              <c:ext xmlns:c16="http://schemas.microsoft.com/office/drawing/2014/chart" uri="{C3380CC4-5D6E-409C-BE32-E72D297353CC}">
                <c16:uniqueId val="{00000019-7259-48CE-A8BF-D3833961E524}"/>
              </c:ext>
            </c:extLst>
          </c:dPt>
          <c:dPt>
            <c:idx val="18"/>
            <c:bubble3D val="0"/>
            <c:extLst>
              <c:ext xmlns:c16="http://schemas.microsoft.com/office/drawing/2014/chart" uri="{C3380CC4-5D6E-409C-BE32-E72D297353CC}">
                <c16:uniqueId val="{0000001A-7259-48CE-A8BF-D3833961E524}"/>
              </c:ext>
            </c:extLst>
          </c:dPt>
          <c:dPt>
            <c:idx val="19"/>
            <c:bubble3D val="0"/>
            <c:extLst>
              <c:ext xmlns:c16="http://schemas.microsoft.com/office/drawing/2014/chart" uri="{C3380CC4-5D6E-409C-BE32-E72D297353CC}">
                <c16:uniqueId val="{0000001B-7259-48CE-A8BF-D3833961E524}"/>
              </c:ext>
            </c:extLst>
          </c:dPt>
          <c:dPt>
            <c:idx val="20"/>
            <c:bubble3D val="0"/>
            <c:extLst>
              <c:ext xmlns:c16="http://schemas.microsoft.com/office/drawing/2014/chart" uri="{C3380CC4-5D6E-409C-BE32-E72D297353CC}">
                <c16:uniqueId val="{0000001C-7259-48CE-A8BF-D3833961E524}"/>
              </c:ext>
            </c:extLst>
          </c:dPt>
          <c:dPt>
            <c:idx val="21"/>
            <c:bubble3D val="0"/>
            <c:extLst>
              <c:ext xmlns:c16="http://schemas.microsoft.com/office/drawing/2014/chart" uri="{C3380CC4-5D6E-409C-BE32-E72D297353CC}">
                <c16:uniqueId val="{0000001D-7259-48CE-A8BF-D3833961E524}"/>
              </c:ext>
            </c:extLst>
          </c:dPt>
          <c:dPt>
            <c:idx val="22"/>
            <c:bubble3D val="0"/>
            <c:extLst>
              <c:ext xmlns:c16="http://schemas.microsoft.com/office/drawing/2014/chart" uri="{C3380CC4-5D6E-409C-BE32-E72D297353CC}">
                <c16:uniqueId val="{0000001E-7259-48CE-A8BF-D3833961E524}"/>
              </c:ext>
            </c:extLst>
          </c:dPt>
          <c:dPt>
            <c:idx val="23"/>
            <c:bubble3D val="0"/>
            <c:extLst>
              <c:ext xmlns:c16="http://schemas.microsoft.com/office/drawing/2014/chart" uri="{C3380CC4-5D6E-409C-BE32-E72D297353CC}">
                <c16:uniqueId val="{0000001F-7259-48CE-A8BF-D3833961E524}"/>
              </c:ext>
            </c:extLst>
          </c:dPt>
          <c:dPt>
            <c:idx val="24"/>
            <c:bubble3D val="0"/>
            <c:extLst>
              <c:ext xmlns:c16="http://schemas.microsoft.com/office/drawing/2014/chart" uri="{C3380CC4-5D6E-409C-BE32-E72D297353CC}">
                <c16:uniqueId val="{00000020-7259-48CE-A8BF-D3833961E524}"/>
              </c:ext>
            </c:extLst>
          </c:dPt>
          <c:dPt>
            <c:idx val="25"/>
            <c:bubble3D val="0"/>
            <c:extLst>
              <c:ext xmlns:c16="http://schemas.microsoft.com/office/drawing/2014/chart" uri="{C3380CC4-5D6E-409C-BE32-E72D297353CC}">
                <c16:uniqueId val="{00000021-7259-48CE-A8BF-D3833961E524}"/>
              </c:ext>
            </c:extLst>
          </c:dPt>
          <c:dPt>
            <c:idx val="26"/>
            <c:bubble3D val="0"/>
            <c:extLst>
              <c:ext xmlns:c16="http://schemas.microsoft.com/office/drawing/2014/chart" uri="{C3380CC4-5D6E-409C-BE32-E72D297353CC}">
                <c16:uniqueId val="{00000022-7259-48CE-A8BF-D3833961E524}"/>
              </c:ext>
            </c:extLst>
          </c:dPt>
          <c:dPt>
            <c:idx val="27"/>
            <c:bubble3D val="0"/>
            <c:extLst>
              <c:ext xmlns:c16="http://schemas.microsoft.com/office/drawing/2014/chart" uri="{C3380CC4-5D6E-409C-BE32-E72D297353CC}">
                <c16:uniqueId val="{00000023-7259-48CE-A8BF-D3833961E524}"/>
              </c:ext>
            </c:extLst>
          </c:dPt>
          <c:dPt>
            <c:idx val="28"/>
            <c:bubble3D val="0"/>
            <c:extLst>
              <c:ext xmlns:c16="http://schemas.microsoft.com/office/drawing/2014/chart" uri="{C3380CC4-5D6E-409C-BE32-E72D297353CC}">
                <c16:uniqueId val="{00000024-7259-48CE-A8BF-D3833961E524}"/>
              </c:ext>
            </c:extLst>
          </c:dPt>
          <c:dPt>
            <c:idx val="29"/>
            <c:bubble3D val="0"/>
            <c:extLst>
              <c:ext xmlns:c16="http://schemas.microsoft.com/office/drawing/2014/chart" uri="{C3380CC4-5D6E-409C-BE32-E72D297353CC}">
                <c16:uniqueId val="{00000025-7259-48CE-A8BF-D3833961E524}"/>
              </c:ext>
            </c:extLst>
          </c:dPt>
          <c:dPt>
            <c:idx val="30"/>
            <c:bubble3D val="0"/>
            <c:extLst>
              <c:ext xmlns:c16="http://schemas.microsoft.com/office/drawing/2014/chart" uri="{C3380CC4-5D6E-409C-BE32-E72D297353CC}">
                <c16:uniqueId val="{00000026-7259-48CE-A8BF-D3833961E524}"/>
              </c:ext>
            </c:extLst>
          </c:dPt>
          <c:dPt>
            <c:idx val="31"/>
            <c:bubble3D val="0"/>
            <c:extLst>
              <c:ext xmlns:c16="http://schemas.microsoft.com/office/drawing/2014/chart" uri="{C3380CC4-5D6E-409C-BE32-E72D297353CC}">
                <c16:uniqueId val="{00000027-7259-48CE-A8BF-D3833961E524}"/>
              </c:ext>
            </c:extLst>
          </c:dPt>
          <c:dPt>
            <c:idx val="32"/>
            <c:bubble3D val="0"/>
            <c:extLst>
              <c:ext xmlns:c16="http://schemas.microsoft.com/office/drawing/2014/chart" uri="{C3380CC4-5D6E-409C-BE32-E72D297353CC}">
                <c16:uniqueId val="{00000028-7259-48CE-A8BF-D3833961E524}"/>
              </c:ext>
            </c:extLst>
          </c:dPt>
          <c:dPt>
            <c:idx val="33"/>
            <c:bubble3D val="0"/>
            <c:extLst>
              <c:ext xmlns:c16="http://schemas.microsoft.com/office/drawing/2014/chart" uri="{C3380CC4-5D6E-409C-BE32-E72D297353CC}">
                <c16:uniqueId val="{00000029-7259-48CE-A8BF-D3833961E524}"/>
              </c:ext>
            </c:extLst>
          </c:dPt>
          <c:dPt>
            <c:idx val="34"/>
            <c:bubble3D val="0"/>
            <c:extLst>
              <c:ext xmlns:c16="http://schemas.microsoft.com/office/drawing/2014/chart" uri="{C3380CC4-5D6E-409C-BE32-E72D297353CC}">
                <c16:uniqueId val="{0000002A-7259-48CE-A8BF-D3833961E524}"/>
              </c:ext>
            </c:extLst>
          </c:dPt>
          <c:dPt>
            <c:idx val="35"/>
            <c:bubble3D val="0"/>
            <c:extLst>
              <c:ext xmlns:c16="http://schemas.microsoft.com/office/drawing/2014/chart" uri="{C3380CC4-5D6E-409C-BE32-E72D297353CC}">
                <c16:uniqueId val="{0000002B-7259-48CE-A8BF-D3833961E524}"/>
              </c:ext>
            </c:extLst>
          </c:dPt>
          <c:dPt>
            <c:idx val="36"/>
            <c:bubble3D val="0"/>
            <c:extLst>
              <c:ext xmlns:c16="http://schemas.microsoft.com/office/drawing/2014/chart" uri="{C3380CC4-5D6E-409C-BE32-E72D297353CC}">
                <c16:uniqueId val="{0000002C-7259-48CE-A8BF-D3833961E524}"/>
              </c:ext>
            </c:extLst>
          </c:dPt>
          <c:dPt>
            <c:idx val="37"/>
            <c:bubble3D val="0"/>
            <c:extLst>
              <c:ext xmlns:c16="http://schemas.microsoft.com/office/drawing/2014/chart" uri="{C3380CC4-5D6E-409C-BE32-E72D297353CC}">
                <c16:uniqueId val="{0000002D-7259-48CE-A8BF-D3833961E524}"/>
              </c:ext>
            </c:extLst>
          </c:dPt>
          <c:dPt>
            <c:idx val="38"/>
            <c:bubble3D val="0"/>
            <c:extLst>
              <c:ext xmlns:c16="http://schemas.microsoft.com/office/drawing/2014/chart" uri="{C3380CC4-5D6E-409C-BE32-E72D297353CC}">
                <c16:uniqueId val="{0000002E-7259-48CE-A8BF-D3833961E524}"/>
              </c:ext>
            </c:extLst>
          </c:dPt>
          <c:dPt>
            <c:idx val="39"/>
            <c:bubble3D val="0"/>
            <c:extLst>
              <c:ext xmlns:c16="http://schemas.microsoft.com/office/drawing/2014/chart" uri="{C3380CC4-5D6E-409C-BE32-E72D297353CC}">
                <c16:uniqueId val="{0000002F-7259-48CE-A8BF-D3833961E524}"/>
              </c:ext>
            </c:extLst>
          </c:dPt>
          <c:dPt>
            <c:idx val="40"/>
            <c:bubble3D val="0"/>
            <c:extLst>
              <c:ext xmlns:c16="http://schemas.microsoft.com/office/drawing/2014/chart" uri="{C3380CC4-5D6E-409C-BE32-E72D297353CC}">
                <c16:uniqueId val="{00000030-7259-48CE-A8BF-D3833961E524}"/>
              </c:ext>
            </c:extLst>
          </c:dPt>
          <c:dPt>
            <c:idx val="41"/>
            <c:bubble3D val="0"/>
            <c:extLst>
              <c:ext xmlns:c16="http://schemas.microsoft.com/office/drawing/2014/chart" uri="{C3380CC4-5D6E-409C-BE32-E72D297353CC}">
                <c16:uniqueId val="{00000031-7259-48CE-A8BF-D3833961E524}"/>
              </c:ext>
            </c:extLst>
          </c:dPt>
          <c:dPt>
            <c:idx val="42"/>
            <c:bubble3D val="0"/>
            <c:extLst>
              <c:ext xmlns:c16="http://schemas.microsoft.com/office/drawing/2014/chart" uri="{C3380CC4-5D6E-409C-BE32-E72D297353CC}">
                <c16:uniqueId val="{00000032-7259-48CE-A8BF-D3833961E524}"/>
              </c:ext>
            </c:extLst>
          </c:dPt>
          <c:dPt>
            <c:idx val="43"/>
            <c:bubble3D val="0"/>
            <c:extLst>
              <c:ext xmlns:c16="http://schemas.microsoft.com/office/drawing/2014/chart" uri="{C3380CC4-5D6E-409C-BE32-E72D297353CC}">
                <c16:uniqueId val="{00000033-7259-48CE-A8BF-D3833961E524}"/>
              </c:ext>
            </c:extLst>
          </c:dPt>
          <c:dPt>
            <c:idx val="44"/>
            <c:bubble3D val="0"/>
            <c:extLst>
              <c:ext xmlns:c16="http://schemas.microsoft.com/office/drawing/2014/chart" uri="{C3380CC4-5D6E-409C-BE32-E72D297353CC}">
                <c16:uniqueId val="{00000034-7259-48CE-A8BF-D3833961E524}"/>
              </c:ext>
            </c:extLst>
          </c:dPt>
          <c:dPt>
            <c:idx val="45"/>
            <c:bubble3D val="0"/>
            <c:extLst>
              <c:ext xmlns:c16="http://schemas.microsoft.com/office/drawing/2014/chart" uri="{C3380CC4-5D6E-409C-BE32-E72D297353CC}">
                <c16:uniqueId val="{00000035-7259-48CE-A8BF-D3833961E524}"/>
              </c:ext>
            </c:extLst>
          </c:dPt>
          <c:dPt>
            <c:idx val="46"/>
            <c:bubble3D val="0"/>
            <c:extLst>
              <c:ext xmlns:c16="http://schemas.microsoft.com/office/drawing/2014/chart" uri="{C3380CC4-5D6E-409C-BE32-E72D297353CC}">
                <c16:uniqueId val="{00000036-7259-48CE-A8BF-D3833961E524}"/>
              </c:ext>
            </c:extLst>
          </c:dPt>
          <c:dPt>
            <c:idx val="47"/>
            <c:bubble3D val="0"/>
            <c:extLst>
              <c:ext xmlns:c16="http://schemas.microsoft.com/office/drawing/2014/chart" uri="{C3380CC4-5D6E-409C-BE32-E72D297353CC}">
                <c16:uniqueId val="{00000037-7259-48CE-A8BF-D3833961E524}"/>
              </c:ext>
            </c:extLst>
          </c:dPt>
          <c:cat>
            <c:strRef>
              <c:f>Sheet1!$A$2:$A$49</c:f>
              <c:strCache>
                <c:ptCount val="6"/>
                <c:pt idx="0">
                  <c:v>A</c:v>
                </c:pt>
                <c:pt idx="1">
                  <c:v>A-1</c:v>
                </c:pt>
                <c:pt idx="2">
                  <c:v>A-2</c:v>
                </c:pt>
                <c:pt idx="3">
                  <c:v>A-3</c:v>
                </c:pt>
                <c:pt idx="4">
                  <c:v>A-4</c:v>
                </c:pt>
                <c:pt idx="5">
                  <c:v>A-5</c:v>
                </c:pt>
              </c:strCache>
            </c:strRef>
          </c:cat>
          <c:val>
            <c:numRef>
              <c:f>Sheet1!$B$2:$B$49</c:f>
              <c:numCache>
                <c:formatCode>General</c:formatCode>
                <c:ptCount val="48"/>
                <c:pt idx="0">
                  <c:v>0.87236774524910121</c:v>
                </c:pt>
                <c:pt idx="1">
                  <c:v>0.12763225475089882</c:v>
                </c:pt>
              </c:numCache>
            </c:numRef>
          </c:val>
          <c:extLst>
            <c:ext xmlns:c16="http://schemas.microsoft.com/office/drawing/2014/chart" uri="{C3380CC4-5D6E-409C-BE32-E72D297353CC}">
              <c16:uniqueId val="{00000038-7259-48CE-A8BF-D3833961E524}"/>
            </c:ext>
          </c:extLst>
        </c:ser>
        <c:dLbls>
          <c:showLegendKey val="0"/>
          <c:showVal val="0"/>
          <c:showCatName val="0"/>
          <c:showSerName val="0"/>
          <c:showPercent val="0"/>
          <c:showBubbleSize val="0"/>
          <c:showLeaderLines val="0"/>
        </c:dLbls>
        <c:firstSliceAng val="347"/>
        <c:holeSize val="60"/>
      </c:doughnutChart>
      <c:doughnutChart>
        <c:varyColors val="1"/>
        <c:ser>
          <c:idx val="1"/>
          <c:order val="1"/>
          <c:tx>
            <c:strRef>
              <c:f>Sheet1!$C$1</c:f>
              <c:strCache>
                <c:ptCount val="1"/>
                <c:pt idx="0">
                  <c:v>Values2</c:v>
                </c:pt>
              </c:strCache>
            </c:strRef>
          </c:tx>
          <c:spPr>
            <a:ln w="12700">
              <a:solidFill>
                <a:srgbClr val="FFFFFF"/>
              </a:solidFill>
              <a:prstDash val="solid"/>
            </a:ln>
          </c:spPr>
          <c:dPt>
            <c:idx val="0"/>
            <c:bubble3D val="0"/>
            <c:spPr>
              <a:solidFill>
                <a:srgbClr val="92ADCE"/>
              </a:solidFill>
              <a:ln w="12700">
                <a:solidFill>
                  <a:srgbClr val="FFFFFF"/>
                </a:solidFill>
                <a:prstDash val="solid"/>
              </a:ln>
            </c:spPr>
            <c:extLst>
              <c:ext xmlns:c16="http://schemas.microsoft.com/office/drawing/2014/chart" uri="{C3380CC4-5D6E-409C-BE32-E72D297353CC}">
                <c16:uniqueId val="{0000003A-7259-48CE-A8BF-D3833961E524}"/>
              </c:ext>
            </c:extLst>
          </c:dPt>
          <c:dPt>
            <c:idx val="1"/>
            <c:bubble3D val="0"/>
            <c:spPr>
              <a:solidFill>
                <a:srgbClr val="9DE5EC"/>
              </a:solidFill>
              <a:ln w="12700">
                <a:solidFill>
                  <a:srgbClr val="FFFFFF"/>
                </a:solidFill>
                <a:prstDash val="solid"/>
              </a:ln>
            </c:spPr>
            <c:extLst>
              <c:ext xmlns:c16="http://schemas.microsoft.com/office/drawing/2014/chart" uri="{C3380CC4-5D6E-409C-BE32-E72D297353CC}">
                <c16:uniqueId val="{0000003C-7259-48CE-A8BF-D3833961E524}"/>
              </c:ext>
            </c:extLst>
          </c:dPt>
          <c:dPt>
            <c:idx val="2"/>
            <c:bubble3D val="0"/>
            <c:spPr>
              <a:solidFill>
                <a:srgbClr val="9DE5EC"/>
              </a:solidFill>
              <a:ln w="12700">
                <a:solidFill>
                  <a:srgbClr val="FFFFFF"/>
                </a:solidFill>
                <a:prstDash val="solid"/>
              </a:ln>
            </c:spPr>
            <c:extLst>
              <c:ext xmlns:c16="http://schemas.microsoft.com/office/drawing/2014/chart" uri="{C3380CC4-5D6E-409C-BE32-E72D297353CC}">
                <c16:uniqueId val="{0000003E-7259-48CE-A8BF-D3833961E524}"/>
              </c:ext>
            </c:extLst>
          </c:dPt>
          <c:dPt>
            <c:idx val="3"/>
            <c:bubble3D val="0"/>
            <c:spPr>
              <a:solidFill>
                <a:srgbClr val="9DE5EC"/>
              </a:solidFill>
              <a:ln w="12700">
                <a:solidFill>
                  <a:srgbClr val="FFFFFF"/>
                </a:solidFill>
                <a:prstDash val="solid"/>
              </a:ln>
            </c:spPr>
            <c:extLst>
              <c:ext xmlns:c16="http://schemas.microsoft.com/office/drawing/2014/chart" uri="{C3380CC4-5D6E-409C-BE32-E72D297353CC}">
                <c16:uniqueId val="{00000040-7259-48CE-A8BF-D3833961E524}"/>
              </c:ext>
            </c:extLst>
          </c:dPt>
          <c:dPt>
            <c:idx val="4"/>
            <c:bubble3D val="0"/>
            <c:spPr>
              <a:solidFill>
                <a:srgbClr val="9DE5EC"/>
              </a:solidFill>
              <a:ln w="12700">
                <a:solidFill>
                  <a:srgbClr val="FFFFFF"/>
                </a:solidFill>
                <a:prstDash val="solid"/>
              </a:ln>
            </c:spPr>
            <c:extLst>
              <c:ext xmlns:c16="http://schemas.microsoft.com/office/drawing/2014/chart" uri="{C3380CC4-5D6E-409C-BE32-E72D297353CC}">
                <c16:uniqueId val="{00000042-7259-48CE-A8BF-D3833961E524}"/>
              </c:ext>
            </c:extLst>
          </c:dPt>
          <c:dPt>
            <c:idx val="5"/>
            <c:bubble3D val="0"/>
            <c:spPr>
              <a:solidFill>
                <a:srgbClr val="9DE5EC"/>
              </a:solidFill>
              <a:ln w="12700">
                <a:solidFill>
                  <a:srgbClr val="FFFFFF"/>
                </a:solidFill>
                <a:prstDash val="solid"/>
              </a:ln>
            </c:spPr>
            <c:extLst>
              <c:ext xmlns:c16="http://schemas.microsoft.com/office/drawing/2014/chart" uri="{C3380CC4-5D6E-409C-BE32-E72D297353CC}">
                <c16:uniqueId val="{00000044-7259-48CE-A8BF-D3833961E524}"/>
              </c:ext>
            </c:extLst>
          </c:dPt>
          <c:dPt>
            <c:idx val="7"/>
            <c:bubble3D val="0"/>
            <c:spPr>
              <a:solidFill>
                <a:srgbClr val="FFBB7A"/>
              </a:solidFill>
              <a:ln w="12700">
                <a:solidFill>
                  <a:srgbClr val="FFFFFF"/>
                </a:solidFill>
                <a:prstDash val="solid"/>
              </a:ln>
            </c:spPr>
            <c:extLst>
              <c:ext xmlns:c16="http://schemas.microsoft.com/office/drawing/2014/chart" uri="{C3380CC4-5D6E-409C-BE32-E72D297353CC}">
                <c16:uniqueId val="{00000046-7259-48CE-A8BF-D3833961E524}"/>
              </c:ext>
            </c:extLst>
          </c:dPt>
          <c:dPt>
            <c:idx val="8"/>
            <c:bubble3D val="0"/>
            <c:spPr>
              <a:solidFill>
                <a:srgbClr val="FFBB7A"/>
              </a:solidFill>
              <a:ln w="12700">
                <a:solidFill>
                  <a:srgbClr val="FFFFFF"/>
                </a:solidFill>
                <a:prstDash val="solid"/>
              </a:ln>
            </c:spPr>
            <c:extLst>
              <c:ext xmlns:c16="http://schemas.microsoft.com/office/drawing/2014/chart" uri="{C3380CC4-5D6E-409C-BE32-E72D297353CC}">
                <c16:uniqueId val="{00000048-7259-48CE-A8BF-D3833961E524}"/>
              </c:ext>
            </c:extLst>
          </c:dPt>
          <c:dPt>
            <c:idx val="9"/>
            <c:bubble3D val="0"/>
            <c:spPr>
              <a:solidFill>
                <a:srgbClr val="FFBB7A"/>
              </a:solidFill>
              <a:ln w="12700">
                <a:solidFill>
                  <a:srgbClr val="FFFFFF"/>
                </a:solidFill>
                <a:prstDash val="solid"/>
              </a:ln>
            </c:spPr>
            <c:extLst>
              <c:ext xmlns:c16="http://schemas.microsoft.com/office/drawing/2014/chart" uri="{C3380CC4-5D6E-409C-BE32-E72D297353CC}">
                <c16:uniqueId val="{0000004A-7259-48CE-A8BF-D3833961E524}"/>
              </c:ext>
            </c:extLst>
          </c:dPt>
          <c:dPt>
            <c:idx val="10"/>
            <c:bubble3D val="0"/>
            <c:spPr>
              <a:solidFill>
                <a:srgbClr val="FFBB7A"/>
              </a:solidFill>
              <a:ln w="12700">
                <a:solidFill>
                  <a:srgbClr val="FFFFFF"/>
                </a:solidFill>
                <a:prstDash val="solid"/>
              </a:ln>
            </c:spPr>
            <c:extLst>
              <c:ext xmlns:c16="http://schemas.microsoft.com/office/drawing/2014/chart" uri="{C3380CC4-5D6E-409C-BE32-E72D297353CC}">
                <c16:uniqueId val="{0000004C-7259-48CE-A8BF-D3833961E524}"/>
              </c:ext>
            </c:extLst>
          </c:dPt>
          <c:dPt>
            <c:idx val="11"/>
            <c:bubble3D val="0"/>
            <c:spPr>
              <a:solidFill>
                <a:srgbClr val="FFBB7A"/>
              </a:solidFill>
              <a:ln w="12700">
                <a:solidFill>
                  <a:srgbClr val="FFFFFF"/>
                </a:solidFill>
                <a:prstDash val="solid"/>
              </a:ln>
            </c:spPr>
            <c:extLst>
              <c:ext xmlns:c16="http://schemas.microsoft.com/office/drawing/2014/chart" uri="{C3380CC4-5D6E-409C-BE32-E72D297353CC}">
                <c16:uniqueId val="{0000004E-7259-48CE-A8BF-D3833961E524}"/>
              </c:ext>
            </c:extLst>
          </c:dPt>
          <c:dPt>
            <c:idx val="13"/>
            <c:bubble3D val="0"/>
            <c:spPr>
              <a:solidFill>
                <a:srgbClr val="86C5FA"/>
              </a:solidFill>
              <a:ln w="12700">
                <a:solidFill>
                  <a:srgbClr val="FFFFFF"/>
                </a:solidFill>
                <a:prstDash val="solid"/>
              </a:ln>
            </c:spPr>
            <c:extLst>
              <c:ext xmlns:c16="http://schemas.microsoft.com/office/drawing/2014/chart" uri="{C3380CC4-5D6E-409C-BE32-E72D297353CC}">
                <c16:uniqueId val="{00000050-7259-48CE-A8BF-D3833961E524}"/>
              </c:ext>
            </c:extLst>
          </c:dPt>
          <c:dPt>
            <c:idx val="14"/>
            <c:bubble3D val="0"/>
            <c:spPr>
              <a:solidFill>
                <a:srgbClr val="86C5FA"/>
              </a:solidFill>
              <a:ln w="12700">
                <a:solidFill>
                  <a:srgbClr val="FFFFFF"/>
                </a:solidFill>
                <a:prstDash val="solid"/>
              </a:ln>
            </c:spPr>
            <c:extLst>
              <c:ext xmlns:c16="http://schemas.microsoft.com/office/drawing/2014/chart" uri="{C3380CC4-5D6E-409C-BE32-E72D297353CC}">
                <c16:uniqueId val="{00000052-7259-48CE-A8BF-D3833961E524}"/>
              </c:ext>
            </c:extLst>
          </c:dPt>
          <c:dPt>
            <c:idx val="15"/>
            <c:bubble3D val="0"/>
            <c:spPr>
              <a:solidFill>
                <a:srgbClr val="86C5FA"/>
              </a:solidFill>
              <a:ln w="12700">
                <a:solidFill>
                  <a:srgbClr val="FFFFFF"/>
                </a:solidFill>
                <a:prstDash val="solid"/>
              </a:ln>
            </c:spPr>
            <c:extLst>
              <c:ext xmlns:c16="http://schemas.microsoft.com/office/drawing/2014/chart" uri="{C3380CC4-5D6E-409C-BE32-E72D297353CC}">
                <c16:uniqueId val="{00000054-7259-48CE-A8BF-D3833961E524}"/>
              </c:ext>
            </c:extLst>
          </c:dPt>
          <c:dPt>
            <c:idx val="16"/>
            <c:bubble3D val="0"/>
            <c:spPr>
              <a:solidFill>
                <a:srgbClr val="86C5FA"/>
              </a:solidFill>
              <a:ln w="12700">
                <a:solidFill>
                  <a:srgbClr val="FFFFFF"/>
                </a:solidFill>
                <a:prstDash val="solid"/>
              </a:ln>
            </c:spPr>
            <c:extLst>
              <c:ext xmlns:c16="http://schemas.microsoft.com/office/drawing/2014/chart" uri="{C3380CC4-5D6E-409C-BE32-E72D297353CC}">
                <c16:uniqueId val="{00000056-7259-48CE-A8BF-D3833961E524}"/>
              </c:ext>
            </c:extLst>
          </c:dPt>
          <c:dPt>
            <c:idx val="17"/>
            <c:bubble3D val="0"/>
            <c:spPr>
              <a:solidFill>
                <a:srgbClr val="86C5FA"/>
              </a:solidFill>
              <a:ln w="12700">
                <a:solidFill>
                  <a:srgbClr val="FFFFFF"/>
                </a:solidFill>
                <a:prstDash val="solid"/>
              </a:ln>
            </c:spPr>
            <c:extLst>
              <c:ext xmlns:c16="http://schemas.microsoft.com/office/drawing/2014/chart" uri="{C3380CC4-5D6E-409C-BE32-E72D297353CC}">
                <c16:uniqueId val="{00000058-7259-48CE-A8BF-D3833961E524}"/>
              </c:ext>
            </c:extLst>
          </c:dPt>
          <c:dPt>
            <c:idx val="19"/>
            <c:bubble3D val="0"/>
            <c:spPr>
              <a:solidFill>
                <a:srgbClr val="D5B5E7"/>
              </a:solidFill>
              <a:ln w="12700">
                <a:solidFill>
                  <a:srgbClr val="FFFFFF"/>
                </a:solidFill>
                <a:prstDash val="solid"/>
              </a:ln>
            </c:spPr>
            <c:extLst>
              <c:ext xmlns:c16="http://schemas.microsoft.com/office/drawing/2014/chart" uri="{C3380CC4-5D6E-409C-BE32-E72D297353CC}">
                <c16:uniqueId val="{0000005A-7259-48CE-A8BF-D3833961E524}"/>
              </c:ext>
            </c:extLst>
          </c:dPt>
          <c:dPt>
            <c:idx val="20"/>
            <c:bubble3D val="0"/>
            <c:spPr>
              <a:solidFill>
                <a:srgbClr val="D5B5E7"/>
              </a:solidFill>
              <a:ln w="12700">
                <a:solidFill>
                  <a:srgbClr val="FFFFFF"/>
                </a:solidFill>
                <a:prstDash val="solid"/>
              </a:ln>
            </c:spPr>
            <c:extLst>
              <c:ext xmlns:c16="http://schemas.microsoft.com/office/drawing/2014/chart" uri="{C3380CC4-5D6E-409C-BE32-E72D297353CC}">
                <c16:uniqueId val="{0000005C-7259-48CE-A8BF-D3833961E524}"/>
              </c:ext>
            </c:extLst>
          </c:dPt>
          <c:dPt>
            <c:idx val="21"/>
            <c:bubble3D val="0"/>
            <c:spPr>
              <a:solidFill>
                <a:srgbClr val="D5B5E7"/>
              </a:solidFill>
              <a:ln w="12700">
                <a:solidFill>
                  <a:srgbClr val="FFFFFF"/>
                </a:solidFill>
                <a:prstDash val="solid"/>
              </a:ln>
            </c:spPr>
            <c:extLst>
              <c:ext xmlns:c16="http://schemas.microsoft.com/office/drawing/2014/chart" uri="{C3380CC4-5D6E-409C-BE32-E72D297353CC}">
                <c16:uniqueId val="{0000005E-7259-48CE-A8BF-D3833961E524}"/>
              </c:ext>
            </c:extLst>
          </c:dPt>
          <c:dPt>
            <c:idx val="22"/>
            <c:bubble3D val="0"/>
            <c:spPr>
              <a:solidFill>
                <a:srgbClr val="D5B5E7"/>
              </a:solidFill>
              <a:ln w="12700">
                <a:solidFill>
                  <a:srgbClr val="FFFFFF"/>
                </a:solidFill>
                <a:prstDash val="solid"/>
              </a:ln>
            </c:spPr>
            <c:extLst>
              <c:ext xmlns:c16="http://schemas.microsoft.com/office/drawing/2014/chart" uri="{C3380CC4-5D6E-409C-BE32-E72D297353CC}">
                <c16:uniqueId val="{00000060-7259-48CE-A8BF-D3833961E524}"/>
              </c:ext>
            </c:extLst>
          </c:dPt>
          <c:dPt>
            <c:idx val="23"/>
            <c:bubble3D val="0"/>
            <c:spPr>
              <a:solidFill>
                <a:srgbClr val="D5B5E7"/>
              </a:solidFill>
              <a:ln w="12700">
                <a:solidFill>
                  <a:srgbClr val="FFFFFF"/>
                </a:solidFill>
                <a:prstDash val="solid"/>
              </a:ln>
            </c:spPr>
            <c:extLst>
              <c:ext xmlns:c16="http://schemas.microsoft.com/office/drawing/2014/chart" uri="{C3380CC4-5D6E-409C-BE32-E72D297353CC}">
                <c16:uniqueId val="{00000062-7259-48CE-A8BF-D3833961E524}"/>
              </c:ext>
            </c:extLst>
          </c:dPt>
          <c:dPt>
            <c:idx val="25"/>
            <c:bubble3D val="0"/>
            <c:spPr>
              <a:solidFill>
                <a:srgbClr val="E7B3A0"/>
              </a:solidFill>
              <a:ln w="12700">
                <a:solidFill>
                  <a:srgbClr val="FFFFFF"/>
                </a:solidFill>
                <a:prstDash val="solid"/>
              </a:ln>
            </c:spPr>
            <c:extLst>
              <c:ext xmlns:c16="http://schemas.microsoft.com/office/drawing/2014/chart" uri="{C3380CC4-5D6E-409C-BE32-E72D297353CC}">
                <c16:uniqueId val="{00000064-7259-48CE-A8BF-D3833961E524}"/>
              </c:ext>
            </c:extLst>
          </c:dPt>
          <c:dPt>
            <c:idx val="26"/>
            <c:bubble3D val="0"/>
            <c:spPr>
              <a:solidFill>
                <a:srgbClr val="E7B3A0"/>
              </a:solidFill>
              <a:ln w="12700">
                <a:solidFill>
                  <a:srgbClr val="FFFFFF"/>
                </a:solidFill>
                <a:prstDash val="solid"/>
              </a:ln>
            </c:spPr>
            <c:extLst>
              <c:ext xmlns:c16="http://schemas.microsoft.com/office/drawing/2014/chart" uri="{C3380CC4-5D6E-409C-BE32-E72D297353CC}">
                <c16:uniqueId val="{00000066-7259-48CE-A8BF-D3833961E524}"/>
              </c:ext>
            </c:extLst>
          </c:dPt>
          <c:dPt>
            <c:idx val="27"/>
            <c:bubble3D val="0"/>
            <c:spPr>
              <a:solidFill>
                <a:srgbClr val="E7B3A0"/>
              </a:solidFill>
              <a:ln w="12700">
                <a:solidFill>
                  <a:srgbClr val="FFFFFF"/>
                </a:solidFill>
                <a:prstDash val="solid"/>
              </a:ln>
            </c:spPr>
            <c:extLst>
              <c:ext xmlns:c16="http://schemas.microsoft.com/office/drawing/2014/chart" uri="{C3380CC4-5D6E-409C-BE32-E72D297353CC}">
                <c16:uniqueId val="{00000068-7259-48CE-A8BF-D3833961E524}"/>
              </c:ext>
            </c:extLst>
          </c:dPt>
          <c:dPt>
            <c:idx val="28"/>
            <c:bubble3D val="0"/>
            <c:spPr>
              <a:solidFill>
                <a:srgbClr val="E7B3A0"/>
              </a:solidFill>
              <a:ln w="12700">
                <a:solidFill>
                  <a:srgbClr val="FFFFFF"/>
                </a:solidFill>
                <a:prstDash val="solid"/>
              </a:ln>
            </c:spPr>
            <c:extLst>
              <c:ext xmlns:c16="http://schemas.microsoft.com/office/drawing/2014/chart" uri="{C3380CC4-5D6E-409C-BE32-E72D297353CC}">
                <c16:uniqueId val="{0000006A-7259-48CE-A8BF-D3833961E524}"/>
              </c:ext>
            </c:extLst>
          </c:dPt>
          <c:dPt>
            <c:idx val="29"/>
            <c:bubble3D val="0"/>
            <c:spPr>
              <a:solidFill>
                <a:srgbClr val="E7B3A0"/>
              </a:solidFill>
              <a:ln w="12700">
                <a:solidFill>
                  <a:srgbClr val="FFFFFF"/>
                </a:solidFill>
                <a:prstDash val="solid"/>
              </a:ln>
            </c:spPr>
            <c:extLst>
              <c:ext xmlns:c16="http://schemas.microsoft.com/office/drawing/2014/chart" uri="{C3380CC4-5D6E-409C-BE32-E72D297353CC}">
                <c16:uniqueId val="{0000006C-7259-48CE-A8BF-D3833961E524}"/>
              </c:ext>
            </c:extLst>
          </c:dPt>
          <c:dPt>
            <c:idx val="31"/>
            <c:bubble3D val="0"/>
            <c:spPr>
              <a:solidFill>
                <a:srgbClr val="7ECDBA"/>
              </a:solidFill>
              <a:ln w="12700">
                <a:solidFill>
                  <a:srgbClr val="FFFFFF"/>
                </a:solidFill>
                <a:prstDash val="solid"/>
              </a:ln>
            </c:spPr>
            <c:extLst>
              <c:ext xmlns:c16="http://schemas.microsoft.com/office/drawing/2014/chart" uri="{C3380CC4-5D6E-409C-BE32-E72D297353CC}">
                <c16:uniqueId val="{0000006E-7259-48CE-A8BF-D3833961E524}"/>
              </c:ext>
            </c:extLst>
          </c:dPt>
          <c:dPt>
            <c:idx val="32"/>
            <c:bubble3D val="0"/>
            <c:spPr>
              <a:solidFill>
                <a:srgbClr val="7ECDBA"/>
              </a:solidFill>
              <a:ln w="12700">
                <a:solidFill>
                  <a:srgbClr val="FFFFFF"/>
                </a:solidFill>
                <a:prstDash val="solid"/>
              </a:ln>
            </c:spPr>
            <c:extLst>
              <c:ext xmlns:c16="http://schemas.microsoft.com/office/drawing/2014/chart" uri="{C3380CC4-5D6E-409C-BE32-E72D297353CC}">
                <c16:uniqueId val="{00000070-7259-48CE-A8BF-D3833961E524}"/>
              </c:ext>
            </c:extLst>
          </c:dPt>
          <c:dPt>
            <c:idx val="33"/>
            <c:bubble3D val="0"/>
            <c:spPr>
              <a:solidFill>
                <a:srgbClr val="7ECDBA"/>
              </a:solidFill>
              <a:ln w="12700">
                <a:solidFill>
                  <a:srgbClr val="FFFFFF"/>
                </a:solidFill>
                <a:prstDash val="solid"/>
              </a:ln>
            </c:spPr>
            <c:extLst>
              <c:ext xmlns:c16="http://schemas.microsoft.com/office/drawing/2014/chart" uri="{C3380CC4-5D6E-409C-BE32-E72D297353CC}">
                <c16:uniqueId val="{00000072-7259-48CE-A8BF-D3833961E524}"/>
              </c:ext>
            </c:extLst>
          </c:dPt>
          <c:dPt>
            <c:idx val="34"/>
            <c:bubble3D val="0"/>
            <c:spPr>
              <a:solidFill>
                <a:srgbClr val="7ECDBA"/>
              </a:solidFill>
              <a:ln w="12700">
                <a:solidFill>
                  <a:srgbClr val="FFFFFF"/>
                </a:solidFill>
                <a:prstDash val="solid"/>
              </a:ln>
            </c:spPr>
            <c:extLst>
              <c:ext xmlns:c16="http://schemas.microsoft.com/office/drawing/2014/chart" uri="{C3380CC4-5D6E-409C-BE32-E72D297353CC}">
                <c16:uniqueId val="{00000074-7259-48CE-A8BF-D3833961E524}"/>
              </c:ext>
            </c:extLst>
          </c:dPt>
          <c:dPt>
            <c:idx val="35"/>
            <c:bubble3D val="0"/>
            <c:spPr>
              <a:solidFill>
                <a:srgbClr val="7ECDBA"/>
              </a:solidFill>
              <a:ln w="12700">
                <a:solidFill>
                  <a:srgbClr val="FFFFFF"/>
                </a:solidFill>
                <a:prstDash val="solid"/>
              </a:ln>
            </c:spPr>
            <c:extLst>
              <c:ext xmlns:c16="http://schemas.microsoft.com/office/drawing/2014/chart" uri="{C3380CC4-5D6E-409C-BE32-E72D297353CC}">
                <c16:uniqueId val="{00000076-7259-48CE-A8BF-D3833961E524}"/>
              </c:ext>
            </c:extLst>
          </c:dPt>
          <c:dPt>
            <c:idx val="37"/>
            <c:bubble3D val="0"/>
            <c:spPr>
              <a:solidFill>
                <a:srgbClr val="D7BA9D"/>
              </a:solidFill>
              <a:ln w="12700">
                <a:solidFill>
                  <a:srgbClr val="FFFFFF"/>
                </a:solidFill>
                <a:prstDash val="solid"/>
              </a:ln>
            </c:spPr>
            <c:extLst>
              <c:ext xmlns:c16="http://schemas.microsoft.com/office/drawing/2014/chart" uri="{C3380CC4-5D6E-409C-BE32-E72D297353CC}">
                <c16:uniqueId val="{00000078-7259-48CE-A8BF-D3833961E524}"/>
              </c:ext>
            </c:extLst>
          </c:dPt>
          <c:dPt>
            <c:idx val="38"/>
            <c:bubble3D val="0"/>
            <c:spPr>
              <a:solidFill>
                <a:srgbClr val="D7BA9D"/>
              </a:solidFill>
              <a:ln w="12700">
                <a:solidFill>
                  <a:srgbClr val="FFFFFF"/>
                </a:solidFill>
                <a:prstDash val="solid"/>
              </a:ln>
            </c:spPr>
            <c:extLst>
              <c:ext xmlns:c16="http://schemas.microsoft.com/office/drawing/2014/chart" uri="{C3380CC4-5D6E-409C-BE32-E72D297353CC}">
                <c16:uniqueId val="{0000007A-7259-48CE-A8BF-D3833961E524}"/>
              </c:ext>
            </c:extLst>
          </c:dPt>
          <c:dPt>
            <c:idx val="39"/>
            <c:bubble3D val="0"/>
            <c:spPr>
              <a:solidFill>
                <a:srgbClr val="D7BA9D"/>
              </a:solidFill>
              <a:ln w="12700">
                <a:solidFill>
                  <a:srgbClr val="FFFFFF"/>
                </a:solidFill>
                <a:prstDash val="solid"/>
              </a:ln>
            </c:spPr>
            <c:extLst>
              <c:ext xmlns:c16="http://schemas.microsoft.com/office/drawing/2014/chart" uri="{C3380CC4-5D6E-409C-BE32-E72D297353CC}">
                <c16:uniqueId val="{0000007C-7259-48CE-A8BF-D3833961E524}"/>
              </c:ext>
            </c:extLst>
          </c:dPt>
          <c:dPt>
            <c:idx val="40"/>
            <c:bubble3D val="0"/>
            <c:spPr>
              <a:solidFill>
                <a:srgbClr val="D7BA9D"/>
              </a:solidFill>
              <a:ln w="12700">
                <a:solidFill>
                  <a:srgbClr val="FFFFFF"/>
                </a:solidFill>
                <a:prstDash val="solid"/>
              </a:ln>
            </c:spPr>
            <c:extLst>
              <c:ext xmlns:c16="http://schemas.microsoft.com/office/drawing/2014/chart" uri="{C3380CC4-5D6E-409C-BE32-E72D297353CC}">
                <c16:uniqueId val="{0000007E-7259-48CE-A8BF-D3833961E524}"/>
              </c:ext>
            </c:extLst>
          </c:dPt>
          <c:dPt>
            <c:idx val="41"/>
            <c:bubble3D val="0"/>
            <c:spPr>
              <a:solidFill>
                <a:srgbClr val="D7BA9D"/>
              </a:solidFill>
              <a:ln w="12700">
                <a:solidFill>
                  <a:srgbClr val="FFFFFF"/>
                </a:solidFill>
                <a:prstDash val="solid"/>
              </a:ln>
            </c:spPr>
            <c:extLst>
              <c:ext xmlns:c16="http://schemas.microsoft.com/office/drawing/2014/chart" uri="{C3380CC4-5D6E-409C-BE32-E72D297353CC}">
                <c16:uniqueId val="{00000080-7259-48CE-A8BF-D3833961E524}"/>
              </c:ext>
            </c:extLst>
          </c:dPt>
          <c:dPt>
            <c:idx val="43"/>
            <c:bubble3D val="0"/>
            <c:spPr>
              <a:solidFill>
                <a:srgbClr val="EDAFC3"/>
              </a:solidFill>
              <a:ln w="12700">
                <a:solidFill>
                  <a:srgbClr val="FFFFFF"/>
                </a:solidFill>
                <a:prstDash val="solid"/>
              </a:ln>
            </c:spPr>
            <c:extLst>
              <c:ext xmlns:c16="http://schemas.microsoft.com/office/drawing/2014/chart" uri="{C3380CC4-5D6E-409C-BE32-E72D297353CC}">
                <c16:uniqueId val="{00000082-7259-48CE-A8BF-D3833961E524}"/>
              </c:ext>
            </c:extLst>
          </c:dPt>
          <c:dPt>
            <c:idx val="44"/>
            <c:bubble3D val="0"/>
            <c:spPr>
              <a:solidFill>
                <a:srgbClr val="EDAFC3"/>
              </a:solidFill>
              <a:ln w="12700">
                <a:solidFill>
                  <a:srgbClr val="FFFFFF"/>
                </a:solidFill>
                <a:prstDash val="solid"/>
              </a:ln>
            </c:spPr>
            <c:extLst>
              <c:ext xmlns:c16="http://schemas.microsoft.com/office/drawing/2014/chart" uri="{C3380CC4-5D6E-409C-BE32-E72D297353CC}">
                <c16:uniqueId val="{00000084-7259-48CE-A8BF-D3833961E524}"/>
              </c:ext>
            </c:extLst>
          </c:dPt>
          <c:dPt>
            <c:idx val="45"/>
            <c:bubble3D val="0"/>
            <c:spPr>
              <a:solidFill>
                <a:srgbClr val="EDAFC3"/>
              </a:solidFill>
              <a:ln w="12700">
                <a:solidFill>
                  <a:srgbClr val="FFFFFF"/>
                </a:solidFill>
                <a:prstDash val="solid"/>
              </a:ln>
            </c:spPr>
            <c:extLst>
              <c:ext xmlns:c16="http://schemas.microsoft.com/office/drawing/2014/chart" uri="{C3380CC4-5D6E-409C-BE32-E72D297353CC}">
                <c16:uniqueId val="{00000086-7259-48CE-A8BF-D3833961E524}"/>
              </c:ext>
            </c:extLst>
          </c:dPt>
          <c:dPt>
            <c:idx val="46"/>
            <c:bubble3D val="0"/>
            <c:spPr>
              <a:solidFill>
                <a:srgbClr val="EDAFC3"/>
              </a:solidFill>
              <a:ln w="12700">
                <a:solidFill>
                  <a:srgbClr val="FFFFFF"/>
                </a:solidFill>
                <a:prstDash val="solid"/>
              </a:ln>
            </c:spPr>
            <c:extLst>
              <c:ext xmlns:c16="http://schemas.microsoft.com/office/drawing/2014/chart" uri="{C3380CC4-5D6E-409C-BE32-E72D297353CC}">
                <c16:uniqueId val="{00000088-7259-48CE-A8BF-D3833961E524}"/>
              </c:ext>
            </c:extLst>
          </c:dPt>
          <c:dPt>
            <c:idx val="47"/>
            <c:bubble3D val="0"/>
            <c:spPr>
              <a:solidFill>
                <a:srgbClr val="EDAFC3"/>
              </a:solidFill>
              <a:ln w="12700">
                <a:solidFill>
                  <a:srgbClr val="FFFFFF"/>
                </a:solidFill>
                <a:prstDash val="solid"/>
              </a:ln>
            </c:spPr>
            <c:extLst>
              <c:ext xmlns:c16="http://schemas.microsoft.com/office/drawing/2014/chart" uri="{C3380CC4-5D6E-409C-BE32-E72D297353CC}">
                <c16:uniqueId val="{0000008A-7259-48CE-A8BF-D3833961E524}"/>
              </c:ext>
            </c:extLst>
          </c:dPt>
          <c:dLbls>
            <c:delete val="1"/>
          </c:dLbls>
          <c:cat>
            <c:strRef>
              <c:f>Sheet1!$A$2:$A$49</c:f>
              <c:strCache>
                <c:ptCount val="6"/>
                <c:pt idx="0">
                  <c:v>A</c:v>
                </c:pt>
                <c:pt idx="1">
                  <c:v>A-1</c:v>
                </c:pt>
                <c:pt idx="2">
                  <c:v>A-2</c:v>
                </c:pt>
                <c:pt idx="3">
                  <c:v>A-3</c:v>
                </c:pt>
                <c:pt idx="4">
                  <c:v>A-4</c:v>
                </c:pt>
                <c:pt idx="5">
                  <c:v>A-5</c:v>
                </c:pt>
              </c:strCache>
            </c:strRef>
          </c:cat>
          <c:val>
            <c:numRef>
              <c:f>Sheet1!$C$2:$C$49</c:f>
              <c:numCache>
                <c:formatCode>General</c:formatCode>
                <c:ptCount val="48"/>
              </c:numCache>
            </c:numRef>
          </c:val>
          <c:extLst>
            <c:ext xmlns:c16="http://schemas.microsoft.com/office/drawing/2014/chart" uri="{C3380CC4-5D6E-409C-BE32-E72D297353CC}">
              <c16:uniqueId val="{0000008B-7259-48CE-A8BF-D3833961E524}"/>
            </c:ext>
          </c:extLst>
        </c:ser>
        <c:dLbls>
          <c:showLegendKey val="0"/>
          <c:showVal val="1"/>
          <c:showCatName val="0"/>
          <c:showSerName val="0"/>
          <c:showPercent val="0"/>
          <c:showBubbleSize val="0"/>
          <c:showLeaderLines val="1"/>
        </c:dLbls>
        <c:firstSliceAng val="0"/>
        <c:holeSize val="90"/>
      </c:doughnut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a:ea typeface="ＭＳ Ｐゴシック"/>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19589465045501792"/>
          <c:y val="0.16419688610352279"/>
          <c:w val="0.60838081671415001"/>
          <c:h val="0.58106575963718821"/>
        </c:manualLayout>
      </c:layout>
      <c:doughnutChart>
        <c:varyColors val="1"/>
        <c:ser>
          <c:idx val="0"/>
          <c:order val="0"/>
          <c:tx>
            <c:strRef>
              <c:f>Sheet1!$B$1</c:f>
              <c:strCache>
                <c:ptCount val="1"/>
                <c:pt idx="0">
                  <c:v>Values</c:v>
                </c:pt>
              </c:strCache>
            </c:strRef>
          </c:tx>
          <c:spPr>
            <a:solidFill>
              <a:srgbClr val="FFFFFF"/>
            </a:solidFill>
            <a:ln w="12700">
              <a:solidFill>
                <a:srgbClr val="408EC8"/>
              </a:solidFill>
              <a:prstDash val="solid"/>
            </a:ln>
          </c:spPr>
          <c:dPt>
            <c:idx val="0"/>
            <c:bubble3D val="0"/>
            <c:spPr>
              <a:solidFill>
                <a:srgbClr val="408EC8"/>
              </a:solidFill>
              <a:ln w="12700">
                <a:solidFill>
                  <a:srgbClr val="408EC8"/>
                </a:solidFill>
                <a:prstDash val="solid"/>
              </a:ln>
              <a:effectLst/>
            </c:spPr>
            <c:extLst>
              <c:ext xmlns:c16="http://schemas.microsoft.com/office/drawing/2014/chart" uri="{C3380CC4-5D6E-409C-BE32-E72D297353CC}">
                <c16:uniqueId val="{00000001-8DB2-4256-B047-2AE1222A760B}"/>
              </c:ext>
            </c:extLst>
          </c:dPt>
          <c:dPt>
            <c:idx val="1"/>
            <c:bubble3D val="0"/>
            <c:spPr>
              <a:noFill/>
              <a:ln w="12700">
                <a:solidFill>
                  <a:srgbClr val="408EC8"/>
                </a:solidFill>
                <a:prstDash val="solid"/>
              </a:ln>
              <a:effectLst/>
            </c:spPr>
            <c:extLst>
              <c:ext xmlns:c16="http://schemas.microsoft.com/office/drawing/2014/chart" uri="{C3380CC4-5D6E-409C-BE32-E72D297353CC}">
                <c16:uniqueId val="{00000003-8DB2-4256-B047-2AE1222A760B}"/>
              </c:ext>
            </c:extLst>
          </c:dPt>
          <c:dPt>
            <c:idx val="2"/>
            <c:bubble3D val="0"/>
            <c:spPr>
              <a:solidFill>
                <a:srgbClr val="041E42"/>
              </a:solidFill>
              <a:ln w="12700">
                <a:solidFill>
                  <a:srgbClr val="408EC8"/>
                </a:solidFill>
                <a:prstDash val="solid"/>
              </a:ln>
              <a:effectLst/>
            </c:spPr>
            <c:extLst>
              <c:ext xmlns:c16="http://schemas.microsoft.com/office/drawing/2014/chart" uri="{C3380CC4-5D6E-409C-BE32-E72D297353CC}">
                <c16:uniqueId val="{00000005-8DB2-4256-B047-2AE1222A760B}"/>
              </c:ext>
            </c:extLst>
          </c:dPt>
          <c:dPt>
            <c:idx val="3"/>
            <c:bubble3D val="0"/>
            <c:spPr>
              <a:solidFill>
                <a:srgbClr val="9B57A3"/>
              </a:solidFill>
              <a:ln w="12700">
                <a:solidFill>
                  <a:srgbClr val="408EC8"/>
                </a:solidFill>
                <a:prstDash val="solid"/>
              </a:ln>
              <a:effectLst/>
            </c:spPr>
            <c:extLst>
              <c:ext xmlns:c16="http://schemas.microsoft.com/office/drawing/2014/chart" uri="{C3380CC4-5D6E-409C-BE32-E72D297353CC}">
                <c16:uniqueId val="{00000007-8DB2-4256-B047-2AE1222A760B}"/>
              </c:ext>
            </c:extLst>
          </c:dPt>
          <c:dPt>
            <c:idx val="4"/>
            <c:bubble3D val="0"/>
            <c:spPr>
              <a:solidFill>
                <a:srgbClr val="B75530"/>
              </a:solidFill>
              <a:ln w="12700">
                <a:solidFill>
                  <a:srgbClr val="408EC8"/>
                </a:solidFill>
                <a:prstDash val="solid"/>
              </a:ln>
              <a:effectLst/>
            </c:spPr>
            <c:extLst>
              <c:ext xmlns:c16="http://schemas.microsoft.com/office/drawing/2014/chart" uri="{C3380CC4-5D6E-409C-BE32-E72D297353CC}">
                <c16:uniqueId val="{00000009-8DB2-4256-B047-2AE1222A760B}"/>
              </c:ext>
            </c:extLst>
          </c:dPt>
          <c:dPt>
            <c:idx val="5"/>
            <c:bubble3D val="0"/>
            <c:spPr>
              <a:solidFill>
                <a:srgbClr val="358159"/>
              </a:solidFill>
              <a:ln w="12700">
                <a:solidFill>
                  <a:srgbClr val="408EC8"/>
                </a:solidFill>
                <a:prstDash val="solid"/>
              </a:ln>
              <a:effectLst/>
            </c:spPr>
            <c:extLst>
              <c:ext xmlns:c16="http://schemas.microsoft.com/office/drawing/2014/chart" uri="{C3380CC4-5D6E-409C-BE32-E72D297353CC}">
                <c16:uniqueId val="{0000000B-8DB2-4256-B047-2AE1222A760B}"/>
              </c:ext>
            </c:extLst>
          </c:dPt>
          <c:dPt>
            <c:idx val="6"/>
            <c:bubble3D val="0"/>
            <c:spPr>
              <a:solidFill>
                <a:srgbClr val="DF6F26"/>
              </a:solidFill>
              <a:ln w="12700">
                <a:solidFill>
                  <a:srgbClr val="408EC8"/>
                </a:solidFill>
                <a:prstDash val="solid"/>
              </a:ln>
              <a:effectLst/>
            </c:spPr>
            <c:extLst>
              <c:ext xmlns:c16="http://schemas.microsoft.com/office/drawing/2014/chart" uri="{C3380CC4-5D6E-409C-BE32-E72D297353CC}">
                <c16:uniqueId val="{0000000D-8DB2-4256-B047-2AE1222A760B}"/>
              </c:ext>
            </c:extLst>
          </c:dPt>
          <c:dPt>
            <c:idx val="7"/>
            <c:bubble3D val="0"/>
            <c:spPr>
              <a:solidFill>
                <a:srgbClr val="A50034"/>
              </a:solidFill>
              <a:ln w="12700">
                <a:solidFill>
                  <a:srgbClr val="408EC8"/>
                </a:solidFill>
                <a:prstDash val="solid"/>
              </a:ln>
              <a:effectLst/>
            </c:spPr>
            <c:extLst>
              <c:ext xmlns:c16="http://schemas.microsoft.com/office/drawing/2014/chart" uri="{C3380CC4-5D6E-409C-BE32-E72D297353CC}">
                <c16:uniqueId val="{0000000F-8DB2-4256-B047-2AE1222A760B}"/>
              </c:ext>
            </c:extLst>
          </c:dPt>
          <c:dPt>
            <c:idx val="8"/>
            <c:bubble3D val="0"/>
            <c:spPr>
              <a:solidFill>
                <a:srgbClr val="096183"/>
              </a:solidFill>
              <a:ln w="12700">
                <a:solidFill>
                  <a:srgbClr val="408EC8"/>
                </a:solidFill>
                <a:prstDash val="solid"/>
              </a:ln>
            </c:spPr>
            <c:extLst>
              <c:ext xmlns:c16="http://schemas.microsoft.com/office/drawing/2014/chart" uri="{C3380CC4-5D6E-409C-BE32-E72D297353CC}">
                <c16:uniqueId val="{00000011-8DB2-4256-B047-2AE1222A760B}"/>
              </c:ext>
            </c:extLst>
          </c:dPt>
          <c:dPt>
            <c:idx val="9"/>
            <c:bubble3D val="0"/>
            <c:spPr>
              <a:solidFill>
                <a:srgbClr val="FF9E42"/>
              </a:solidFill>
              <a:ln w="12700">
                <a:solidFill>
                  <a:srgbClr val="408EC8"/>
                </a:solidFill>
                <a:prstDash val="solid"/>
              </a:ln>
            </c:spPr>
            <c:extLst>
              <c:ext xmlns:c16="http://schemas.microsoft.com/office/drawing/2014/chart" uri="{C3380CC4-5D6E-409C-BE32-E72D297353CC}">
                <c16:uniqueId val="{00000013-8DB2-4256-B047-2AE1222A760B}"/>
              </c:ext>
            </c:extLst>
          </c:dPt>
          <c:dPt>
            <c:idx val="10"/>
            <c:bubble3D val="0"/>
            <c:spPr>
              <a:solidFill>
                <a:srgbClr val="004692"/>
              </a:solidFill>
              <a:ln w="12700">
                <a:solidFill>
                  <a:srgbClr val="408EC8"/>
                </a:solidFill>
                <a:prstDash val="solid"/>
              </a:ln>
            </c:spPr>
            <c:extLst>
              <c:ext xmlns:c16="http://schemas.microsoft.com/office/drawing/2014/chart" uri="{C3380CC4-5D6E-409C-BE32-E72D297353CC}">
                <c16:uniqueId val="{00000015-8DB2-4256-B047-2AE1222A760B}"/>
              </c:ext>
            </c:extLst>
          </c:dPt>
          <c:dPt>
            <c:idx val="11"/>
            <c:bubble3D val="0"/>
            <c:spPr>
              <a:solidFill>
                <a:srgbClr val="833177"/>
              </a:solidFill>
              <a:ln w="12700">
                <a:solidFill>
                  <a:srgbClr val="408EC8"/>
                </a:solidFill>
                <a:prstDash val="solid"/>
              </a:ln>
            </c:spPr>
            <c:extLst>
              <c:ext xmlns:c16="http://schemas.microsoft.com/office/drawing/2014/chart" uri="{C3380CC4-5D6E-409C-BE32-E72D297353CC}">
                <c16:uniqueId val="{00000017-8DB2-4256-B047-2AE1222A760B}"/>
              </c:ext>
            </c:extLst>
          </c:dPt>
          <c:dPt>
            <c:idx val="12"/>
            <c:bubble3D val="0"/>
            <c:spPr>
              <a:solidFill>
                <a:srgbClr val="041E42"/>
              </a:solidFill>
              <a:ln w="12700">
                <a:solidFill>
                  <a:srgbClr val="408EC8"/>
                </a:solidFill>
                <a:prstDash val="solid"/>
              </a:ln>
            </c:spPr>
            <c:extLst>
              <c:ext xmlns:c16="http://schemas.microsoft.com/office/drawing/2014/chart" uri="{C3380CC4-5D6E-409C-BE32-E72D297353CC}">
                <c16:uniqueId val="{00000019-8DB2-4256-B047-2AE1222A760B}"/>
              </c:ext>
            </c:extLst>
          </c:dPt>
          <c:dPt>
            <c:idx val="13"/>
            <c:bubble3D val="0"/>
            <c:spPr>
              <a:solidFill>
                <a:srgbClr val="004B26"/>
              </a:solidFill>
              <a:ln w="12700">
                <a:solidFill>
                  <a:srgbClr val="408EC8"/>
                </a:solidFill>
                <a:prstDash val="solid"/>
              </a:ln>
            </c:spPr>
            <c:extLst>
              <c:ext xmlns:c16="http://schemas.microsoft.com/office/drawing/2014/chart" uri="{C3380CC4-5D6E-409C-BE32-E72D297353CC}">
                <c16:uniqueId val="{0000001B-8DB2-4256-B047-2AE1222A760B}"/>
              </c:ext>
            </c:extLst>
          </c:dPt>
          <c:dPt>
            <c:idx val="14"/>
            <c:bubble3D val="0"/>
            <c:spPr>
              <a:solidFill>
                <a:srgbClr val="3CCBDA"/>
              </a:solidFill>
              <a:ln w="12700">
                <a:solidFill>
                  <a:srgbClr val="408EC8"/>
                </a:solidFill>
                <a:prstDash val="solid"/>
              </a:ln>
            </c:spPr>
            <c:extLst>
              <c:ext xmlns:c16="http://schemas.microsoft.com/office/drawing/2014/chart" uri="{C3380CC4-5D6E-409C-BE32-E72D297353CC}">
                <c16:uniqueId val="{0000001D-8DB2-4256-B047-2AE1222A760B}"/>
              </c:ext>
            </c:extLst>
          </c:dPt>
          <c:dPt>
            <c:idx val="15"/>
            <c:bubble3D val="0"/>
            <c:spPr>
              <a:solidFill>
                <a:srgbClr val="F4998D"/>
              </a:solidFill>
              <a:ln w="12700">
                <a:solidFill>
                  <a:srgbClr val="408EC8"/>
                </a:solidFill>
                <a:prstDash val="solid"/>
              </a:ln>
            </c:spPr>
            <c:extLst>
              <c:ext xmlns:c16="http://schemas.microsoft.com/office/drawing/2014/chart" uri="{C3380CC4-5D6E-409C-BE32-E72D297353CC}">
                <c16:uniqueId val="{0000001F-8DB2-4256-B047-2AE1222A760B}"/>
              </c:ext>
            </c:extLst>
          </c:dPt>
          <c:dPt>
            <c:idx val="16"/>
            <c:bubble3D val="0"/>
            <c:spPr>
              <a:solidFill>
                <a:srgbClr val="1E7C99"/>
              </a:solidFill>
              <a:ln w="12700">
                <a:solidFill>
                  <a:srgbClr val="408EC8"/>
                </a:solidFill>
                <a:prstDash val="solid"/>
              </a:ln>
            </c:spPr>
            <c:extLst>
              <c:ext xmlns:c16="http://schemas.microsoft.com/office/drawing/2014/chart" uri="{C3380CC4-5D6E-409C-BE32-E72D297353CC}">
                <c16:uniqueId val="{00000021-8DB2-4256-B047-2AE1222A760B}"/>
              </c:ext>
            </c:extLst>
          </c:dPt>
          <c:dPt>
            <c:idx val="17"/>
            <c:bubble3D val="0"/>
            <c:spPr>
              <a:solidFill>
                <a:srgbClr val="DF6F26"/>
              </a:solidFill>
              <a:ln w="12700">
                <a:solidFill>
                  <a:srgbClr val="408EC8"/>
                </a:solidFill>
                <a:prstDash val="solid"/>
              </a:ln>
            </c:spPr>
            <c:extLst>
              <c:ext xmlns:c16="http://schemas.microsoft.com/office/drawing/2014/chart" uri="{C3380CC4-5D6E-409C-BE32-E72D297353CC}">
                <c16:uniqueId val="{00000023-8DB2-4256-B047-2AE1222A760B}"/>
              </c:ext>
            </c:extLst>
          </c:dPt>
          <c:dPt>
            <c:idx val="18"/>
            <c:bubble3D val="0"/>
            <c:spPr>
              <a:solidFill>
                <a:srgbClr val="9B57A3"/>
              </a:solidFill>
              <a:ln w="12700">
                <a:solidFill>
                  <a:srgbClr val="408EC8"/>
                </a:solidFill>
                <a:prstDash val="solid"/>
              </a:ln>
            </c:spPr>
            <c:extLst>
              <c:ext xmlns:c16="http://schemas.microsoft.com/office/drawing/2014/chart" uri="{C3380CC4-5D6E-409C-BE32-E72D297353CC}">
                <c16:uniqueId val="{00000025-8DB2-4256-B047-2AE1222A760B}"/>
              </c:ext>
            </c:extLst>
          </c:dPt>
          <c:dPt>
            <c:idx val="19"/>
            <c:bubble3D val="0"/>
            <c:spPr>
              <a:solidFill>
                <a:srgbClr val="9B57A3"/>
              </a:solidFill>
              <a:ln w="12700">
                <a:solidFill>
                  <a:srgbClr val="408EC8"/>
                </a:solidFill>
                <a:prstDash val="solid"/>
              </a:ln>
            </c:spPr>
            <c:extLst>
              <c:ext xmlns:c16="http://schemas.microsoft.com/office/drawing/2014/chart" uri="{C3380CC4-5D6E-409C-BE32-E72D297353CC}">
                <c16:uniqueId val="{00000027-8DB2-4256-B047-2AE1222A760B}"/>
              </c:ext>
            </c:extLst>
          </c:dPt>
          <c:dPt>
            <c:idx val="20"/>
            <c:bubble3D val="0"/>
            <c:spPr>
              <a:solidFill>
                <a:srgbClr val="B75530"/>
              </a:solidFill>
              <a:ln w="12700">
                <a:solidFill>
                  <a:srgbClr val="408EC8"/>
                </a:solidFill>
                <a:prstDash val="solid"/>
              </a:ln>
            </c:spPr>
            <c:extLst>
              <c:ext xmlns:c16="http://schemas.microsoft.com/office/drawing/2014/chart" uri="{C3380CC4-5D6E-409C-BE32-E72D297353CC}">
                <c16:uniqueId val="{00000029-8DB2-4256-B047-2AE1222A760B}"/>
              </c:ext>
            </c:extLst>
          </c:dPt>
          <c:dPt>
            <c:idx val="21"/>
            <c:bubble3D val="0"/>
            <c:spPr>
              <a:solidFill>
                <a:srgbClr val="358159"/>
              </a:solidFill>
              <a:ln w="12700">
                <a:solidFill>
                  <a:srgbClr val="408EC8"/>
                </a:solidFill>
                <a:prstDash val="solid"/>
              </a:ln>
            </c:spPr>
            <c:extLst>
              <c:ext xmlns:c16="http://schemas.microsoft.com/office/drawing/2014/chart" uri="{C3380CC4-5D6E-409C-BE32-E72D297353CC}">
                <c16:uniqueId val="{0000002B-8DB2-4256-B047-2AE1222A760B}"/>
              </c:ext>
            </c:extLst>
          </c:dPt>
          <c:dPt>
            <c:idx val="22"/>
            <c:bubble3D val="0"/>
            <c:spPr>
              <a:solidFill>
                <a:srgbClr val="AF8462"/>
              </a:solidFill>
              <a:ln w="12700">
                <a:solidFill>
                  <a:srgbClr val="408EC8"/>
                </a:solidFill>
                <a:prstDash val="solid"/>
              </a:ln>
            </c:spPr>
            <c:extLst>
              <c:ext xmlns:c16="http://schemas.microsoft.com/office/drawing/2014/chart" uri="{C3380CC4-5D6E-409C-BE32-E72D297353CC}">
                <c16:uniqueId val="{0000002D-8DB2-4256-B047-2AE1222A760B}"/>
              </c:ext>
            </c:extLst>
          </c:dPt>
          <c:dPt>
            <c:idx val="23"/>
            <c:bubble3D val="0"/>
            <c:spPr>
              <a:solidFill>
                <a:srgbClr val="A50034"/>
              </a:solidFill>
              <a:ln w="12700">
                <a:solidFill>
                  <a:srgbClr val="408EC8"/>
                </a:solidFill>
                <a:prstDash val="solid"/>
              </a:ln>
            </c:spPr>
            <c:extLst>
              <c:ext xmlns:c16="http://schemas.microsoft.com/office/drawing/2014/chart" uri="{C3380CC4-5D6E-409C-BE32-E72D297353CC}">
                <c16:uniqueId val="{0000002F-8DB2-4256-B047-2AE1222A760B}"/>
              </c:ext>
            </c:extLst>
          </c:dPt>
          <c:dPt>
            <c:idx val="24"/>
            <c:bubble3D val="0"/>
            <c:spPr>
              <a:solidFill>
                <a:srgbClr val="B75530"/>
              </a:solidFill>
              <a:ln w="12700">
                <a:solidFill>
                  <a:srgbClr val="408EC8"/>
                </a:solidFill>
                <a:prstDash val="solid"/>
              </a:ln>
            </c:spPr>
            <c:extLst>
              <c:ext xmlns:c16="http://schemas.microsoft.com/office/drawing/2014/chart" uri="{C3380CC4-5D6E-409C-BE32-E72D297353CC}">
                <c16:uniqueId val="{00000031-8DB2-4256-B047-2AE1222A760B}"/>
              </c:ext>
            </c:extLst>
          </c:dPt>
          <c:dPt>
            <c:idx val="25"/>
            <c:bubble3D val="0"/>
            <c:spPr>
              <a:solidFill>
                <a:srgbClr val="FF9E42"/>
              </a:solidFill>
              <a:ln w="12700">
                <a:solidFill>
                  <a:srgbClr val="408EC8"/>
                </a:solidFill>
                <a:prstDash val="solid"/>
              </a:ln>
            </c:spPr>
            <c:extLst>
              <c:ext xmlns:c16="http://schemas.microsoft.com/office/drawing/2014/chart" uri="{C3380CC4-5D6E-409C-BE32-E72D297353CC}">
                <c16:uniqueId val="{00000033-8DB2-4256-B047-2AE1222A760B}"/>
              </c:ext>
            </c:extLst>
          </c:dPt>
          <c:dPt>
            <c:idx val="26"/>
            <c:bubble3D val="0"/>
            <c:spPr>
              <a:solidFill>
                <a:srgbClr val="004692"/>
              </a:solidFill>
              <a:ln w="12700">
                <a:solidFill>
                  <a:srgbClr val="408EC8"/>
                </a:solidFill>
                <a:prstDash val="solid"/>
              </a:ln>
            </c:spPr>
            <c:extLst>
              <c:ext xmlns:c16="http://schemas.microsoft.com/office/drawing/2014/chart" uri="{C3380CC4-5D6E-409C-BE32-E72D297353CC}">
                <c16:uniqueId val="{00000035-8DB2-4256-B047-2AE1222A760B}"/>
              </c:ext>
            </c:extLst>
          </c:dPt>
          <c:dPt>
            <c:idx val="27"/>
            <c:bubble3D val="0"/>
            <c:spPr>
              <a:solidFill>
                <a:srgbClr val="833177"/>
              </a:solidFill>
              <a:ln w="12700">
                <a:solidFill>
                  <a:srgbClr val="408EC8"/>
                </a:solidFill>
                <a:prstDash val="solid"/>
              </a:ln>
            </c:spPr>
            <c:extLst>
              <c:ext xmlns:c16="http://schemas.microsoft.com/office/drawing/2014/chart" uri="{C3380CC4-5D6E-409C-BE32-E72D297353CC}">
                <c16:uniqueId val="{00000037-8DB2-4256-B047-2AE1222A760B}"/>
              </c:ext>
            </c:extLst>
          </c:dPt>
          <c:dPt>
            <c:idx val="28"/>
            <c:bubble3D val="0"/>
            <c:spPr>
              <a:solidFill>
                <a:srgbClr val="D7BA9D"/>
              </a:solidFill>
              <a:ln w="12700">
                <a:solidFill>
                  <a:srgbClr val="408EC8"/>
                </a:solidFill>
                <a:prstDash val="solid"/>
              </a:ln>
            </c:spPr>
            <c:extLst>
              <c:ext xmlns:c16="http://schemas.microsoft.com/office/drawing/2014/chart" uri="{C3380CC4-5D6E-409C-BE32-E72D297353CC}">
                <c16:uniqueId val="{00000039-8DB2-4256-B047-2AE1222A760B}"/>
              </c:ext>
            </c:extLst>
          </c:dPt>
          <c:dPt>
            <c:idx val="29"/>
            <c:bubble3D val="0"/>
            <c:spPr>
              <a:solidFill>
                <a:srgbClr val="004B26"/>
              </a:solidFill>
              <a:ln w="12700">
                <a:solidFill>
                  <a:srgbClr val="408EC8"/>
                </a:solidFill>
                <a:prstDash val="solid"/>
              </a:ln>
            </c:spPr>
            <c:extLst>
              <c:ext xmlns:c16="http://schemas.microsoft.com/office/drawing/2014/chart" uri="{C3380CC4-5D6E-409C-BE32-E72D297353CC}">
                <c16:uniqueId val="{0000003B-8DB2-4256-B047-2AE1222A760B}"/>
              </c:ext>
            </c:extLst>
          </c:dPt>
          <c:dPt>
            <c:idx val="30"/>
            <c:bubble3D val="0"/>
            <c:spPr>
              <a:solidFill>
                <a:srgbClr val="358159"/>
              </a:solidFill>
              <a:ln w="12700">
                <a:solidFill>
                  <a:srgbClr val="408EC8"/>
                </a:solidFill>
                <a:prstDash val="solid"/>
              </a:ln>
            </c:spPr>
            <c:extLst>
              <c:ext xmlns:c16="http://schemas.microsoft.com/office/drawing/2014/chart" uri="{C3380CC4-5D6E-409C-BE32-E72D297353CC}">
                <c16:uniqueId val="{0000003D-8DB2-4256-B047-2AE1222A760B}"/>
              </c:ext>
            </c:extLst>
          </c:dPt>
          <c:dPt>
            <c:idx val="31"/>
            <c:bubble3D val="0"/>
            <c:spPr>
              <a:solidFill>
                <a:srgbClr val="F4998D"/>
              </a:solidFill>
              <a:ln w="12700">
                <a:solidFill>
                  <a:srgbClr val="408EC8"/>
                </a:solidFill>
                <a:prstDash val="solid"/>
              </a:ln>
            </c:spPr>
            <c:extLst>
              <c:ext xmlns:c16="http://schemas.microsoft.com/office/drawing/2014/chart" uri="{C3380CC4-5D6E-409C-BE32-E72D297353CC}">
                <c16:uniqueId val="{0000003F-8DB2-4256-B047-2AE1222A760B}"/>
              </c:ext>
            </c:extLst>
          </c:dPt>
          <c:dPt>
            <c:idx val="32"/>
            <c:bubble3D val="0"/>
            <c:spPr>
              <a:solidFill>
                <a:srgbClr val="1E7C99"/>
              </a:solidFill>
              <a:ln w="12700">
                <a:solidFill>
                  <a:srgbClr val="408EC8"/>
                </a:solidFill>
                <a:prstDash val="solid"/>
              </a:ln>
            </c:spPr>
            <c:extLst>
              <c:ext xmlns:c16="http://schemas.microsoft.com/office/drawing/2014/chart" uri="{C3380CC4-5D6E-409C-BE32-E72D297353CC}">
                <c16:uniqueId val="{00000041-8DB2-4256-B047-2AE1222A760B}"/>
              </c:ext>
            </c:extLst>
          </c:dPt>
          <c:dPt>
            <c:idx val="33"/>
            <c:bubble3D val="0"/>
            <c:spPr>
              <a:solidFill>
                <a:srgbClr val="DF6F26"/>
              </a:solidFill>
              <a:ln w="12700">
                <a:solidFill>
                  <a:srgbClr val="408EC8"/>
                </a:solidFill>
                <a:prstDash val="solid"/>
              </a:ln>
            </c:spPr>
            <c:extLst>
              <c:ext xmlns:c16="http://schemas.microsoft.com/office/drawing/2014/chart" uri="{C3380CC4-5D6E-409C-BE32-E72D297353CC}">
                <c16:uniqueId val="{00000043-8DB2-4256-B047-2AE1222A760B}"/>
              </c:ext>
            </c:extLst>
          </c:dPt>
          <c:dPt>
            <c:idx val="34"/>
            <c:bubble3D val="0"/>
            <c:spPr>
              <a:solidFill>
                <a:srgbClr val="041E42"/>
              </a:solidFill>
              <a:ln w="12700">
                <a:solidFill>
                  <a:srgbClr val="408EC8"/>
                </a:solidFill>
                <a:prstDash val="solid"/>
              </a:ln>
            </c:spPr>
            <c:extLst>
              <c:ext xmlns:c16="http://schemas.microsoft.com/office/drawing/2014/chart" uri="{C3380CC4-5D6E-409C-BE32-E72D297353CC}">
                <c16:uniqueId val="{00000045-8DB2-4256-B047-2AE1222A760B}"/>
              </c:ext>
            </c:extLst>
          </c:dPt>
          <c:dPt>
            <c:idx val="35"/>
            <c:bubble3D val="0"/>
            <c:spPr>
              <a:solidFill>
                <a:srgbClr val="9B57A3"/>
              </a:solidFill>
              <a:ln w="12700">
                <a:solidFill>
                  <a:srgbClr val="408EC8"/>
                </a:solidFill>
                <a:prstDash val="solid"/>
              </a:ln>
            </c:spPr>
            <c:extLst>
              <c:ext xmlns:c16="http://schemas.microsoft.com/office/drawing/2014/chart" uri="{C3380CC4-5D6E-409C-BE32-E72D297353CC}">
                <c16:uniqueId val="{00000047-8DB2-4256-B047-2AE1222A760B}"/>
              </c:ext>
            </c:extLst>
          </c:dPt>
          <c:dPt>
            <c:idx val="36"/>
            <c:bubble3D val="0"/>
            <c:spPr>
              <a:solidFill>
                <a:srgbClr val="AF8462"/>
              </a:solidFill>
              <a:ln w="12700">
                <a:solidFill>
                  <a:srgbClr val="408EC8"/>
                </a:solidFill>
                <a:prstDash val="solid"/>
              </a:ln>
            </c:spPr>
            <c:extLst>
              <c:ext xmlns:c16="http://schemas.microsoft.com/office/drawing/2014/chart" uri="{C3380CC4-5D6E-409C-BE32-E72D297353CC}">
                <c16:uniqueId val="{00000049-8DB2-4256-B047-2AE1222A760B}"/>
              </c:ext>
            </c:extLst>
          </c:dPt>
          <c:dPt>
            <c:idx val="37"/>
            <c:bubble3D val="0"/>
            <c:spPr>
              <a:solidFill>
                <a:srgbClr val="358159"/>
              </a:solidFill>
              <a:ln w="12700">
                <a:solidFill>
                  <a:srgbClr val="408EC8"/>
                </a:solidFill>
                <a:prstDash val="solid"/>
              </a:ln>
            </c:spPr>
            <c:extLst>
              <c:ext xmlns:c16="http://schemas.microsoft.com/office/drawing/2014/chart" uri="{C3380CC4-5D6E-409C-BE32-E72D297353CC}">
                <c16:uniqueId val="{0000004B-8DB2-4256-B047-2AE1222A760B}"/>
              </c:ext>
            </c:extLst>
          </c:dPt>
          <c:dPt>
            <c:idx val="38"/>
            <c:bubble3D val="0"/>
            <c:spPr>
              <a:solidFill>
                <a:srgbClr val="AF8462"/>
              </a:solidFill>
              <a:ln w="12700">
                <a:solidFill>
                  <a:srgbClr val="408EC8"/>
                </a:solidFill>
                <a:prstDash val="solid"/>
              </a:ln>
            </c:spPr>
            <c:extLst>
              <c:ext xmlns:c16="http://schemas.microsoft.com/office/drawing/2014/chart" uri="{C3380CC4-5D6E-409C-BE32-E72D297353CC}">
                <c16:uniqueId val="{0000004D-8DB2-4256-B047-2AE1222A760B}"/>
              </c:ext>
            </c:extLst>
          </c:dPt>
          <c:dPt>
            <c:idx val="39"/>
            <c:bubble3D val="0"/>
            <c:spPr>
              <a:solidFill>
                <a:srgbClr val="A50034"/>
              </a:solidFill>
              <a:ln w="12700">
                <a:solidFill>
                  <a:srgbClr val="408EC8"/>
                </a:solidFill>
                <a:prstDash val="solid"/>
              </a:ln>
            </c:spPr>
            <c:extLst>
              <c:ext xmlns:c16="http://schemas.microsoft.com/office/drawing/2014/chart" uri="{C3380CC4-5D6E-409C-BE32-E72D297353CC}">
                <c16:uniqueId val="{0000004F-8DB2-4256-B047-2AE1222A760B}"/>
              </c:ext>
            </c:extLst>
          </c:dPt>
          <c:dPt>
            <c:idx val="40"/>
            <c:bubble3D val="0"/>
            <c:spPr>
              <a:solidFill>
                <a:srgbClr val="096183"/>
              </a:solidFill>
              <a:ln w="12700">
                <a:solidFill>
                  <a:srgbClr val="408EC8"/>
                </a:solidFill>
                <a:prstDash val="solid"/>
              </a:ln>
            </c:spPr>
            <c:extLst>
              <c:ext xmlns:c16="http://schemas.microsoft.com/office/drawing/2014/chart" uri="{C3380CC4-5D6E-409C-BE32-E72D297353CC}">
                <c16:uniqueId val="{00000051-8DB2-4256-B047-2AE1222A760B}"/>
              </c:ext>
            </c:extLst>
          </c:dPt>
          <c:dPt>
            <c:idx val="41"/>
            <c:bubble3D val="0"/>
            <c:spPr>
              <a:solidFill>
                <a:srgbClr val="FF9E42"/>
              </a:solidFill>
              <a:ln w="12700">
                <a:solidFill>
                  <a:srgbClr val="408EC8"/>
                </a:solidFill>
                <a:prstDash val="solid"/>
              </a:ln>
            </c:spPr>
            <c:extLst>
              <c:ext xmlns:c16="http://schemas.microsoft.com/office/drawing/2014/chart" uri="{C3380CC4-5D6E-409C-BE32-E72D297353CC}">
                <c16:uniqueId val="{00000053-8DB2-4256-B047-2AE1222A760B}"/>
              </c:ext>
            </c:extLst>
          </c:dPt>
          <c:dPt>
            <c:idx val="42"/>
            <c:bubble3D val="0"/>
            <c:spPr>
              <a:solidFill>
                <a:srgbClr val="A50034"/>
              </a:solidFill>
              <a:ln w="12700">
                <a:solidFill>
                  <a:srgbClr val="408EC8"/>
                </a:solidFill>
                <a:prstDash val="solid"/>
              </a:ln>
            </c:spPr>
            <c:extLst>
              <c:ext xmlns:c16="http://schemas.microsoft.com/office/drawing/2014/chart" uri="{C3380CC4-5D6E-409C-BE32-E72D297353CC}">
                <c16:uniqueId val="{00000055-8DB2-4256-B047-2AE1222A760B}"/>
              </c:ext>
            </c:extLst>
          </c:dPt>
          <c:dPt>
            <c:idx val="43"/>
            <c:bubble3D val="0"/>
            <c:spPr>
              <a:solidFill>
                <a:srgbClr val="833177"/>
              </a:solidFill>
              <a:ln w="12700">
                <a:solidFill>
                  <a:srgbClr val="408EC8"/>
                </a:solidFill>
                <a:prstDash val="solid"/>
              </a:ln>
            </c:spPr>
            <c:extLst>
              <c:ext xmlns:c16="http://schemas.microsoft.com/office/drawing/2014/chart" uri="{C3380CC4-5D6E-409C-BE32-E72D297353CC}">
                <c16:uniqueId val="{00000057-8DB2-4256-B047-2AE1222A760B}"/>
              </c:ext>
            </c:extLst>
          </c:dPt>
          <c:dPt>
            <c:idx val="44"/>
            <c:bubble3D val="0"/>
            <c:spPr>
              <a:solidFill>
                <a:srgbClr val="D7BA9D"/>
              </a:solidFill>
              <a:ln w="12700">
                <a:solidFill>
                  <a:srgbClr val="408EC8"/>
                </a:solidFill>
                <a:prstDash val="solid"/>
              </a:ln>
            </c:spPr>
            <c:extLst>
              <c:ext xmlns:c16="http://schemas.microsoft.com/office/drawing/2014/chart" uri="{C3380CC4-5D6E-409C-BE32-E72D297353CC}">
                <c16:uniqueId val="{00000059-8DB2-4256-B047-2AE1222A760B}"/>
              </c:ext>
            </c:extLst>
          </c:dPt>
          <c:dPt>
            <c:idx val="45"/>
            <c:bubble3D val="0"/>
            <c:spPr>
              <a:solidFill>
                <a:srgbClr val="004B26"/>
              </a:solidFill>
              <a:ln w="12700">
                <a:solidFill>
                  <a:srgbClr val="408EC8"/>
                </a:solidFill>
                <a:prstDash val="solid"/>
              </a:ln>
            </c:spPr>
            <c:extLst>
              <c:ext xmlns:c16="http://schemas.microsoft.com/office/drawing/2014/chart" uri="{C3380CC4-5D6E-409C-BE32-E72D297353CC}">
                <c16:uniqueId val="{0000005B-8DB2-4256-B047-2AE1222A760B}"/>
              </c:ext>
            </c:extLst>
          </c:dPt>
          <c:dPt>
            <c:idx val="46"/>
            <c:bubble3D val="0"/>
            <c:spPr>
              <a:solidFill>
                <a:srgbClr val="3CCBDA"/>
              </a:solidFill>
              <a:ln w="12700">
                <a:solidFill>
                  <a:srgbClr val="408EC8"/>
                </a:solidFill>
                <a:prstDash val="solid"/>
              </a:ln>
            </c:spPr>
            <c:extLst>
              <c:ext xmlns:c16="http://schemas.microsoft.com/office/drawing/2014/chart" uri="{C3380CC4-5D6E-409C-BE32-E72D297353CC}">
                <c16:uniqueId val="{0000005D-8DB2-4256-B047-2AE1222A760B}"/>
              </c:ext>
            </c:extLst>
          </c:dPt>
          <c:dPt>
            <c:idx val="47"/>
            <c:bubble3D val="0"/>
            <c:spPr>
              <a:solidFill>
                <a:srgbClr val="F4998D"/>
              </a:solidFill>
              <a:ln w="12700">
                <a:solidFill>
                  <a:srgbClr val="408EC8"/>
                </a:solidFill>
                <a:prstDash val="solid"/>
              </a:ln>
            </c:spPr>
            <c:extLst>
              <c:ext xmlns:c16="http://schemas.microsoft.com/office/drawing/2014/chart" uri="{C3380CC4-5D6E-409C-BE32-E72D297353CC}">
                <c16:uniqueId val="{0000005F-8DB2-4256-B047-2AE1222A760B}"/>
              </c:ext>
            </c:extLst>
          </c:dPt>
          <c:cat>
            <c:strRef>
              <c:f>Sheet1!$A$2:$A$49</c:f>
              <c:strCache>
                <c:ptCount val="6"/>
                <c:pt idx="0">
                  <c:v>A</c:v>
                </c:pt>
                <c:pt idx="1">
                  <c:v>A-1</c:v>
                </c:pt>
                <c:pt idx="2">
                  <c:v>A-2</c:v>
                </c:pt>
                <c:pt idx="3">
                  <c:v>A-3</c:v>
                </c:pt>
                <c:pt idx="4">
                  <c:v>A-4</c:v>
                </c:pt>
                <c:pt idx="5">
                  <c:v>A-5</c:v>
                </c:pt>
              </c:strCache>
            </c:strRef>
          </c:cat>
          <c:val>
            <c:numRef>
              <c:f>Sheet1!$B$2:$B$49</c:f>
              <c:numCache>
                <c:formatCode>General</c:formatCode>
                <c:ptCount val="48"/>
                <c:pt idx="0">
                  <c:v>0.83551617873651773</c:v>
                </c:pt>
                <c:pt idx="1">
                  <c:v>0.16448382126348227</c:v>
                </c:pt>
              </c:numCache>
            </c:numRef>
          </c:val>
          <c:extLst>
            <c:ext xmlns:c16="http://schemas.microsoft.com/office/drawing/2014/chart" uri="{C3380CC4-5D6E-409C-BE32-E72D297353CC}">
              <c16:uniqueId val="{00000060-8DB2-4256-B047-2AE1222A760B}"/>
            </c:ext>
          </c:extLst>
        </c:ser>
        <c:dLbls>
          <c:showLegendKey val="0"/>
          <c:showVal val="0"/>
          <c:showCatName val="0"/>
          <c:showSerName val="0"/>
          <c:showPercent val="0"/>
          <c:showBubbleSize val="0"/>
          <c:showLeaderLines val="0"/>
        </c:dLbls>
        <c:firstSliceAng val="0"/>
        <c:holeSize val="60"/>
      </c:doughnutChart>
      <c:doughnutChart>
        <c:varyColors val="1"/>
        <c:ser>
          <c:idx val="1"/>
          <c:order val="1"/>
          <c:tx>
            <c:strRef>
              <c:f>Sheet1!$C$1</c:f>
              <c:strCache>
                <c:ptCount val="1"/>
                <c:pt idx="0">
                  <c:v>Values2</c:v>
                </c:pt>
              </c:strCache>
            </c:strRef>
          </c:tx>
          <c:spPr>
            <a:ln w="12700">
              <a:solidFill>
                <a:srgbClr val="FFFFFF"/>
              </a:solidFill>
              <a:prstDash val="solid"/>
            </a:ln>
          </c:spPr>
          <c:dPt>
            <c:idx val="0"/>
            <c:bubble3D val="0"/>
            <c:spPr>
              <a:solidFill>
                <a:srgbClr val="92ADCE"/>
              </a:solidFill>
              <a:ln w="12700">
                <a:solidFill>
                  <a:srgbClr val="FFFFFF"/>
                </a:solidFill>
                <a:prstDash val="solid"/>
              </a:ln>
            </c:spPr>
            <c:extLst>
              <c:ext xmlns:c16="http://schemas.microsoft.com/office/drawing/2014/chart" uri="{C3380CC4-5D6E-409C-BE32-E72D297353CC}">
                <c16:uniqueId val="{00000062-8DB2-4256-B047-2AE1222A760B}"/>
              </c:ext>
            </c:extLst>
          </c:dPt>
          <c:dPt>
            <c:idx val="1"/>
            <c:bubble3D val="0"/>
            <c:spPr>
              <a:solidFill>
                <a:srgbClr val="9DE5EC"/>
              </a:solidFill>
              <a:ln w="12700">
                <a:solidFill>
                  <a:srgbClr val="FFFFFF"/>
                </a:solidFill>
                <a:prstDash val="solid"/>
              </a:ln>
            </c:spPr>
            <c:extLst>
              <c:ext xmlns:c16="http://schemas.microsoft.com/office/drawing/2014/chart" uri="{C3380CC4-5D6E-409C-BE32-E72D297353CC}">
                <c16:uniqueId val="{00000064-8DB2-4256-B047-2AE1222A760B}"/>
              </c:ext>
            </c:extLst>
          </c:dPt>
          <c:dPt>
            <c:idx val="2"/>
            <c:bubble3D val="0"/>
            <c:spPr>
              <a:solidFill>
                <a:srgbClr val="9DE5EC"/>
              </a:solidFill>
              <a:ln w="12700">
                <a:solidFill>
                  <a:srgbClr val="FFFFFF"/>
                </a:solidFill>
                <a:prstDash val="solid"/>
              </a:ln>
            </c:spPr>
            <c:extLst>
              <c:ext xmlns:c16="http://schemas.microsoft.com/office/drawing/2014/chart" uri="{C3380CC4-5D6E-409C-BE32-E72D297353CC}">
                <c16:uniqueId val="{00000066-8DB2-4256-B047-2AE1222A760B}"/>
              </c:ext>
            </c:extLst>
          </c:dPt>
          <c:dPt>
            <c:idx val="3"/>
            <c:bubble3D val="0"/>
            <c:spPr>
              <a:solidFill>
                <a:srgbClr val="9DE5EC"/>
              </a:solidFill>
              <a:ln w="12700">
                <a:solidFill>
                  <a:srgbClr val="FFFFFF"/>
                </a:solidFill>
                <a:prstDash val="solid"/>
              </a:ln>
            </c:spPr>
            <c:extLst>
              <c:ext xmlns:c16="http://schemas.microsoft.com/office/drawing/2014/chart" uri="{C3380CC4-5D6E-409C-BE32-E72D297353CC}">
                <c16:uniqueId val="{00000068-8DB2-4256-B047-2AE1222A760B}"/>
              </c:ext>
            </c:extLst>
          </c:dPt>
          <c:dPt>
            <c:idx val="4"/>
            <c:bubble3D val="0"/>
            <c:spPr>
              <a:solidFill>
                <a:srgbClr val="9DE5EC"/>
              </a:solidFill>
              <a:ln w="12700">
                <a:solidFill>
                  <a:srgbClr val="FFFFFF"/>
                </a:solidFill>
                <a:prstDash val="solid"/>
              </a:ln>
            </c:spPr>
            <c:extLst>
              <c:ext xmlns:c16="http://schemas.microsoft.com/office/drawing/2014/chart" uri="{C3380CC4-5D6E-409C-BE32-E72D297353CC}">
                <c16:uniqueId val="{0000006A-8DB2-4256-B047-2AE1222A760B}"/>
              </c:ext>
            </c:extLst>
          </c:dPt>
          <c:dPt>
            <c:idx val="5"/>
            <c:bubble3D val="0"/>
            <c:spPr>
              <a:solidFill>
                <a:srgbClr val="9DE5EC"/>
              </a:solidFill>
              <a:ln w="12700">
                <a:solidFill>
                  <a:srgbClr val="FFFFFF"/>
                </a:solidFill>
                <a:prstDash val="solid"/>
              </a:ln>
            </c:spPr>
            <c:extLst>
              <c:ext xmlns:c16="http://schemas.microsoft.com/office/drawing/2014/chart" uri="{C3380CC4-5D6E-409C-BE32-E72D297353CC}">
                <c16:uniqueId val="{0000006C-8DB2-4256-B047-2AE1222A760B}"/>
              </c:ext>
            </c:extLst>
          </c:dPt>
          <c:dPt>
            <c:idx val="7"/>
            <c:bubble3D val="0"/>
            <c:spPr>
              <a:solidFill>
                <a:srgbClr val="FFBB7A"/>
              </a:solidFill>
              <a:ln w="12700">
                <a:solidFill>
                  <a:srgbClr val="FFFFFF"/>
                </a:solidFill>
                <a:prstDash val="solid"/>
              </a:ln>
            </c:spPr>
            <c:extLst>
              <c:ext xmlns:c16="http://schemas.microsoft.com/office/drawing/2014/chart" uri="{C3380CC4-5D6E-409C-BE32-E72D297353CC}">
                <c16:uniqueId val="{0000006E-8DB2-4256-B047-2AE1222A760B}"/>
              </c:ext>
            </c:extLst>
          </c:dPt>
          <c:dPt>
            <c:idx val="8"/>
            <c:bubble3D val="0"/>
            <c:spPr>
              <a:solidFill>
                <a:srgbClr val="FFBB7A"/>
              </a:solidFill>
              <a:ln w="12700">
                <a:solidFill>
                  <a:srgbClr val="FFFFFF"/>
                </a:solidFill>
                <a:prstDash val="solid"/>
              </a:ln>
            </c:spPr>
            <c:extLst>
              <c:ext xmlns:c16="http://schemas.microsoft.com/office/drawing/2014/chart" uri="{C3380CC4-5D6E-409C-BE32-E72D297353CC}">
                <c16:uniqueId val="{00000070-8DB2-4256-B047-2AE1222A760B}"/>
              </c:ext>
            </c:extLst>
          </c:dPt>
          <c:dPt>
            <c:idx val="9"/>
            <c:bubble3D val="0"/>
            <c:spPr>
              <a:solidFill>
                <a:srgbClr val="FFBB7A"/>
              </a:solidFill>
              <a:ln w="12700">
                <a:solidFill>
                  <a:srgbClr val="FFFFFF"/>
                </a:solidFill>
                <a:prstDash val="solid"/>
              </a:ln>
            </c:spPr>
            <c:extLst>
              <c:ext xmlns:c16="http://schemas.microsoft.com/office/drawing/2014/chart" uri="{C3380CC4-5D6E-409C-BE32-E72D297353CC}">
                <c16:uniqueId val="{00000072-8DB2-4256-B047-2AE1222A760B}"/>
              </c:ext>
            </c:extLst>
          </c:dPt>
          <c:dPt>
            <c:idx val="10"/>
            <c:bubble3D val="0"/>
            <c:spPr>
              <a:solidFill>
                <a:srgbClr val="FFBB7A"/>
              </a:solidFill>
              <a:ln w="12700">
                <a:solidFill>
                  <a:srgbClr val="FFFFFF"/>
                </a:solidFill>
                <a:prstDash val="solid"/>
              </a:ln>
            </c:spPr>
            <c:extLst>
              <c:ext xmlns:c16="http://schemas.microsoft.com/office/drawing/2014/chart" uri="{C3380CC4-5D6E-409C-BE32-E72D297353CC}">
                <c16:uniqueId val="{00000074-8DB2-4256-B047-2AE1222A760B}"/>
              </c:ext>
            </c:extLst>
          </c:dPt>
          <c:dPt>
            <c:idx val="11"/>
            <c:bubble3D val="0"/>
            <c:spPr>
              <a:solidFill>
                <a:srgbClr val="FFBB7A"/>
              </a:solidFill>
              <a:ln w="12700">
                <a:solidFill>
                  <a:srgbClr val="FFFFFF"/>
                </a:solidFill>
                <a:prstDash val="solid"/>
              </a:ln>
            </c:spPr>
            <c:extLst>
              <c:ext xmlns:c16="http://schemas.microsoft.com/office/drawing/2014/chart" uri="{C3380CC4-5D6E-409C-BE32-E72D297353CC}">
                <c16:uniqueId val="{00000076-8DB2-4256-B047-2AE1222A760B}"/>
              </c:ext>
            </c:extLst>
          </c:dPt>
          <c:dPt>
            <c:idx val="13"/>
            <c:bubble3D val="0"/>
            <c:spPr>
              <a:solidFill>
                <a:srgbClr val="86C5FA"/>
              </a:solidFill>
              <a:ln w="12700">
                <a:solidFill>
                  <a:srgbClr val="FFFFFF"/>
                </a:solidFill>
                <a:prstDash val="solid"/>
              </a:ln>
            </c:spPr>
            <c:extLst>
              <c:ext xmlns:c16="http://schemas.microsoft.com/office/drawing/2014/chart" uri="{C3380CC4-5D6E-409C-BE32-E72D297353CC}">
                <c16:uniqueId val="{00000078-8DB2-4256-B047-2AE1222A760B}"/>
              </c:ext>
            </c:extLst>
          </c:dPt>
          <c:dPt>
            <c:idx val="14"/>
            <c:bubble3D val="0"/>
            <c:spPr>
              <a:solidFill>
                <a:srgbClr val="86C5FA"/>
              </a:solidFill>
              <a:ln w="12700">
                <a:solidFill>
                  <a:srgbClr val="FFFFFF"/>
                </a:solidFill>
                <a:prstDash val="solid"/>
              </a:ln>
            </c:spPr>
            <c:extLst>
              <c:ext xmlns:c16="http://schemas.microsoft.com/office/drawing/2014/chart" uri="{C3380CC4-5D6E-409C-BE32-E72D297353CC}">
                <c16:uniqueId val="{0000007A-8DB2-4256-B047-2AE1222A760B}"/>
              </c:ext>
            </c:extLst>
          </c:dPt>
          <c:dPt>
            <c:idx val="15"/>
            <c:bubble3D val="0"/>
            <c:spPr>
              <a:solidFill>
                <a:srgbClr val="86C5FA"/>
              </a:solidFill>
              <a:ln w="12700">
                <a:solidFill>
                  <a:srgbClr val="FFFFFF"/>
                </a:solidFill>
                <a:prstDash val="solid"/>
              </a:ln>
            </c:spPr>
            <c:extLst>
              <c:ext xmlns:c16="http://schemas.microsoft.com/office/drawing/2014/chart" uri="{C3380CC4-5D6E-409C-BE32-E72D297353CC}">
                <c16:uniqueId val="{0000007C-8DB2-4256-B047-2AE1222A760B}"/>
              </c:ext>
            </c:extLst>
          </c:dPt>
          <c:dPt>
            <c:idx val="16"/>
            <c:bubble3D val="0"/>
            <c:spPr>
              <a:solidFill>
                <a:srgbClr val="86C5FA"/>
              </a:solidFill>
              <a:ln w="12700">
                <a:solidFill>
                  <a:srgbClr val="FFFFFF"/>
                </a:solidFill>
                <a:prstDash val="solid"/>
              </a:ln>
            </c:spPr>
            <c:extLst>
              <c:ext xmlns:c16="http://schemas.microsoft.com/office/drawing/2014/chart" uri="{C3380CC4-5D6E-409C-BE32-E72D297353CC}">
                <c16:uniqueId val="{0000007E-8DB2-4256-B047-2AE1222A760B}"/>
              </c:ext>
            </c:extLst>
          </c:dPt>
          <c:dPt>
            <c:idx val="17"/>
            <c:bubble3D val="0"/>
            <c:spPr>
              <a:solidFill>
                <a:srgbClr val="86C5FA"/>
              </a:solidFill>
              <a:ln w="12700">
                <a:solidFill>
                  <a:srgbClr val="FFFFFF"/>
                </a:solidFill>
                <a:prstDash val="solid"/>
              </a:ln>
            </c:spPr>
            <c:extLst>
              <c:ext xmlns:c16="http://schemas.microsoft.com/office/drawing/2014/chart" uri="{C3380CC4-5D6E-409C-BE32-E72D297353CC}">
                <c16:uniqueId val="{00000080-8DB2-4256-B047-2AE1222A760B}"/>
              </c:ext>
            </c:extLst>
          </c:dPt>
          <c:dPt>
            <c:idx val="19"/>
            <c:bubble3D val="0"/>
            <c:spPr>
              <a:solidFill>
                <a:srgbClr val="D5B5E7"/>
              </a:solidFill>
              <a:ln w="12700">
                <a:solidFill>
                  <a:srgbClr val="FFFFFF"/>
                </a:solidFill>
                <a:prstDash val="solid"/>
              </a:ln>
            </c:spPr>
            <c:extLst>
              <c:ext xmlns:c16="http://schemas.microsoft.com/office/drawing/2014/chart" uri="{C3380CC4-5D6E-409C-BE32-E72D297353CC}">
                <c16:uniqueId val="{00000082-8DB2-4256-B047-2AE1222A760B}"/>
              </c:ext>
            </c:extLst>
          </c:dPt>
          <c:dPt>
            <c:idx val="20"/>
            <c:bubble3D val="0"/>
            <c:spPr>
              <a:solidFill>
                <a:srgbClr val="D5B5E7"/>
              </a:solidFill>
              <a:ln w="12700">
                <a:solidFill>
                  <a:srgbClr val="FFFFFF"/>
                </a:solidFill>
                <a:prstDash val="solid"/>
              </a:ln>
            </c:spPr>
            <c:extLst>
              <c:ext xmlns:c16="http://schemas.microsoft.com/office/drawing/2014/chart" uri="{C3380CC4-5D6E-409C-BE32-E72D297353CC}">
                <c16:uniqueId val="{00000084-8DB2-4256-B047-2AE1222A760B}"/>
              </c:ext>
            </c:extLst>
          </c:dPt>
          <c:dPt>
            <c:idx val="21"/>
            <c:bubble3D val="0"/>
            <c:spPr>
              <a:solidFill>
                <a:srgbClr val="D5B5E7"/>
              </a:solidFill>
              <a:ln w="12700">
                <a:solidFill>
                  <a:srgbClr val="FFFFFF"/>
                </a:solidFill>
                <a:prstDash val="solid"/>
              </a:ln>
            </c:spPr>
            <c:extLst>
              <c:ext xmlns:c16="http://schemas.microsoft.com/office/drawing/2014/chart" uri="{C3380CC4-5D6E-409C-BE32-E72D297353CC}">
                <c16:uniqueId val="{00000086-8DB2-4256-B047-2AE1222A760B}"/>
              </c:ext>
            </c:extLst>
          </c:dPt>
          <c:dPt>
            <c:idx val="22"/>
            <c:bubble3D val="0"/>
            <c:spPr>
              <a:solidFill>
                <a:srgbClr val="D5B5E7"/>
              </a:solidFill>
              <a:ln w="12700">
                <a:solidFill>
                  <a:srgbClr val="FFFFFF"/>
                </a:solidFill>
                <a:prstDash val="solid"/>
              </a:ln>
            </c:spPr>
            <c:extLst>
              <c:ext xmlns:c16="http://schemas.microsoft.com/office/drawing/2014/chart" uri="{C3380CC4-5D6E-409C-BE32-E72D297353CC}">
                <c16:uniqueId val="{00000088-8DB2-4256-B047-2AE1222A760B}"/>
              </c:ext>
            </c:extLst>
          </c:dPt>
          <c:dPt>
            <c:idx val="23"/>
            <c:bubble3D val="0"/>
            <c:spPr>
              <a:solidFill>
                <a:srgbClr val="D5B5E7"/>
              </a:solidFill>
              <a:ln w="12700">
                <a:solidFill>
                  <a:srgbClr val="FFFFFF"/>
                </a:solidFill>
                <a:prstDash val="solid"/>
              </a:ln>
            </c:spPr>
            <c:extLst>
              <c:ext xmlns:c16="http://schemas.microsoft.com/office/drawing/2014/chart" uri="{C3380CC4-5D6E-409C-BE32-E72D297353CC}">
                <c16:uniqueId val="{0000008A-8DB2-4256-B047-2AE1222A760B}"/>
              </c:ext>
            </c:extLst>
          </c:dPt>
          <c:dPt>
            <c:idx val="25"/>
            <c:bubble3D val="0"/>
            <c:spPr>
              <a:solidFill>
                <a:srgbClr val="E7B3A0"/>
              </a:solidFill>
              <a:ln w="12700">
                <a:solidFill>
                  <a:srgbClr val="FFFFFF"/>
                </a:solidFill>
                <a:prstDash val="solid"/>
              </a:ln>
            </c:spPr>
            <c:extLst>
              <c:ext xmlns:c16="http://schemas.microsoft.com/office/drawing/2014/chart" uri="{C3380CC4-5D6E-409C-BE32-E72D297353CC}">
                <c16:uniqueId val="{0000008C-8DB2-4256-B047-2AE1222A760B}"/>
              </c:ext>
            </c:extLst>
          </c:dPt>
          <c:dPt>
            <c:idx val="26"/>
            <c:bubble3D val="0"/>
            <c:spPr>
              <a:solidFill>
                <a:srgbClr val="E7B3A0"/>
              </a:solidFill>
              <a:ln w="12700">
                <a:solidFill>
                  <a:srgbClr val="FFFFFF"/>
                </a:solidFill>
                <a:prstDash val="solid"/>
              </a:ln>
            </c:spPr>
            <c:extLst>
              <c:ext xmlns:c16="http://schemas.microsoft.com/office/drawing/2014/chart" uri="{C3380CC4-5D6E-409C-BE32-E72D297353CC}">
                <c16:uniqueId val="{0000008E-8DB2-4256-B047-2AE1222A760B}"/>
              </c:ext>
            </c:extLst>
          </c:dPt>
          <c:dPt>
            <c:idx val="27"/>
            <c:bubble3D val="0"/>
            <c:spPr>
              <a:solidFill>
                <a:srgbClr val="E7B3A0"/>
              </a:solidFill>
              <a:ln w="12700">
                <a:solidFill>
                  <a:srgbClr val="FFFFFF"/>
                </a:solidFill>
                <a:prstDash val="solid"/>
              </a:ln>
            </c:spPr>
            <c:extLst>
              <c:ext xmlns:c16="http://schemas.microsoft.com/office/drawing/2014/chart" uri="{C3380CC4-5D6E-409C-BE32-E72D297353CC}">
                <c16:uniqueId val="{00000090-8DB2-4256-B047-2AE1222A760B}"/>
              </c:ext>
            </c:extLst>
          </c:dPt>
          <c:dPt>
            <c:idx val="28"/>
            <c:bubble3D val="0"/>
            <c:spPr>
              <a:solidFill>
                <a:srgbClr val="E7B3A0"/>
              </a:solidFill>
              <a:ln w="12700">
                <a:solidFill>
                  <a:srgbClr val="FFFFFF"/>
                </a:solidFill>
                <a:prstDash val="solid"/>
              </a:ln>
            </c:spPr>
            <c:extLst>
              <c:ext xmlns:c16="http://schemas.microsoft.com/office/drawing/2014/chart" uri="{C3380CC4-5D6E-409C-BE32-E72D297353CC}">
                <c16:uniqueId val="{00000092-8DB2-4256-B047-2AE1222A760B}"/>
              </c:ext>
            </c:extLst>
          </c:dPt>
          <c:dPt>
            <c:idx val="29"/>
            <c:bubble3D val="0"/>
            <c:spPr>
              <a:solidFill>
                <a:srgbClr val="E7B3A0"/>
              </a:solidFill>
              <a:ln w="12700">
                <a:solidFill>
                  <a:srgbClr val="FFFFFF"/>
                </a:solidFill>
                <a:prstDash val="solid"/>
              </a:ln>
            </c:spPr>
            <c:extLst>
              <c:ext xmlns:c16="http://schemas.microsoft.com/office/drawing/2014/chart" uri="{C3380CC4-5D6E-409C-BE32-E72D297353CC}">
                <c16:uniqueId val="{00000094-8DB2-4256-B047-2AE1222A760B}"/>
              </c:ext>
            </c:extLst>
          </c:dPt>
          <c:dPt>
            <c:idx val="31"/>
            <c:bubble3D val="0"/>
            <c:spPr>
              <a:solidFill>
                <a:srgbClr val="7ECDBA"/>
              </a:solidFill>
              <a:ln w="12700">
                <a:solidFill>
                  <a:srgbClr val="FFFFFF"/>
                </a:solidFill>
                <a:prstDash val="solid"/>
              </a:ln>
            </c:spPr>
            <c:extLst>
              <c:ext xmlns:c16="http://schemas.microsoft.com/office/drawing/2014/chart" uri="{C3380CC4-5D6E-409C-BE32-E72D297353CC}">
                <c16:uniqueId val="{00000096-8DB2-4256-B047-2AE1222A760B}"/>
              </c:ext>
            </c:extLst>
          </c:dPt>
          <c:dPt>
            <c:idx val="32"/>
            <c:bubble3D val="0"/>
            <c:spPr>
              <a:solidFill>
                <a:srgbClr val="7ECDBA"/>
              </a:solidFill>
              <a:ln w="12700">
                <a:solidFill>
                  <a:srgbClr val="FFFFFF"/>
                </a:solidFill>
                <a:prstDash val="solid"/>
              </a:ln>
            </c:spPr>
            <c:extLst>
              <c:ext xmlns:c16="http://schemas.microsoft.com/office/drawing/2014/chart" uri="{C3380CC4-5D6E-409C-BE32-E72D297353CC}">
                <c16:uniqueId val="{00000098-8DB2-4256-B047-2AE1222A760B}"/>
              </c:ext>
            </c:extLst>
          </c:dPt>
          <c:dPt>
            <c:idx val="33"/>
            <c:bubble3D val="0"/>
            <c:spPr>
              <a:solidFill>
                <a:srgbClr val="7ECDBA"/>
              </a:solidFill>
              <a:ln w="12700">
                <a:solidFill>
                  <a:srgbClr val="FFFFFF"/>
                </a:solidFill>
                <a:prstDash val="solid"/>
              </a:ln>
            </c:spPr>
            <c:extLst>
              <c:ext xmlns:c16="http://schemas.microsoft.com/office/drawing/2014/chart" uri="{C3380CC4-5D6E-409C-BE32-E72D297353CC}">
                <c16:uniqueId val="{0000009A-8DB2-4256-B047-2AE1222A760B}"/>
              </c:ext>
            </c:extLst>
          </c:dPt>
          <c:dPt>
            <c:idx val="34"/>
            <c:bubble3D val="0"/>
            <c:spPr>
              <a:solidFill>
                <a:srgbClr val="7ECDBA"/>
              </a:solidFill>
              <a:ln w="12700">
                <a:solidFill>
                  <a:srgbClr val="FFFFFF"/>
                </a:solidFill>
                <a:prstDash val="solid"/>
              </a:ln>
            </c:spPr>
            <c:extLst>
              <c:ext xmlns:c16="http://schemas.microsoft.com/office/drawing/2014/chart" uri="{C3380CC4-5D6E-409C-BE32-E72D297353CC}">
                <c16:uniqueId val="{0000009C-8DB2-4256-B047-2AE1222A760B}"/>
              </c:ext>
            </c:extLst>
          </c:dPt>
          <c:dPt>
            <c:idx val="35"/>
            <c:bubble3D val="0"/>
            <c:spPr>
              <a:solidFill>
                <a:srgbClr val="7ECDBA"/>
              </a:solidFill>
              <a:ln w="12700">
                <a:solidFill>
                  <a:srgbClr val="FFFFFF"/>
                </a:solidFill>
                <a:prstDash val="solid"/>
              </a:ln>
            </c:spPr>
            <c:extLst>
              <c:ext xmlns:c16="http://schemas.microsoft.com/office/drawing/2014/chart" uri="{C3380CC4-5D6E-409C-BE32-E72D297353CC}">
                <c16:uniqueId val="{0000009E-8DB2-4256-B047-2AE1222A760B}"/>
              </c:ext>
            </c:extLst>
          </c:dPt>
          <c:dPt>
            <c:idx val="37"/>
            <c:bubble3D val="0"/>
            <c:spPr>
              <a:solidFill>
                <a:srgbClr val="D7BA9D"/>
              </a:solidFill>
              <a:ln w="12700">
                <a:solidFill>
                  <a:srgbClr val="FFFFFF"/>
                </a:solidFill>
                <a:prstDash val="solid"/>
              </a:ln>
            </c:spPr>
            <c:extLst>
              <c:ext xmlns:c16="http://schemas.microsoft.com/office/drawing/2014/chart" uri="{C3380CC4-5D6E-409C-BE32-E72D297353CC}">
                <c16:uniqueId val="{000000A0-8DB2-4256-B047-2AE1222A760B}"/>
              </c:ext>
            </c:extLst>
          </c:dPt>
          <c:dPt>
            <c:idx val="38"/>
            <c:bubble3D val="0"/>
            <c:spPr>
              <a:solidFill>
                <a:srgbClr val="D7BA9D"/>
              </a:solidFill>
              <a:ln w="12700">
                <a:solidFill>
                  <a:srgbClr val="FFFFFF"/>
                </a:solidFill>
                <a:prstDash val="solid"/>
              </a:ln>
            </c:spPr>
            <c:extLst>
              <c:ext xmlns:c16="http://schemas.microsoft.com/office/drawing/2014/chart" uri="{C3380CC4-5D6E-409C-BE32-E72D297353CC}">
                <c16:uniqueId val="{000000A2-8DB2-4256-B047-2AE1222A760B}"/>
              </c:ext>
            </c:extLst>
          </c:dPt>
          <c:dPt>
            <c:idx val="39"/>
            <c:bubble3D val="0"/>
            <c:spPr>
              <a:solidFill>
                <a:srgbClr val="D7BA9D"/>
              </a:solidFill>
              <a:ln w="12700">
                <a:solidFill>
                  <a:srgbClr val="FFFFFF"/>
                </a:solidFill>
                <a:prstDash val="solid"/>
              </a:ln>
            </c:spPr>
            <c:extLst>
              <c:ext xmlns:c16="http://schemas.microsoft.com/office/drawing/2014/chart" uri="{C3380CC4-5D6E-409C-BE32-E72D297353CC}">
                <c16:uniqueId val="{000000A4-8DB2-4256-B047-2AE1222A760B}"/>
              </c:ext>
            </c:extLst>
          </c:dPt>
          <c:dPt>
            <c:idx val="40"/>
            <c:bubble3D val="0"/>
            <c:spPr>
              <a:solidFill>
                <a:srgbClr val="D7BA9D"/>
              </a:solidFill>
              <a:ln w="12700">
                <a:solidFill>
                  <a:srgbClr val="FFFFFF"/>
                </a:solidFill>
                <a:prstDash val="solid"/>
              </a:ln>
            </c:spPr>
            <c:extLst>
              <c:ext xmlns:c16="http://schemas.microsoft.com/office/drawing/2014/chart" uri="{C3380CC4-5D6E-409C-BE32-E72D297353CC}">
                <c16:uniqueId val="{000000A6-8DB2-4256-B047-2AE1222A760B}"/>
              </c:ext>
            </c:extLst>
          </c:dPt>
          <c:dPt>
            <c:idx val="41"/>
            <c:bubble3D val="0"/>
            <c:spPr>
              <a:solidFill>
                <a:srgbClr val="D7BA9D"/>
              </a:solidFill>
              <a:ln w="12700">
                <a:solidFill>
                  <a:srgbClr val="FFFFFF"/>
                </a:solidFill>
                <a:prstDash val="solid"/>
              </a:ln>
            </c:spPr>
            <c:extLst>
              <c:ext xmlns:c16="http://schemas.microsoft.com/office/drawing/2014/chart" uri="{C3380CC4-5D6E-409C-BE32-E72D297353CC}">
                <c16:uniqueId val="{000000A8-8DB2-4256-B047-2AE1222A760B}"/>
              </c:ext>
            </c:extLst>
          </c:dPt>
          <c:dPt>
            <c:idx val="43"/>
            <c:bubble3D val="0"/>
            <c:spPr>
              <a:solidFill>
                <a:srgbClr val="EDAFC3"/>
              </a:solidFill>
              <a:ln w="12700">
                <a:solidFill>
                  <a:srgbClr val="FFFFFF"/>
                </a:solidFill>
                <a:prstDash val="solid"/>
              </a:ln>
            </c:spPr>
            <c:extLst>
              <c:ext xmlns:c16="http://schemas.microsoft.com/office/drawing/2014/chart" uri="{C3380CC4-5D6E-409C-BE32-E72D297353CC}">
                <c16:uniqueId val="{000000AA-8DB2-4256-B047-2AE1222A760B}"/>
              </c:ext>
            </c:extLst>
          </c:dPt>
          <c:dPt>
            <c:idx val="44"/>
            <c:bubble3D val="0"/>
            <c:spPr>
              <a:solidFill>
                <a:srgbClr val="EDAFC3"/>
              </a:solidFill>
              <a:ln w="12700">
                <a:solidFill>
                  <a:srgbClr val="FFFFFF"/>
                </a:solidFill>
                <a:prstDash val="solid"/>
              </a:ln>
            </c:spPr>
            <c:extLst>
              <c:ext xmlns:c16="http://schemas.microsoft.com/office/drawing/2014/chart" uri="{C3380CC4-5D6E-409C-BE32-E72D297353CC}">
                <c16:uniqueId val="{000000AC-8DB2-4256-B047-2AE1222A760B}"/>
              </c:ext>
            </c:extLst>
          </c:dPt>
          <c:dPt>
            <c:idx val="45"/>
            <c:bubble3D val="0"/>
            <c:spPr>
              <a:solidFill>
                <a:srgbClr val="EDAFC3"/>
              </a:solidFill>
              <a:ln w="12700">
                <a:solidFill>
                  <a:srgbClr val="FFFFFF"/>
                </a:solidFill>
                <a:prstDash val="solid"/>
              </a:ln>
            </c:spPr>
            <c:extLst>
              <c:ext xmlns:c16="http://schemas.microsoft.com/office/drawing/2014/chart" uri="{C3380CC4-5D6E-409C-BE32-E72D297353CC}">
                <c16:uniqueId val="{000000AE-8DB2-4256-B047-2AE1222A760B}"/>
              </c:ext>
            </c:extLst>
          </c:dPt>
          <c:dPt>
            <c:idx val="46"/>
            <c:bubble3D val="0"/>
            <c:spPr>
              <a:solidFill>
                <a:srgbClr val="EDAFC3"/>
              </a:solidFill>
              <a:ln w="12700">
                <a:solidFill>
                  <a:srgbClr val="FFFFFF"/>
                </a:solidFill>
                <a:prstDash val="solid"/>
              </a:ln>
            </c:spPr>
            <c:extLst>
              <c:ext xmlns:c16="http://schemas.microsoft.com/office/drawing/2014/chart" uri="{C3380CC4-5D6E-409C-BE32-E72D297353CC}">
                <c16:uniqueId val="{000000B0-8DB2-4256-B047-2AE1222A760B}"/>
              </c:ext>
            </c:extLst>
          </c:dPt>
          <c:dPt>
            <c:idx val="47"/>
            <c:bubble3D val="0"/>
            <c:spPr>
              <a:solidFill>
                <a:srgbClr val="EDAFC3"/>
              </a:solidFill>
              <a:ln w="12700">
                <a:solidFill>
                  <a:srgbClr val="FFFFFF"/>
                </a:solidFill>
                <a:prstDash val="solid"/>
              </a:ln>
            </c:spPr>
            <c:extLst>
              <c:ext xmlns:c16="http://schemas.microsoft.com/office/drawing/2014/chart" uri="{C3380CC4-5D6E-409C-BE32-E72D297353CC}">
                <c16:uniqueId val="{000000B2-8DB2-4256-B047-2AE1222A760B}"/>
              </c:ext>
            </c:extLst>
          </c:dPt>
          <c:dLbls>
            <c:delete val="1"/>
          </c:dLbls>
          <c:cat>
            <c:strRef>
              <c:f>Sheet1!$A$2:$A$49</c:f>
              <c:strCache>
                <c:ptCount val="6"/>
                <c:pt idx="0">
                  <c:v>A</c:v>
                </c:pt>
                <c:pt idx="1">
                  <c:v>A-1</c:v>
                </c:pt>
                <c:pt idx="2">
                  <c:v>A-2</c:v>
                </c:pt>
                <c:pt idx="3">
                  <c:v>A-3</c:v>
                </c:pt>
                <c:pt idx="4">
                  <c:v>A-4</c:v>
                </c:pt>
                <c:pt idx="5">
                  <c:v>A-5</c:v>
                </c:pt>
              </c:strCache>
            </c:strRef>
          </c:cat>
          <c:val>
            <c:numRef>
              <c:f>Sheet1!$C$2:$C$49</c:f>
              <c:numCache>
                <c:formatCode>General</c:formatCode>
                <c:ptCount val="48"/>
              </c:numCache>
            </c:numRef>
          </c:val>
          <c:extLst>
            <c:ext xmlns:c16="http://schemas.microsoft.com/office/drawing/2014/chart" uri="{C3380CC4-5D6E-409C-BE32-E72D297353CC}">
              <c16:uniqueId val="{000000B3-8DB2-4256-B047-2AE1222A760B}"/>
            </c:ext>
          </c:extLst>
        </c:ser>
        <c:dLbls>
          <c:showLegendKey val="0"/>
          <c:showVal val="1"/>
          <c:showCatName val="0"/>
          <c:showSerName val="0"/>
          <c:showPercent val="0"/>
          <c:showBubbleSize val="0"/>
          <c:showLeaderLines val="1"/>
        </c:dLbls>
        <c:firstSliceAng val="0"/>
        <c:holeSize val="90"/>
      </c:doughnut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mn-lt"/>
          <a:ea typeface="ＭＳ Ｐゴシック"/>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19589465045501792"/>
          <c:y val="0.16419688610352279"/>
          <c:w val="0.60838081671415001"/>
          <c:h val="0.58106575963718821"/>
        </c:manualLayout>
      </c:layout>
      <c:doughnutChart>
        <c:varyColors val="1"/>
        <c:ser>
          <c:idx val="0"/>
          <c:order val="0"/>
          <c:tx>
            <c:strRef>
              <c:f>Sheet1!$B$1</c:f>
              <c:strCache>
                <c:ptCount val="1"/>
                <c:pt idx="0">
                  <c:v>Values</c:v>
                </c:pt>
              </c:strCache>
            </c:strRef>
          </c:tx>
          <c:spPr>
            <a:noFill/>
            <a:ln w="12700">
              <a:solidFill>
                <a:srgbClr val="034D34"/>
              </a:solidFill>
              <a:prstDash val="solid"/>
            </a:ln>
          </c:spPr>
          <c:dPt>
            <c:idx val="0"/>
            <c:bubble3D val="0"/>
            <c:spPr>
              <a:noFill/>
              <a:ln w="12700">
                <a:solidFill>
                  <a:srgbClr val="034D34"/>
                </a:solidFill>
                <a:prstDash val="solid"/>
              </a:ln>
              <a:effectLst/>
            </c:spPr>
            <c:extLst>
              <c:ext xmlns:c16="http://schemas.microsoft.com/office/drawing/2014/chart" uri="{C3380CC4-5D6E-409C-BE32-E72D297353CC}">
                <c16:uniqueId val="{00000001-7701-4EC8-B569-9D6001748FFE}"/>
              </c:ext>
            </c:extLst>
          </c:dPt>
          <c:dPt>
            <c:idx val="1"/>
            <c:bubble3D val="0"/>
            <c:spPr>
              <a:solidFill>
                <a:srgbClr val="034D34"/>
              </a:solidFill>
              <a:ln w="12700">
                <a:solidFill>
                  <a:srgbClr val="034D34"/>
                </a:solidFill>
                <a:prstDash val="solid"/>
              </a:ln>
              <a:effectLst/>
            </c:spPr>
            <c:extLst>
              <c:ext xmlns:c16="http://schemas.microsoft.com/office/drawing/2014/chart" uri="{C3380CC4-5D6E-409C-BE32-E72D297353CC}">
                <c16:uniqueId val="{00000003-7701-4EC8-B569-9D6001748FFE}"/>
              </c:ext>
            </c:extLst>
          </c:dPt>
          <c:dPt>
            <c:idx val="2"/>
            <c:bubble3D val="0"/>
            <c:spPr>
              <a:noFill/>
              <a:ln w="12700">
                <a:solidFill>
                  <a:srgbClr val="034D34"/>
                </a:solidFill>
                <a:prstDash val="solid"/>
              </a:ln>
              <a:effectLst/>
            </c:spPr>
            <c:extLst>
              <c:ext xmlns:c16="http://schemas.microsoft.com/office/drawing/2014/chart" uri="{C3380CC4-5D6E-409C-BE32-E72D297353CC}">
                <c16:uniqueId val="{00000005-7701-4EC8-B569-9D6001748FFE}"/>
              </c:ext>
            </c:extLst>
          </c:dPt>
          <c:dPt>
            <c:idx val="3"/>
            <c:bubble3D val="0"/>
            <c:spPr>
              <a:noFill/>
              <a:ln w="12700">
                <a:solidFill>
                  <a:srgbClr val="034D34"/>
                </a:solidFill>
                <a:prstDash val="solid"/>
              </a:ln>
              <a:effectLst/>
            </c:spPr>
            <c:extLst>
              <c:ext xmlns:c16="http://schemas.microsoft.com/office/drawing/2014/chart" uri="{C3380CC4-5D6E-409C-BE32-E72D297353CC}">
                <c16:uniqueId val="{00000007-7701-4EC8-B569-9D6001748FFE}"/>
              </c:ext>
            </c:extLst>
          </c:dPt>
          <c:dPt>
            <c:idx val="4"/>
            <c:bubble3D val="0"/>
            <c:spPr>
              <a:noFill/>
              <a:ln w="12700">
                <a:solidFill>
                  <a:srgbClr val="034D34"/>
                </a:solidFill>
                <a:prstDash val="solid"/>
              </a:ln>
              <a:effectLst/>
            </c:spPr>
            <c:extLst>
              <c:ext xmlns:c16="http://schemas.microsoft.com/office/drawing/2014/chart" uri="{C3380CC4-5D6E-409C-BE32-E72D297353CC}">
                <c16:uniqueId val="{00000009-7701-4EC8-B569-9D6001748FFE}"/>
              </c:ext>
            </c:extLst>
          </c:dPt>
          <c:dPt>
            <c:idx val="5"/>
            <c:bubble3D val="0"/>
            <c:spPr>
              <a:noFill/>
              <a:ln w="12700">
                <a:solidFill>
                  <a:srgbClr val="034D34"/>
                </a:solidFill>
                <a:prstDash val="solid"/>
              </a:ln>
              <a:effectLst/>
            </c:spPr>
            <c:extLst>
              <c:ext xmlns:c16="http://schemas.microsoft.com/office/drawing/2014/chart" uri="{C3380CC4-5D6E-409C-BE32-E72D297353CC}">
                <c16:uniqueId val="{0000000B-7701-4EC8-B569-9D6001748FFE}"/>
              </c:ext>
            </c:extLst>
          </c:dPt>
          <c:dPt>
            <c:idx val="6"/>
            <c:bubble3D val="0"/>
            <c:spPr>
              <a:noFill/>
              <a:ln w="12700">
                <a:solidFill>
                  <a:srgbClr val="034D34"/>
                </a:solidFill>
                <a:prstDash val="solid"/>
              </a:ln>
              <a:effectLst/>
            </c:spPr>
            <c:extLst>
              <c:ext xmlns:c16="http://schemas.microsoft.com/office/drawing/2014/chart" uri="{C3380CC4-5D6E-409C-BE32-E72D297353CC}">
                <c16:uniqueId val="{0000000D-7701-4EC8-B569-9D6001748FFE}"/>
              </c:ext>
            </c:extLst>
          </c:dPt>
          <c:dPt>
            <c:idx val="7"/>
            <c:bubble3D val="0"/>
            <c:spPr>
              <a:noFill/>
              <a:ln w="12700">
                <a:solidFill>
                  <a:srgbClr val="034D34"/>
                </a:solidFill>
                <a:prstDash val="solid"/>
              </a:ln>
              <a:effectLst/>
            </c:spPr>
            <c:extLst>
              <c:ext xmlns:c16="http://schemas.microsoft.com/office/drawing/2014/chart" uri="{C3380CC4-5D6E-409C-BE32-E72D297353CC}">
                <c16:uniqueId val="{0000000F-7701-4EC8-B569-9D6001748FFE}"/>
              </c:ext>
            </c:extLst>
          </c:dPt>
          <c:dPt>
            <c:idx val="8"/>
            <c:bubble3D val="0"/>
            <c:extLst>
              <c:ext xmlns:c16="http://schemas.microsoft.com/office/drawing/2014/chart" uri="{C3380CC4-5D6E-409C-BE32-E72D297353CC}">
                <c16:uniqueId val="{00000010-7701-4EC8-B569-9D6001748FFE}"/>
              </c:ext>
            </c:extLst>
          </c:dPt>
          <c:dPt>
            <c:idx val="9"/>
            <c:bubble3D val="0"/>
            <c:extLst>
              <c:ext xmlns:c16="http://schemas.microsoft.com/office/drawing/2014/chart" uri="{C3380CC4-5D6E-409C-BE32-E72D297353CC}">
                <c16:uniqueId val="{00000011-7701-4EC8-B569-9D6001748FFE}"/>
              </c:ext>
            </c:extLst>
          </c:dPt>
          <c:dPt>
            <c:idx val="10"/>
            <c:bubble3D val="0"/>
            <c:extLst>
              <c:ext xmlns:c16="http://schemas.microsoft.com/office/drawing/2014/chart" uri="{C3380CC4-5D6E-409C-BE32-E72D297353CC}">
                <c16:uniqueId val="{00000012-7701-4EC8-B569-9D6001748FFE}"/>
              </c:ext>
            </c:extLst>
          </c:dPt>
          <c:dPt>
            <c:idx val="11"/>
            <c:bubble3D val="0"/>
            <c:extLst>
              <c:ext xmlns:c16="http://schemas.microsoft.com/office/drawing/2014/chart" uri="{C3380CC4-5D6E-409C-BE32-E72D297353CC}">
                <c16:uniqueId val="{00000013-7701-4EC8-B569-9D6001748FFE}"/>
              </c:ext>
            </c:extLst>
          </c:dPt>
          <c:dPt>
            <c:idx val="12"/>
            <c:bubble3D val="0"/>
            <c:extLst>
              <c:ext xmlns:c16="http://schemas.microsoft.com/office/drawing/2014/chart" uri="{C3380CC4-5D6E-409C-BE32-E72D297353CC}">
                <c16:uniqueId val="{00000014-7701-4EC8-B569-9D6001748FFE}"/>
              </c:ext>
            </c:extLst>
          </c:dPt>
          <c:dPt>
            <c:idx val="13"/>
            <c:bubble3D val="0"/>
            <c:extLst>
              <c:ext xmlns:c16="http://schemas.microsoft.com/office/drawing/2014/chart" uri="{C3380CC4-5D6E-409C-BE32-E72D297353CC}">
                <c16:uniqueId val="{00000015-7701-4EC8-B569-9D6001748FFE}"/>
              </c:ext>
            </c:extLst>
          </c:dPt>
          <c:dPt>
            <c:idx val="14"/>
            <c:bubble3D val="0"/>
            <c:extLst>
              <c:ext xmlns:c16="http://schemas.microsoft.com/office/drawing/2014/chart" uri="{C3380CC4-5D6E-409C-BE32-E72D297353CC}">
                <c16:uniqueId val="{00000016-7701-4EC8-B569-9D6001748FFE}"/>
              </c:ext>
            </c:extLst>
          </c:dPt>
          <c:dPt>
            <c:idx val="15"/>
            <c:bubble3D val="0"/>
            <c:extLst>
              <c:ext xmlns:c16="http://schemas.microsoft.com/office/drawing/2014/chart" uri="{C3380CC4-5D6E-409C-BE32-E72D297353CC}">
                <c16:uniqueId val="{00000017-7701-4EC8-B569-9D6001748FFE}"/>
              </c:ext>
            </c:extLst>
          </c:dPt>
          <c:dPt>
            <c:idx val="16"/>
            <c:bubble3D val="0"/>
            <c:extLst>
              <c:ext xmlns:c16="http://schemas.microsoft.com/office/drawing/2014/chart" uri="{C3380CC4-5D6E-409C-BE32-E72D297353CC}">
                <c16:uniqueId val="{00000018-7701-4EC8-B569-9D6001748FFE}"/>
              </c:ext>
            </c:extLst>
          </c:dPt>
          <c:dPt>
            <c:idx val="17"/>
            <c:bubble3D val="0"/>
            <c:extLst>
              <c:ext xmlns:c16="http://schemas.microsoft.com/office/drawing/2014/chart" uri="{C3380CC4-5D6E-409C-BE32-E72D297353CC}">
                <c16:uniqueId val="{00000019-7701-4EC8-B569-9D6001748FFE}"/>
              </c:ext>
            </c:extLst>
          </c:dPt>
          <c:dPt>
            <c:idx val="18"/>
            <c:bubble3D val="0"/>
            <c:extLst>
              <c:ext xmlns:c16="http://schemas.microsoft.com/office/drawing/2014/chart" uri="{C3380CC4-5D6E-409C-BE32-E72D297353CC}">
                <c16:uniqueId val="{0000001A-7701-4EC8-B569-9D6001748FFE}"/>
              </c:ext>
            </c:extLst>
          </c:dPt>
          <c:dPt>
            <c:idx val="19"/>
            <c:bubble3D val="0"/>
            <c:extLst>
              <c:ext xmlns:c16="http://schemas.microsoft.com/office/drawing/2014/chart" uri="{C3380CC4-5D6E-409C-BE32-E72D297353CC}">
                <c16:uniqueId val="{0000001B-7701-4EC8-B569-9D6001748FFE}"/>
              </c:ext>
            </c:extLst>
          </c:dPt>
          <c:dPt>
            <c:idx val="20"/>
            <c:bubble3D val="0"/>
            <c:extLst>
              <c:ext xmlns:c16="http://schemas.microsoft.com/office/drawing/2014/chart" uri="{C3380CC4-5D6E-409C-BE32-E72D297353CC}">
                <c16:uniqueId val="{0000001C-7701-4EC8-B569-9D6001748FFE}"/>
              </c:ext>
            </c:extLst>
          </c:dPt>
          <c:dPt>
            <c:idx val="21"/>
            <c:bubble3D val="0"/>
            <c:extLst>
              <c:ext xmlns:c16="http://schemas.microsoft.com/office/drawing/2014/chart" uri="{C3380CC4-5D6E-409C-BE32-E72D297353CC}">
                <c16:uniqueId val="{0000001D-7701-4EC8-B569-9D6001748FFE}"/>
              </c:ext>
            </c:extLst>
          </c:dPt>
          <c:dPt>
            <c:idx val="22"/>
            <c:bubble3D val="0"/>
            <c:extLst>
              <c:ext xmlns:c16="http://schemas.microsoft.com/office/drawing/2014/chart" uri="{C3380CC4-5D6E-409C-BE32-E72D297353CC}">
                <c16:uniqueId val="{0000001E-7701-4EC8-B569-9D6001748FFE}"/>
              </c:ext>
            </c:extLst>
          </c:dPt>
          <c:dPt>
            <c:idx val="23"/>
            <c:bubble3D val="0"/>
            <c:extLst>
              <c:ext xmlns:c16="http://schemas.microsoft.com/office/drawing/2014/chart" uri="{C3380CC4-5D6E-409C-BE32-E72D297353CC}">
                <c16:uniqueId val="{0000001F-7701-4EC8-B569-9D6001748FFE}"/>
              </c:ext>
            </c:extLst>
          </c:dPt>
          <c:dPt>
            <c:idx val="24"/>
            <c:bubble3D val="0"/>
            <c:extLst>
              <c:ext xmlns:c16="http://schemas.microsoft.com/office/drawing/2014/chart" uri="{C3380CC4-5D6E-409C-BE32-E72D297353CC}">
                <c16:uniqueId val="{00000020-7701-4EC8-B569-9D6001748FFE}"/>
              </c:ext>
            </c:extLst>
          </c:dPt>
          <c:dPt>
            <c:idx val="25"/>
            <c:bubble3D val="0"/>
            <c:extLst>
              <c:ext xmlns:c16="http://schemas.microsoft.com/office/drawing/2014/chart" uri="{C3380CC4-5D6E-409C-BE32-E72D297353CC}">
                <c16:uniqueId val="{00000021-7701-4EC8-B569-9D6001748FFE}"/>
              </c:ext>
            </c:extLst>
          </c:dPt>
          <c:dPt>
            <c:idx val="26"/>
            <c:bubble3D val="0"/>
            <c:extLst>
              <c:ext xmlns:c16="http://schemas.microsoft.com/office/drawing/2014/chart" uri="{C3380CC4-5D6E-409C-BE32-E72D297353CC}">
                <c16:uniqueId val="{00000022-7701-4EC8-B569-9D6001748FFE}"/>
              </c:ext>
            </c:extLst>
          </c:dPt>
          <c:dPt>
            <c:idx val="27"/>
            <c:bubble3D val="0"/>
            <c:extLst>
              <c:ext xmlns:c16="http://schemas.microsoft.com/office/drawing/2014/chart" uri="{C3380CC4-5D6E-409C-BE32-E72D297353CC}">
                <c16:uniqueId val="{00000023-7701-4EC8-B569-9D6001748FFE}"/>
              </c:ext>
            </c:extLst>
          </c:dPt>
          <c:dPt>
            <c:idx val="28"/>
            <c:bubble3D val="0"/>
            <c:extLst>
              <c:ext xmlns:c16="http://schemas.microsoft.com/office/drawing/2014/chart" uri="{C3380CC4-5D6E-409C-BE32-E72D297353CC}">
                <c16:uniqueId val="{00000024-7701-4EC8-B569-9D6001748FFE}"/>
              </c:ext>
            </c:extLst>
          </c:dPt>
          <c:dPt>
            <c:idx val="29"/>
            <c:bubble3D val="0"/>
            <c:extLst>
              <c:ext xmlns:c16="http://schemas.microsoft.com/office/drawing/2014/chart" uri="{C3380CC4-5D6E-409C-BE32-E72D297353CC}">
                <c16:uniqueId val="{00000025-7701-4EC8-B569-9D6001748FFE}"/>
              </c:ext>
            </c:extLst>
          </c:dPt>
          <c:dPt>
            <c:idx val="30"/>
            <c:bubble3D val="0"/>
            <c:extLst>
              <c:ext xmlns:c16="http://schemas.microsoft.com/office/drawing/2014/chart" uri="{C3380CC4-5D6E-409C-BE32-E72D297353CC}">
                <c16:uniqueId val="{00000026-7701-4EC8-B569-9D6001748FFE}"/>
              </c:ext>
            </c:extLst>
          </c:dPt>
          <c:dPt>
            <c:idx val="31"/>
            <c:bubble3D val="0"/>
            <c:extLst>
              <c:ext xmlns:c16="http://schemas.microsoft.com/office/drawing/2014/chart" uri="{C3380CC4-5D6E-409C-BE32-E72D297353CC}">
                <c16:uniqueId val="{00000027-7701-4EC8-B569-9D6001748FFE}"/>
              </c:ext>
            </c:extLst>
          </c:dPt>
          <c:dPt>
            <c:idx val="32"/>
            <c:bubble3D val="0"/>
            <c:extLst>
              <c:ext xmlns:c16="http://schemas.microsoft.com/office/drawing/2014/chart" uri="{C3380CC4-5D6E-409C-BE32-E72D297353CC}">
                <c16:uniqueId val="{00000028-7701-4EC8-B569-9D6001748FFE}"/>
              </c:ext>
            </c:extLst>
          </c:dPt>
          <c:dPt>
            <c:idx val="33"/>
            <c:bubble3D val="0"/>
            <c:extLst>
              <c:ext xmlns:c16="http://schemas.microsoft.com/office/drawing/2014/chart" uri="{C3380CC4-5D6E-409C-BE32-E72D297353CC}">
                <c16:uniqueId val="{00000029-7701-4EC8-B569-9D6001748FFE}"/>
              </c:ext>
            </c:extLst>
          </c:dPt>
          <c:dPt>
            <c:idx val="34"/>
            <c:bubble3D val="0"/>
            <c:extLst>
              <c:ext xmlns:c16="http://schemas.microsoft.com/office/drawing/2014/chart" uri="{C3380CC4-5D6E-409C-BE32-E72D297353CC}">
                <c16:uniqueId val="{0000002A-7701-4EC8-B569-9D6001748FFE}"/>
              </c:ext>
            </c:extLst>
          </c:dPt>
          <c:dPt>
            <c:idx val="35"/>
            <c:bubble3D val="0"/>
            <c:extLst>
              <c:ext xmlns:c16="http://schemas.microsoft.com/office/drawing/2014/chart" uri="{C3380CC4-5D6E-409C-BE32-E72D297353CC}">
                <c16:uniqueId val="{0000002B-7701-4EC8-B569-9D6001748FFE}"/>
              </c:ext>
            </c:extLst>
          </c:dPt>
          <c:dPt>
            <c:idx val="36"/>
            <c:bubble3D val="0"/>
            <c:extLst>
              <c:ext xmlns:c16="http://schemas.microsoft.com/office/drawing/2014/chart" uri="{C3380CC4-5D6E-409C-BE32-E72D297353CC}">
                <c16:uniqueId val="{0000002C-7701-4EC8-B569-9D6001748FFE}"/>
              </c:ext>
            </c:extLst>
          </c:dPt>
          <c:dPt>
            <c:idx val="37"/>
            <c:bubble3D val="0"/>
            <c:extLst>
              <c:ext xmlns:c16="http://schemas.microsoft.com/office/drawing/2014/chart" uri="{C3380CC4-5D6E-409C-BE32-E72D297353CC}">
                <c16:uniqueId val="{0000002D-7701-4EC8-B569-9D6001748FFE}"/>
              </c:ext>
            </c:extLst>
          </c:dPt>
          <c:dPt>
            <c:idx val="38"/>
            <c:bubble3D val="0"/>
            <c:extLst>
              <c:ext xmlns:c16="http://schemas.microsoft.com/office/drawing/2014/chart" uri="{C3380CC4-5D6E-409C-BE32-E72D297353CC}">
                <c16:uniqueId val="{0000002E-7701-4EC8-B569-9D6001748FFE}"/>
              </c:ext>
            </c:extLst>
          </c:dPt>
          <c:dPt>
            <c:idx val="39"/>
            <c:bubble3D val="0"/>
            <c:extLst>
              <c:ext xmlns:c16="http://schemas.microsoft.com/office/drawing/2014/chart" uri="{C3380CC4-5D6E-409C-BE32-E72D297353CC}">
                <c16:uniqueId val="{0000002F-7701-4EC8-B569-9D6001748FFE}"/>
              </c:ext>
            </c:extLst>
          </c:dPt>
          <c:dPt>
            <c:idx val="40"/>
            <c:bubble3D val="0"/>
            <c:extLst>
              <c:ext xmlns:c16="http://schemas.microsoft.com/office/drawing/2014/chart" uri="{C3380CC4-5D6E-409C-BE32-E72D297353CC}">
                <c16:uniqueId val="{00000030-7701-4EC8-B569-9D6001748FFE}"/>
              </c:ext>
            </c:extLst>
          </c:dPt>
          <c:dPt>
            <c:idx val="41"/>
            <c:bubble3D val="0"/>
            <c:extLst>
              <c:ext xmlns:c16="http://schemas.microsoft.com/office/drawing/2014/chart" uri="{C3380CC4-5D6E-409C-BE32-E72D297353CC}">
                <c16:uniqueId val="{00000031-7701-4EC8-B569-9D6001748FFE}"/>
              </c:ext>
            </c:extLst>
          </c:dPt>
          <c:dPt>
            <c:idx val="42"/>
            <c:bubble3D val="0"/>
            <c:extLst>
              <c:ext xmlns:c16="http://schemas.microsoft.com/office/drawing/2014/chart" uri="{C3380CC4-5D6E-409C-BE32-E72D297353CC}">
                <c16:uniqueId val="{00000032-7701-4EC8-B569-9D6001748FFE}"/>
              </c:ext>
            </c:extLst>
          </c:dPt>
          <c:dPt>
            <c:idx val="43"/>
            <c:bubble3D val="0"/>
            <c:extLst>
              <c:ext xmlns:c16="http://schemas.microsoft.com/office/drawing/2014/chart" uri="{C3380CC4-5D6E-409C-BE32-E72D297353CC}">
                <c16:uniqueId val="{00000033-7701-4EC8-B569-9D6001748FFE}"/>
              </c:ext>
            </c:extLst>
          </c:dPt>
          <c:dPt>
            <c:idx val="44"/>
            <c:bubble3D val="0"/>
            <c:extLst>
              <c:ext xmlns:c16="http://schemas.microsoft.com/office/drawing/2014/chart" uri="{C3380CC4-5D6E-409C-BE32-E72D297353CC}">
                <c16:uniqueId val="{00000034-7701-4EC8-B569-9D6001748FFE}"/>
              </c:ext>
            </c:extLst>
          </c:dPt>
          <c:dPt>
            <c:idx val="45"/>
            <c:bubble3D val="0"/>
            <c:extLst>
              <c:ext xmlns:c16="http://schemas.microsoft.com/office/drawing/2014/chart" uri="{C3380CC4-5D6E-409C-BE32-E72D297353CC}">
                <c16:uniqueId val="{00000035-7701-4EC8-B569-9D6001748FFE}"/>
              </c:ext>
            </c:extLst>
          </c:dPt>
          <c:dPt>
            <c:idx val="46"/>
            <c:bubble3D val="0"/>
            <c:extLst>
              <c:ext xmlns:c16="http://schemas.microsoft.com/office/drawing/2014/chart" uri="{C3380CC4-5D6E-409C-BE32-E72D297353CC}">
                <c16:uniqueId val="{00000036-7701-4EC8-B569-9D6001748FFE}"/>
              </c:ext>
            </c:extLst>
          </c:dPt>
          <c:dPt>
            <c:idx val="47"/>
            <c:bubble3D val="0"/>
            <c:extLst>
              <c:ext xmlns:c16="http://schemas.microsoft.com/office/drawing/2014/chart" uri="{C3380CC4-5D6E-409C-BE32-E72D297353CC}">
                <c16:uniqueId val="{00000037-7701-4EC8-B569-9D6001748FFE}"/>
              </c:ext>
            </c:extLst>
          </c:dPt>
          <c:cat>
            <c:strRef>
              <c:f>Sheet1!$A$2:$A$49</c:f>
              <c:strCache>
                <c:ptCount val="6"/>
                <c:pt idx="0">
                  <c:v>A</c:v>
                </c:pt>
                <c:pt idx="1">
                  <c:v>A-1</c:v>
                </c:pt>
                <c:pt idx="2">
                  <c:v>A-2</c:v>
                </c:pt>
                <c:pt idx="3">
                  <c:v>A-3</c:v>
                </c:pt>
                <c:pt idx="4">
                  <c:v>A-4</c:v>
                </c:pt>
                <c:pt idx="5">
                  <c:v>A-5</c:v>
                </c:pt>
              </c:strCache>
            </c:strRef>
          </c:cat>
          <c:val>
            <c:numRef>
              <c:f>Sheet1!$B$2:$B$49</c:f>
              <c:numCache>
                <c:formatCode>General</c:formatCode>
                <c:ptCount val="48"/>
                <c:pt idx="0">
                  <c:v>0.96314843348741652</c:v>
                </c:pt>
                <c:pt idx="1">
                  <c:v>3.6851566512583464E-2</c:v>
                </c:pt>
              </c:numCache>
            </c:numRef>
          </c:val>
          <c:extLst>
            <c:ext xmlns:c16="http://schemas.microsoft.com/office/drawing/2014/chart" uri="{C3380CC4-5D6E-409C-BE32-E72D297353CC}">
              <c16:uniqueId val="{00000038-7701-4EC8-B569-9D6001748FFE}"/>
            </c:ext>
          </c:extLst>
        </c:ser>
        <c:dLbls>
          <c:showLegendKey val="0"/>
          <c:showVal val="0"/>
          <c:showCatName val="0"/>
          <c:showSerName val="0"/>
          <c:showPercent val="0"/>
          <c:showBubbleSize val="0"/>
          <c:showLeaderLines val="0"/>
        </c:dLbls>
        <c:firstSliceAng val="0"/>
        <c:holeSize val="60"/>
      </c:doughnutChart>
      <c:doughnutChart>
        <c:varyColors val="1"/>
        <c:ser>
          <c:idx val="1"/>
          <c:order val="1"/>
          <c:tx>
            <c:strRef>
              <c:f>Sheet1!$C$1</c:f>
              <c:strCache>
                <c:ptCount val="1"/>
                <c:pt idx="0">
                  <c:v>Values2</c:v>
                </c:pt>
              </c:strCache>
            </c:strRef>
          </c:tx>
          <c:spPr>
            <a:ln w="12700">
              <a:solidFill>
                <a:srgbClr val="FFFFFF"/>
              </a:solidFill>
              <a:prstDash val="solid"/>
            </a:ln>
          </c:spPr>
          <c:dPt>
            <c:idx val="0"/>
            <c:bubble3D val="0"/>
            <c:spPr>
              <a:solidFill>
                <a:srgbClr val="92ADCE"/>
              </a:solidFill>
              <a:ln w="12700">
                <a:solidFill>
                  <a:srgbClr val="FFFFFF"/>
                </a:solidFill>
                <a:prstDash val="solid"/>
              </a:ln>
            </c:spPr>
            <c:extLst>
              <c:ext xmlns:c16="http://schemas.microsoft.com/office/drawing/2014/chart" uri="{C3380CC4-5D6E-409C-BE32-E72D297353CC}">
                <c16:uniqueId val="{0000003A-7701-4EC8-B569-9D6001748FFE}"/>
              </c:ext>
            </c:extLst>
          </c:dPt>
          <c:dPt>
            <c:idx val="1"/>
            <c:bubble3D val="0"/>
            <c:spPr>
              <a:solidFill>
                <a:srgbClr val="9DE5EC"/>
              </a:solidFill>
              <a:ln w="12700">
                <a:solidFill>
                  <a:srgbClr val="FFFFFF"/>
                </a:solidFill>
                <a:prstDash val="solid"/>
              </a:ln>
            </c:spPr>
            <c:extLst>
              <c:ext xmlns:c16="http://schemas.microsoft.com/office/drawing/2014/chart" uri="{C3380CC4-5D6E-409C-BE32-E72D297353CC}">
                <c16:uniqueId val="{0000003C-7701-4EC8-B569-9D6001748FFE}"/>
              </c:ext>
            </c:extLst>
          </c:dPt>
          <c:dPt>
            <c:idx val="2"/>
            <c:bubble3D val="0"/>
            <c:spPr>
              <a:solidFill>
                <a:srgbClr val="9DE5EC"/>
              </a:solidFill>
              <a:ln w="12700">
                <a:solidFill>
                  <a:srgbClr val="FFFFFF"/>
                </a:solidFill>
                <a:prstDash val="solid"/>
              </a:ln>
            </c:spPr>
            <c:extLst>
              <c:ext xmlns:c16="http://schemas.microsoft.com/office/drawing/2014/chart" uri="{C3380CC4-5D6E-409C-BE32-E72D297353CC}">
                <c16:uniqueId val="{0000003E-7701-4EC8-B569-9D6001748FFE}"/>
              </c:ext>
            </c:extLst>
          </c:dPt>
          <c:dPt>
            <c:idx val="3"/>
            <c:bubble3D val="0"/>
            <c:spPr>
              <a:solidFill>
                <a:srgbClr val="9DE5EC"/>
              </a:solidFill>
              <a:ln w="12700">
                <a:solidFill>
                  <a:srgbClr val="FFFFFF"/>
                </a:solidFill>
                <a:prstDash val="solid"/>
              </a:ln>
            </c:spPr>
            <c:extLst>
              <c:ext xmlns:c16="http://schemas.microsoft.com/office/drawing/2014/chart" uri="{C3380CC4-5D6E-409C-BE32-E72D297353CC}">
                <c16:uniqueId val="{00000040-7701-4EC8-B569-9D6001748FFE}"/>
              </c:ext>
            </c:extLst>
          </c:dPt>
          <c:dPt>
            <c:idx val="4"/>
            <c:bubble3D val="0"/>
            <c:spPr>
              <a:solidFill>
                <a:srgbClr val="9DE5EC"/>
              </a:solidFill>
              <a:ln w="12700">
                <a:solidFill>
                  <a:srgbClr val="FFFFFF"/>
                </a:solidFill>
                <a:prstDash val="solid"/>
              </a:ln>
            </c:spPr>
            <c:extLst>
              <c:ext xmlns:c16="http://schemas.microsoft.com/office/drawing/2014/chart" uri="{C3380CC4-5D6E-409C-BE32-E72D297353CC}">
                <c16:uniqueId val="{00000042-7701-4EC8-B569-9D6001748FFE}"/>
              </c:ext>
            </c:extLst>
          </c:dPt>
          <c:dPt>
            <c:idx val="5"/>
            <c:bubble3D val="0"/>
            <c:spPr>
              <a:solidFill>
                <a:srgbClr val="9DE5EC"/>
              </a:solidFill>
              <a:ln w="12700">
                <a:solidFill>
                  <a:srgbClr val="FFFFFF"/>
                </a:solidFill>
                <a:prstDash val="solid"/>
              </a:ln>
            </c:spPr>
            <c:extLst>
              <c:ext xmlns:c16="http://schemas.microsoft.com/office/drawing/2014/chart" uri="{C3380CC4-5D6E-409C-BE32-E72D297353CC}">
                <c16:uniqueId val="{00000044-7701-4EC8-B569-9D6001748FFE}"/>
              </c:ext>
            </c:extLst>
          </c:dPt>
          <c:dPt>
            <c:idx val="7"/>
            <c:bubble3D val="0"/>
            <c:spPr>
              <a:solidFill>
                <a:srgbClr val="FFBB7A"/>
              </a:solidFill>
              <a:ln w="12700">
                <a:solidFill>
                  <a:srgbClr val="FFFFFF"/>
                </a:solidFill>
                <a:prstDash val="solid"/>
              </a:ln>
            </c:spPr>
            <c:extLst>
              <c:ext xmlns:c16="http://schemas.microsoft.com/office/drawing/2014/chart" uri="{C3380CC4-5D6E-409C-BE32-E72D297353CC}">
                <c16:uniqueId val="{00000046-7701-4EC8-B569-9D6001748FFE}"/>
              </c:ext>
            </c:extLst>
          </c:dPt>
          <c:dPt>
            <c:idx val="8"/>
            <c:bubble3D val="0"/>
            <c:spPr>
              <a:solidFill>
                <a:srgbClr val="FFBB7A"/>
              </a:solidFill>
              <a:ln w="12700">
                <a:solidFill>
                  <a:srgbClr val="FFFFFF"/>
                </a:solidFill>
                <a:prstDash val="solid"/>
              </a:ln>
            </c:spPr>
            <c:extLst>
              <c:ext xmlns:c16="http://schemas.microsoft.com/office/drawing/2014/chart" uri="{C3380CC4-5D6E-409C-BE32-E72D297353CC}">
                <c16:uniqueId val="{00000048-7701-4EC8-B569-9D6001748FFE}"/>
              </c:ext>
            </c:extLst>
          </c:dPt>
          <c:dPt>
            <c:idx val="9"/>
            <c:bubble3D val="0"/>
            <c:spPr>
              <a:solidFill>
                <a:srgbClr val="FFBB7A"/>
              </a:solidFill>
              <a:ln w="12700">
                <a:solidFill>
                  <a:srgbClr val="FFFFFF"/>
                </a:solidFill>
                <a:prstDash val="solid"/>
              </a:ln>
            </c:spPr>
            <c:extLst>
              <c:ext xmlns:c16="http://schemas.microsoft.com/office/drawing/2014/chart" uri="{C3380CC4-5D6E-409C-BE32-E72D297353CC}">
                <c16:uniqueId val="{0000004A-7701-4EC8-B569-9D6001748FFE}"/>
              </c:ext>
            </c:extLst>
          </c:dPt>
          <c:dPt>
            <c:idx val="10"/>
            <c:bubble3D val="0"/>
            <c:spPr>
              <a:solidFill>
                <a:srgbClr val="FFBB7A"/>
              </a:solidFill>
              <a:ln w="12700">
                <a:solidFill>
                  <a:srgbClr val="FFFFFF"/>
                </a:solidFill>
                <a:prstDash val="solid"/>
              </a:ln>
            </c:spPr>
            <c:extLst>
              <c:ext xmlns:c16="http://schemas.microsoft.com/office/drawing/2014/chart" uri="{C3380CC4-5D6E-409C-BE32-E72D297353CC}">
                <c16:uniqueId val="{0000004C-7701-4EC8-B569-9D6001748FFE}"/>
              </c:ext>
            </c:extLst>
          </c:dPt>
          <c:dPt>
            <c:idx val="11"/>
            <c:bubble3D val="0"/>
            <c:spPr>
              <a:solidFill>
                <a:srgbClr val="FFBB7A"/>
              </a:solidFill>
              <a:ln w="12700">
                <a:solidFill>
                  <a:srgbClr val="FFFFFF"/>
                </a:solidFill>
                <a:prstDash val="solid"/>
              </a:ln>
            </c:spPr>
            <c:extLst>
              <c:ext xmlns:c16="http://schemas.microsoft.com/office/drawing/2014/chart" uri="{C3380CC4-5D6E-409C-BE32-E72D297353CC}">
                <c16:uniqueId val="{0000004E-7701-4EC8-B569-9D6001748FFE}"/>
              </c:ext>
            </c:extLst>
          </c:dPt>
          <c:dPt>
            <c:idx val="13"/>
            <c:bubble3D val="0"/>
            <c:spPr>
              <a:solidFill>
                <a:srgbClr val="86C5FA"/>
              </a:solidFill>
              <a:ln w="12700">
                <a:solidFill>
                  <a:srgbClr val="FFFFFF"/>
                </a:solidFill>
                <a:prstDash val="solid"/>
              </a:ln>
            </c:spPr>
            <c:extLst>
              <c:ext xmlns:c16="http://schemas.microsoft.com/office/drawing/2014/chart" uri="{C3380CC4-5D6E-409C-BE32-E72D297353CC}">
                <c16:uniqueId val="{00000050-7701-4EC8-B569-9D6001748FFE}"/>
              </c:ext>
            </c:extLst>
          </c:dPt>
          <c:dPt>
            <c:idx val="14"/>
            <c:bubble3D val="0"/>
            <c:spPr>
              <a:solidFill>
                <a:srgbClr val="86C5FA"/>
              </a:solidFill>
              <a:ln w="12700">
                <a:solidFill>
                  <a:srgbClr val="FFFFFF"/>
                </a:solidFill>
                <a:prstDash val="solid"/>
              </a:ln>
            </c:spPr>
            <c:extLst>
              <c:ext xmlns:c16="http://schemas.microsoft.com/office/drawing/2014/chart" uri="{C3380CC4-5D6E-409C-BE32-E72D297353CC}">
                <c16:uniqueId val="{00000052-7701-4EC8-B569-9D6001748FFE}"/>
              </c:ext>
            </c:extLst>
          </c:dPt>
          <c:dPt>
            <c:idx val="15"/>
            <c:bubble3D val="0"/>
            <c:spPr>
              <a:solidFill>
                <a:srgbClr val="86C5FA"/>
              </a:solidFill>
              <a:ln w="12700">
                <a:solidFill>
                  <a:srgbClr val="FFFFFF"/>
                </a:solidFill>
                <a:prstDash val="solid"/>
              </a:ln>
            </c:spPr>
            <c:extLst>
              <c:ext xmlns:c16="http://schemas.microsoft.com/office/drawing/2014/chart" uri="{C3380CC4-5D6E-409C-BE32-E72D297353CC}">
                <c16:uniqueId val="{00000054-7701-4EC8-B569-9D6001748FFE}"/>
              </c:ext>
            </c:extLst>
          </c:dPt>
          <c:dPt>
            <c:idx val="16"/>
            <c:bubble3D val="0"/>
            <c:spPr>
              <a:solidFill>
                <a:srgbClr val="86C5FA"/>
              </a:solidFill>
              <a:ln w="12700">
                <a:solidFill>
                  <a:srgbClr val="FFFFFF"/>
                </a:solidFill>
                <a:prstDash val="solid"/>
              </a:ln>
            </c:spPr>
            <c:extLst>
              <c:ext xmlns:c16="http://schemas.microsoft.com/office/drawing/2014/chart" uri="{C3380CC4-5D6E-409C-BE32-E72D297353CC}">
                <c16:uniqueId val="{00000056-7701-4EC8-B569-9D6001748FFE}"/>
              </c:ext>
            </c:extLst>
          </c:dPt>
          <c:dPt>
            <c:idx val="17"/>
            <c:bubble3D val="0"/>
            <c:spPr>
              <a:solidFill>
                <a:srgbClr val="86C5FA"/>
              </a:solidFill>
              <a:ln w="12700">
                <a:solidFill>
                  <a:srgbClr val="FFFFFF"/>
                </a:solidFill>
                <a:prstDash val="solid"/>
              </a:ln>
            </c:spPr>
            <c:extLst>
              <c:ext xmlns:c16="http://schemas.microsoft.com/office/drawing/2014/chart" uri="{C3380CC4-5D6E-409C-BE32-E72D297353CC}">
                <c16:uniqueId val="{00000058-7701-4EC8-B569-9D6001748FFE}"/>
              </c:ext>
            </c:extLst>
          </c:dPt>
          <c:dPt>
            <c:idx val="19"/>
            <c:bubble3D val="0"/>
            <c:spPr>
              <a:solidFill>
                <a:srgbClr val="D5B5E7"/>
              </a:solidFill>
              <a:ln w="12700">
                <a:solidFill>
                  <a:srgbClr val="FFFFFF"/>
                </a:solidFill>
                <a:prstDash val="solid"/>
              </a:ln>
            </c:spPr>
            <c:extLst>
              <c:ext xmlns:c16="http://schemas.microsoft.com/office/drawing/2014/chart" uri="{C3380CC4-5D6E-409C-BE32-E72D297353CC}">
                <c16:uniqueId val="{0000005A-7701-4EC8-B569-9D6001748FFE}"/>
              </c:ext>
            </c:extLst>
          </c:dPt>
          <c:dPt>
            <c:idx val="20"/>
            <c:bubble3D val="0"/>
            <c:spPr>
              <a:solidFill>
                <a:srgbClr val="D5B5E7"/>
              </a:solidFill>
              <a:ln w="12700">
                <a:solidFill>
                  <a:srgbClr val="FFFFFF"/>
                </a:solidFill>
                <a:prstDash val="solid"/>
              </a:ln>
            </c:spPr>
            <c:extLst>
              <c:ext xmlns:c16="http://schemas.microsoft.com/office/drawing/2014/chart" uri="{C3380CC4-5D6E-409C-BE32-E72D297353CC}">
                <c16:uniqueId val="{0000005C-7701-4EC8-B569-9D6001748FFE}"/>
              </c:ext>
            </c:extLst>
          </c:dPt>
          <c:dPt>
            <c:idx val="21"/>
            <c:bubble3D val="0"/>
            <c:spPr>
              <a:solidFill>
                <a:srgbClr val="D5B5E7"/>
              </a:solidFill>
              <a:ln w="12700">
                <a:solidFill>
                  <a:srgbClr val="FFFFFF"/>
                </a:solidFill>
                <a:prstDash val="solid"/>
              </a:ln>
            </c:spPr>
            <c:extLst>
              <c:ext xmlns:c16="http://schemas.microsoft.com/office/drawing/2014/chart" uri="{C3380CC4-5D6E-409C-BE32-E72D297353CC}">
                <c16:uniqueId val="{0000005E-7701-4EC8-B569-9D6001748FFE}"/>
              </c:ext>
            </c:extLst>
          </c:dPt>
          <c:dPt>
            <c:idx val="22"/>
            <c:bubble3D val="0"/>
            <c:spPr>
              <a:solidFill>
                <a:srgbClr val="D5B5E7"/>
              </a:solidFill>
              <a:ln w="12700">
                <a:solidFill>
                  <a:srgbClr val="FFFFFF"/>
                </a:solidFill>
                <a:prstDash val="solid"/>
              </a:ln>
            </c:spPr>
            <c:extLst>
              <c:ext xmlns:c16="http://schemas.microsoft.com/office/drawing/2014/chart" uri="{C3380CC4-5D6E-409C-BE32-E72D297353CC}">
                <c16:uniqueId val="{00000060-7701-4EC8-B569-9D6001748FFE}"/>
              </c:ext>
            </c:extLst>
          </c:dPt>
          <c:dPt>
            <c:idx val="23"/>
            <c:bubble3D val="0"/>
            <c:spPr>
              <a:solidFill>
                <a:srgbClr val="D5B5E7"/>
              </a:solidFill>
              <a:ln w="12700">
                <a:solidFill>
                  <a:srgbClr val="FFFFFF"/>
                </a:solidFill>
                <a:prstDash val="solid"/>
              </a:ln>
            </c:spPr>
            <c:extLst>
              <c:ext xmlns:c16="http://schemas.microsoft.com/office/drawing/2014/chart" uri="{C3380CC4-5D6E-409C-BE32-E72D297353CC}">
                <c16:uniqueId val="{00000062-7701-4EC8-B569-9D6001748FFE}"/>
              </c:ext>
            </c:extLst>
          </c:dPt>
          <c:dPt>
            <c:idx val="25"/>
            <c:bubble3D val="0"/>
            <c:spPr>
              <a:solidFill>
                <a:srgbClr val="E7B3A0"/>
              </a:solidFill>
              <a:ln w="12700">
                <a:solidFill>
                  <a:srgbClr val="FFFFFF"/>
                </a:solidFill>
                <a:prstDash val="solid"/>
              </a:ln>
            </c:spPr>
            <c:extLst>
              <c:ext xmlns:c16="http://schemas.microsoft.com/office/drawing/2014/chart" uri="{C3380CC4-5D6E-409C-BE32-E72D297353CC}">
                <c16:uniqueId val="{00000064-7701-4EC8-B569-9D6001748FFE}"/>
              </c:ext>
            </c:extLst>
          </c:dPt>
          <c:dPt>
            <c:idx val="26"/>
            <c:bubble3D val="0"/>
            <c:spPr>
              <a:solidFill>
                <a:srgbClr val="E7B3A0"/>
              </a:solidFill>
              <a:ln w="12700">
                <a:solidFill>
                  <a:srgbClr val="FFFFFF"/>
                </a:solidFill>
                <a:prstDash val="solid"/>
              </a:ln>
            </c:spPr>
            <c:extLst>
              <c:ext xmlns:c16="http://schemas.microsoft.com/office/drawing/2014/chart" uri="{C3380CC4-5D6E-409C-BE32-E72D297353CC}">
                <c16:uniqueId val="{00000066-7701-4EC8-B569-9D6001748FFE}"/>
              </c:ext>
            </c:extLst>
          </c:dPt>
          <c:dPt>
            <c:idx val="27"/>
            <c:bubble3D val="0"/>
            <c:spPr>
              <a:solidFill>
                <a:srgbClr val="E7B3A0"/>
              </a:solidFill>
              <a:ln w="12700">
                <a:solidFill>
                  <a:srgbClr val="FFFFFF"/>
                </a:solidFill>
                <a:prstDash val="solid"/>
              </a:ln>
            </c:spPr>
            <c:extLst>
              <c:ext xmlns:c16="http://schemas.microsoft.com/office/drawing/2014/chart" uri="{C3380CC4-5D6E-409C-BE32-E72D297353CC}">
                <c16:uniqueId val="{00000068-7701-4EC8-B569-9D6001748FFE}"/>
              </c:ext>
            </c:extLst>
          </c:dPt>
          <c:dPt>
            <c:idx val="28"/>
            <c:bubble3D val="0"/>
            <c:spPr>
              <a:solidFill>
                <a:srgbClr val="E7B3A0"/>
              </a:solidFill>
              <a:ln w="12700">
                <a:solidFill>
                  <a:srgbClr val="FFFFFF"/>
                </a:solidFill>
                <a:prstDash val="solid"/>
              </a:ln>
            </c:spPr>
            <c:extLst>
              <c:ext xmlns:c16="http://schemas.microsoft.com/office/drawing/2014/chart" uri="{C3380CC4-5D6E-409C-BE32-E72D297353CC}">
                <c16:uniqueId val="{0000006A-7701-4EC8-B569-9D6001748FFE}"/>
              </c:ext>
            </c:extLst>
          </c:dPt>
          <c:dPt>
            <c:idx val="29"/>
            <c:bubble3D val="0"/>
            <c:spPr>
              <a:solidFill>
                <a:srgbClr val="E7B3A0"/>
              </a:solidFill>
              <a:ln w="12700">
                <a:solidFill>
                  <a:srgbClr val="FFFFFF"/>
                </a:solidFill>
                <a:prstDash val="solid"/>
              </a:ln>
            </c:spPr>
            <c:extLst>
              <c:ext xmlns:c16="http://schemas.microsoft.com/office/drawing/2014/chart" uri="{C3380CC4-5D6E-409C-BE32-E72D297353CC}">
                <c16:uniqueId val="{0000006C-7701-4EC8-B569-9D6001748FFE}"/>
              </c:ext>
            </c:extLst>
          </c:dPt>
          <c:dPt>
            <c:idx val="31"/>
            <c:bubble3D val="0"/>
            <c:spPr>
              <a:solidFill>
                <a:srgbClr val="7ECDBA"/>
              </a:solidFill>
              <a:ln w="12700">
                <a:solidFill>
                  <a:srgbClr val="FFFFFF"/>
                </a:solidFill>
                <a:prstDash val="solid"/>
              </a:ln>
            </c:spPr>
            <c:extLst>
              <c:ext xmlns:c16="http://schemas.microsoft.com/office/drawing/2014/chart" uri="{C3380CC4-5D6E-409C-BE32-E72D297353CC}">
                <c16:uniqueId val="{0000006E-7701-4EC8-B569-9D6001748FFE}"/>
              </c:ext>
            </c:extLst>
          </c:dPt>
          <c:dPt>
            <c:idx val="32"/>
            <c:bubble3D val="0"/>
            <c:spPr>
              <a:solidFill>
                <a:srgbClr val="7ECDBA"/>
              </a:solidFill>
              <a:ln w="12700">
                <a:solidFill>
                  <a:srgbClr val="FFFFFF"/>
                </a:solidFill>
                <a:prstDash val="solid"/>
              </a:ln>
            </c:spPr>
            <c:extLst>
              <c:ext xmlns:c16="http://schemas.microsoft.com/office/drawing/2014/chart" uri="{C3380CC4-5D6E-409C-BE32-E72D297353CC}">
                <c16:uniqueId val="{00000070-7701-4EC8-B569-9D6001748FFE}"/>
              </c:ext>
            </c:extLst>
          </c:dPt>
          <c:dPt>
            <c:idx val="33"/>
            <c:bubble3D val="0"/>
            <c:spPr>
              <a:solidFill>
                <a:srgbClr val="7ECDBA"/>
              </a:solidFill>
              <a:ln w="12700">
                <a:solidFill>
                  <a:srgbClr val="FFFFFF"/>
                </a:solidFill>
                <a:prstDash val="solid"/>
              </a:ln>
            </c:spPr>
            <c:extLst>
              <c:ext xmlns:c16="http://schemas.microsoft.com/office/drawing/2014/chart" uri="{C3380CC4-5D6E-409C-BE32-E72D297353CC}">
                <c16:uniqueId val="{00000072-7701-4EC8-B569-9D6001748FFE}"/>
              </c:ext>
            </c:extLst>
          </c:dPt>
          <c:dPt>
            <c:idx val="34"/>
            <c:bubble3D val="0"/>
            <c:spPr>
              <a:solidFill>
                <a:srgbClr val="7ECDBA"/>
              </a:solidFill>
              <a:ln w="12700">
                <a:solidFill>
                  <a:srgbClr val="FFFFFF"/>
                </a:solidFill>
                <a:prstDash val="solid"/>
              </a:ln>
            </c:spPr>
            <c:extLst>
              <c:ext xmlns:c16="http://schemas.microsoft.com/office/drawing/2014/chart" uri="{C3380CC4-5D6E-409C-BE32-E72D297353CC}">
                <c16:uniqueId val="{00000074-7701-4EC8-B569-9D6001748FFE}"/>
              </c:ext>
            </c:extLst>
          </c:dPt>
          <c:dPt>
            <c:idx val="35"/>
            <c:bubble3D val="0"/>
            <c:spPr>
              <a:solidFill>
                <a:srgbClr val="7ECDBA"/>
              </a:solidFill>
              <a:ln w="12700">
                <a:solidFill>
                  <a:srgbClr val="FFFFFF"/>
                </a:solidFill>
                <a:prstDash val="solid"/>
              </a:ln>
            </c:spPr>
            <c:extLst>
              <c:ext xmlns:c16="http://schemas.microsoft.com/office/drawing/2014/chart" uri="{C3380CC4-5D6E-409C-BE32-E72D297353CC}">
                <c16:uniqueId val="{00000076-7701-4EC8-B569-9D6001748FFE}"/>
              </c:ext>
            </c:extLst>
          </c:dPt>
          <c:dPt>
            <c:idx val="37"/>
            <c:bubble3D val="0"/>
            <c:spPr>
              <a:solidFill>
                <a:srgbClr val="D7BA9D"/>
              </a:solidFill>
              <a:ln w="12700">
                <a:solidFill>
                  <a:srgbClr val="FFFFFF"/>
                </a:solidFill>
                <a:prstDash val="solid"/>
              </a:ln>
            </c:spPr>
            <c:extLst>
              <c:ext xmlns:c16="http://schemas.microsoft.com/office/drawing/2014/chart" uri="{C3380CC4-5D6E-409C-BE32-E72D297353CC}">
                <c16:uniqueId val="{00000078-7701-4EC8-B569-9D6001748FFE}"/>
              </c:ext>
            </c:extLst>
          </c:dPt>
          <c:dPt>
            <c:idx val="38"/>
            <c:bubble3D val="0"/>
            <c:spPr>
              <a:solidFill>
                <a:srgbClr val="D7BA9D"/>
              </a:solidFill>
              <a:ln w="12700">
                <a:solidFill>
                  <a:srgbClr val="FFFFFF"/>
                </a:solidFill>
                <a:prstDash val="solid"/>
              </a:ln>
            </c:spPr>
            <c:extLst>
              <c:ext xmlns:c16="http://schemas.microsoft.com/office/drawing/2014/chart" uri="{C3380CC4-5D6E-409C-BE32-E72D297353CC}">
                <c16:uniqueId val="{0000007A-7701-4EC8-B569-9D6001748FFE}"/>
              </c:ext>
            </c:extLst>
          </c:dPt>
          <c:dPt>
            <c:idx val="39"/>
            <c:bubble3D val="0"/>
            <c:spPr>
              <a:solidFill>
                <a:srgbClr val="D7BA9D"/>
              </a:solidFill>
              <a:ln w="12700">
                <a:solidFill>
                  <a:srgbClr val="FFFFFF"/>
                </a:solidFill>
                <a:prstDash val="solid"/>
              </a:ln>
            </c:spPr>
            <c:extLst>
              <c:ext xmlns:c16="http://schemas.microsoft.com/office/drawing/2014/chart" uri="{C3380CC4-5D6E-409C-BE32-E72D297353CC}">
                <c16:uniqueId val="{0000007C-7701-4EC8-B569-9D6001748FFE}"/>
              </c:ext>
            </c:extLst>
          </c:dPt>
          <c:dPt>
            <c:idx val="40"/>
            <c:bubble3D val="0"/>
            <c:spPr>
              <a:solidFill>
                <a:srgbClr val="D7BA9D"/>
              </a:solidFill>
              <a:ln w="12700">
                <a:solidFill>
                  <a:srgbClr val="FFFFFF"/>
                </a:solidFill>
                <a:prstDash val="solid"/>
              </a:ln>
            </c:spPr>
            <c:extLst>
              <c:ext xmlns:c16="http://schemas.microsoft.com/office/drawing/2014/chart" uri="{C3380CC4-5D6E-409C-BE32-E72D297353CC}">
                <c16:uniqueId val="{0000007E-7701-4EC8-B569-9D6001748FFE}"/>
              </c:ext>
            </c:extLst>
          </c:dPt>
          <c:dPt>
            <c:idx val="41"/>
            <c:bubble3D val="0"/>
            <c:spPr>
              <a:solidFill>
                <a:srgbClr val="D7BA9D"/>
              </a:solidFill>
              <a:ln w="12700">
                <a:solidFill>
                  <a:srgbClr val="FFFFFF"/>
                </a:solidFill>
                <a:prstDash val="solid"/>
              </a:ln>
            </c:spPr>
            <c:extLst>
              <c:ext xmlns:c16="http://schemas.microsoft.com/office/drawing/2014/chart" uri="{C3380CC4-5D6E-409C-BE32-E72D297353CC}">
                <c16:uniqueId val="{00000080-7701-4EC8-B569-9D6001748FFE}"/>
              </c:ext>
            </c:extLst>
          </c:dPt>
          <c:dPt>
            <c:idx val="43"/>
            <c:bubble3D val="0"/>
            <c:spPr>
              <a:solidFill>
                <a:srgbClr val="EDAFC3"/>
              </a:solidFill>
              <a:ln w="12700">
                <a:solidFill>
                  <a:srgbClr val="FFFFFF"/>
                </a:solidFill>
                <a:prstDash val="solid"/>
              </a:ln>
            </c:spPr>
            <c:extLst>
              <c:ext xmlns:c16="http://schemas.microsoft.com/office/drawing/2014/chart" uri="{C3380CC4-5D6E-409C-BE32-E72D297353CC}">
                <c16:uniqueId val="{00000082-7701-4EC8-B569-9D6001748FFE}"/>
              </c:ext>
            </c:extLst>
          </c:dPt>
          <c:dPt>
            <c:idx val="44"/>
            <c:bubble3D val="0"/>
            <c:spPr>
              <a:solidFill>
                <a:srgbClr val="EDAFC3"/>
              </a:solidFill>
              <a:ln w="12700">
                <a:solidFill>
                  <a:srgbClr val="FFFFFF"/>
                </a:solidFill>
                <a:prstDash val="solid"/>
              </a:ln>
            </c:spPr>
            <c:extLst>
              <c:ext xmlns:c16="http://schemas.microsoft.com/office/drawing/2014/chart" uri="{C3380CC4-5D6E-409C-BE32-E72D297353CC}">
                <c16:uniqueId val="{00000084-7701-4EC8-B569-9D6001748FFE}"/>
              </c:ext>
            </c:extLst>
          </c:dPt>
          <c:dPt>
            <c:idx val="45"/>
            <c:bubble3D val="0"/>
            <c:spPr>
              <a:solidFill>
                <a:srgbClr val="EDAFC3"/>
              </a:solidFill>
              <a:ln w="12700">
                <a:solidFill>
                  <a:srgbClr val="FFFFFF"/>
                </a:solidFill>
                <a:prstDash val="solid"/>
              </a:ln>
            </c:spPr>
            <c:extLst>
              <c:ext xmlns:c16="http://schemas.microsoft.com/office/drawing/2014/chart" uri="{C3380CC4-5D6E-409C-BE32-E72D297353CC}">
                <c16:uniqueId val="{00000086-7701-4EC8-B569-9D6001748FFE}"/>
              </c:ext>
            </c:extLst>
          </c:dPt>
          <c:dPt>
            <c:idx val="46"/>
            <c:bubble3D val="0"/>
            <c:spPr>
              <a:solidFill>
                <a:srgbClr val="EDAFC3"/>
              </a:solidFill>
              <a:ln w="12700">
                <a:solidFill>
                  <a:srgbClr val="FFFFFF"/>
                </a:solidFill>
                <a:prstDash val="solid"/>
              </a:ln>
            </c:spPr>
            <c:extLst>
              <c:ext xmlns:c16="http://schemas.microsoft.com/office/drawing/2014/chart" uri="{C3380CC4-5D6E-409C-BE32-E72D297353CC}">
                <c16:uniqueId val="{00000088-7701-4EC8-B569-9D6001748FFE}"/>
              </c:ext>
            </c:extLst>
          </c:dPt>
          <c:dPt>
            <c:idx val="47"/>
            <c:bubble3D val="0"/>
            <c:spPr>
              <a:solidFill>
                <a:srgbClr val="EDAFC3"/>
              </a:solidFill>
              <a:ln w="12700">
                <a:solidFill>
                  <a:srgbClr val="FFFFFF"/>
                </a:solidFill>
                <a:prstDash val="solid"/>
              </a:ln>
            </c:spPr>
            <c:extLst>
              <c:ext xmlns:c16="http://schemas.microsoft.com/office/drawing/2014/chart" uri="{C3380CC4-5D6E-409C-BE32-E72D297353CC}">
                <c16:uniqueId val="{0000008A-7701-4EC8-B569-9D6001748FFE}"/>
              </c:ext>
            </c:extLst>
          </c:dPt>
          <c:dLbls>
            <c:delete val="1"/>
          </c:dLbls>
          <c:cat>
            <c:strRef>
              <c:f>Sheet1!$A$2:$A$49</c:f>
              <c:strCache>
                <c:ptCount val="6"/>
                <c:pt idx="0">
                  <c:v>A</c:v>
                </c:pt>
                <c:pt idx="1">
                  <c:v>A-1</c:v>
                </c:pt>
                <c:pt idx="2">
                  <c:v>A-2</c:v>
                </c:pt>
                <c:pt idx="3">
                  <c:v>A-3</c:v>
                </c:pt>
                <c:pt idx="4">
                  <c:v>A-4</c:v>
                </c:pt>
                <c:pt idx="5">
                  <c:v>A-5</c:v>
                </c:pt>
              </c:strCache>
            </c:strRef>
          </c:cat>
          <c:val>
            <c:numRef>
              <c:f>Sheet1!$C$2:$C$49</c:f>
              <c:numCache>
                <c:formatCode>General</c:formatCode>
                <c:ptCount val="48"/>
              </c:numCache>
            </c:numRef>
          </c:val>
          <c:extLst>
            <c:ext xmlns:c16="http://schemas.microsoft.com/office/drawing/2014/chart" uri="{C3380CC4-5D6E-409C-BE32-E72D297353CC}">
              <c16:uniqueId val="{0000008B-7701-4EC8-B569-9D6001748FFE}"/>
            </c:ext>
          </c:extLst>
        </c:ser>
        <c:dLbls>
          <c:showLegendKey val="0"/>
          <c:showVal val="1"/>
          <c:showCatName val="0"/>
          <c:showSerName val="0"/>
          <c:showPercent val="0"/>
          <c:showBubbleSize val="0"/>
          <c:showLeaderLines val="1"/>
        </c:dLbls>
        <c:firstSliceAng val="0"/>
        <c:holeSize val="90"/>
      </c:doughnut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a:ea typeface="ＭＳ Ｐゴシック"/>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Sheet2!$C$2</c:f>
              <c:strCache>
                <c:ptCount val="1"/>
                <c:pt idx="0">
                  <c:v>Operating Revenues</c:v>
                </c:pt>
              </c:strCache>
            </c:strRef>
          </c:tx>
          <c:spPr>
            <a:solidFill>
              <a:schemeClr val="accent3"/>
            </a:solidFill>
            <a:ln>
              <a:noFill/>
            </a:ln>
            <a:effectLst/>
          </c:spPr>
          <c:invertIfNegative val="0"/>
          <c:cat>
            <c:numRef>
              <c:f>Sheet2!$B$5:$B$14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Sheet2!$C$5:$C$14</c:f>
              <c:numCache>
                <c:formatCode>#,##0_);\(#,##0\)</c:formatCode>
                <c:ptCount val="10"/>
                <c:pt idx="0">
                  <c:v>3404432</c:v>
                </c:pt>
                <c:pt idx="1">
                  <c:v>3432649</c:v>
                </c:pt>
                <c:pt idx="2">
                  <c:v>3569777</c:v>
                </c:pt>
                <c:pt idx="3">
                  <c:v>3710293</c:v>
                </c:pt>
                <c:pt idx="4">
                  <c:v>3655885</c:v>
                </c:pt>
                <c:pt idx="5">
                  <c:v>3683651</c:v>
                </c:pt>
                <c:pt idx="6">
                  <c:v>3823000</c:v>
                </c:pt>
                <c:pt idx="7">
                  <c:v>4722000</c:v>
                </c:pt>
                <c:pt idx="8">
                  <c:v>4248000</c:v>
                </c:pt>
                <c:pt idx="9">
                  <c:v>4569000</c:v>
                </c:pt>
              </c:numCache>
            </c:numRef>
          </c:val>
          <c:extLst>
            <c:ext xmlns:c16="http://schemas.microsoft.com/office/drawing/2014/chart" uri="{C3380CC4-5D6E-409C-BE32-E72D297353CC}">
              <c16:uniqueId val="{00000000-DDEF-4F5B-982D-BC5DB888EB50}"/>
            </c:ext>
          </c:extLst>
        </c:ser>
        <c:ser>
          <c:idx val="1"/>
          <c:order val="1"/>
          <c:tx>
            <c:strRef>
              <c:f>Sheet2!$D$2</c:f>
              <c:strCache>
                <c:ptCount val="1"/>
                <c:pt idx="0">
                  <c:v>Operating Expenses</c:v>
                </c:pt>
              </c:strCache>
            </c:strRef>
          </c:tx>
          <c:spPr>
            <a:solidFill>
              <a:schemeClr val="accent1"/>
            </a:solidFill>
            <a:ln>
              <a:noFill/>
            </a:ln>
            <a:effectLst/>
          </c:spPr>
          <c:invertIfNegative val="0"/>
          <c:cat>
            <c:numRef>
              <c:f>Sheet2!$B$5:$B$14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Sheet2!$D$5:$D$14</c:f>
              <c:numCache>
                <c:formatCode>#,##0_);\(#,##0\)</c:formatCode>
                <c:ptCount val="10"/>
                <c:pt idx="0">
                  <c:v>1654109</c:v>
                </c:pt>
                <c:pt idx="1">
                  <c:v>1735024</c:v>
                </c:pt>
                <c:pt idx="2">
                  <c:v>1841776</c:v>
                </c:pt>
                <c:pt idx="3">
                  <c:v>1840081</c:v>
                </c:pt>
                <c:pt idx="4">
                  <c:v>2003214</c:v>
                </c:pt>
                <c:pt idx="5">
                  <c:v>2065500</c:v>
                </c:pt>
                <c:pt idx="6">
                  <c:v>1996484</c:v>
                </c:pt>
                <c:pt idx="7">
                  <c:v>2144000</c:v>
                </c:pt>
                <c:pt idx="8">
                  <c:v>2848000</c:v>
                </c:pt>
                <c:pt idx="9">
                  <c:v>2992000</c:v>
                </c:pt>
              </c:numCache>
            </c:numRef>
          </c:val>
          <c:extLst>
            <c:ext xmlns:c16="http://schemas.microsoft.com/office/drawing/2014/chart" uri="{C3380CC4-5D6E-409C-BE32-E72D297353CC}">
              <c16:uniqueId val="{00000001-DDEF-4F5B-982D-BC5DB888EB50}"/>
            </c:ext>
          </c:extLst>
        </c:ser>
        <c:dLbls>
          <c:showLegendKey val="0"/>
          <c:showVal val="0"/>
          <c:showCatName val="0"/>
          <c:showSerName val="0"/>
          <c:showPercent val="0"/>
          <c:showBubbleSize val="0"/>
        </c:dLbls>
        <c:gapWidth val="100"/>
        <c:axId val="1140144560"/>
        <c:axId val="1140143120"/>
      </c:barChart>
      <c:lineChart>
        <c:grouping val="standard"/>
        <c:varyColors val="0"/>
        <c:ser>
          <c:idx val="2"/>
          <c:order val="2"/>
          <c:tx>
            <c:strRef>
              <c:f>Sheet2!$E$2</c:f>
              <c:strCache>
                <c:ptCount val="1"/>
                <c:pt idx="0">
                  <c:v>% of Average Streamflow</c:v>
                </c:pt>
              </c:strCache>
            </c:strRef>
          </c:tx>
          <c:spPr>
            <a:ln w="38100" cap="rnd">
              <a:solidFill>
                <a:schemeClr val="accent4"/>
              </a:solidFill>
              <a:round/>
            </a:ln>
            <a:effectLst/>
          </c:spPr>
          <c:marker>
            <c:symbol val="none"/>
          </c:marker>
          <c:cat>
            <c:numRef>
              <c:f>Sheet2!$B$5:$B$14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Sheet2!$E$5:$E$14</c:f>
              <c:numCache>
                <c:formatCode>0%</c:formatCode>
                <c:ptCount val="10"/>
                <c:pt idx="0">
                  <c:v>0.85</c:v>
                </c:pt>
                <c:pt idx="1">
                  <c:v>0.93</c:v>
                </c:pt>
                <c:pt idx="2">
                  <c:v>1.28</c:v>
                </c:pt>
                <c:pt idx="3">
                  <c:v>1.0900000000000001</c:v>
                </c:pt>
                <c:pt idx="4">
                  <c:v>0.88</c:v>
                </c:pt>
                <c:pt idx="5">
                  <c:v>0.94</c:v>
                </c:pt>
                <c:pt idx="6">
                  <c:v>0.81</c:v>
                </c:pt>
                <c:pt idx="7">
                  <c:v>1.03</c:v>
                </c:pt>
                <c:pt idx="8">
                  <c:v>0.76</c:v>
                </c:pt>
                <c:pt idx="9">
                  <c:v>0.78</c:v>
                </c:pt>
              </c:numCache>
            </c:numRef>
          </c:val>
          <c:smooth val="0"/>
          <c:extLst>
            <c:ext xmlns:c16="http://schemas.microsoft.com/office/drawing/2014/chart" uri="{C3380CC4-5D6E-409C-BE32-E72D297353CC}">
              <c16:uniqueId val="{00000002-DDEF-4F5B-982D-BC5DB888EB50}"/>
            </c:ext>
          </c:extLst>
        </c:ser>
        <c:dLbls>
          <c:showLegendKey val="0"/>
          <c:showVal val="0"/>
          <c:showCatName val="0"/>
          <c:showSerName val="0"/>
          <c:showPercent val="0"/>
          <c:showBubbleSize val="0"/>
        </c:dLbls>
        <c:marker val="1"/>
        <c:smooth val="0"/>
        <c:axId val="1144084552"/>
        <c:axId val="1144080232"/>
      </c:lineChart>
      <c:catAx>
        <c:axId val="11401445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aford" panose="00000500000000000000" pitchFamily="2" charset="0"/>
                <a:ea typeface="+mn-ea"/>
                <a:cs typeface="+mn-cs"/>
              </a:defRPr>
            </a:pPr>
            <a:endParaRPr lang="en-US"/>
          </a:p>
        </c:txPr>
        <c:crossAx val="1140143120"/>
        <c:crosses val="autoZero"/>
        <c:auto val="1"/>
        <c:lblAlgn val="ctr"/>
        <c:lblOffset val="100"/>
        <c:noMultiLvlLbl val="0"/>
      </c:catAx>
      <c:valAx>
        <c:axId val="1140143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Seaford" panose="00000500000000000000" pitchFamily="2" charset="0"/>
                    <a:ea typeface="+mn-ea"/>
                    <a:cs typeface="+mn-cs"/>
                  </a:defRPr>
                </a:pPr>
                <a:r>
                  <a:rPr lang="en-US" sz="1200" b="0" i="0" u="none" strike="noStrike" kern="1200" baseline="0">
                    <a:solidFill>
                      <a:srgbClr val="000000">
                        <a:lumMod val="65000"/>
                        <a:lumOff val="35000"/>
                      </a:srgbClr>
                    </a:solidFill>
                    <a:latin typeface="Seaford" panose="00000500000000000000" pitchFamily="2" charset="0"/>
                  </a:rPr>
                  <a:t>$ Billions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Seaford" panose="00000500000000000000" pitchFamily="2" charset="0"/>
                  <a:ea typeface="+mn-ea"/>
                  <a:cs typeface="+mn-cs"/>
                </a:defRPr>
              </a:pPr>
              <a:endParaRPr lang="en-US"/>
            </a:p>
          </c:txPr>
        </c:title>
        <c:numFmt formatCode="#,##0.00_);\(#,##0.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aford" panose="00000500000000000000" pitchFamily="2" charset="0"/>
                <a:ea typeface="+mn-ea"/>
                <a:cs typeface="+mn-cs"/>
              </a:defRPr>
            </a:pPr>
            <a:endParaRPr lang="en-US"/>
          </a:p>
        </c:txPr>
        <c:crossAx val="1140144560"/>
        <c:crosses val="autoZero"/>
        <c:crossBetween val="between"/>
        <c:dispUnits>
          <c:builtInUnit val="millions"/>
        </c:dispUnits>
      </c:valAx>
      <c:valAx>
        <c:axId val="1144080232"/>
        <c:scaling>
          <c:orientation val="minMax"/>
          <c:max val="1.5"/>
          <c:min val="0.5"/>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Seaford" panose="00000500000000000000" pitchFamily="2" charset="0"/>
                    <a:ea typeface="+mn-ea"/>
                    <a:cs typeface="+mn-cs"/>
                  </a:defRPr>
                </a:pPr>
                <a:r>
                  <a:rPr lang="en-US"/>
                  <a:t>% of Average Streamflow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Seaford" panose="00000500000000000000" pitchFamily="2" charset="0"/>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aford" panose="00000500000000000000" pitchFamily="2" charset="0"/>
                <a:ea typeface="+mn-ea"/>
                <a:cs typeface="+mn-cs"/>
              </a:defRPr>
            </a:pPr>
            <a:endParaRPr lang="en-US"/>
          </a:p>
        </c:txPr>
        <c:crossAx val="1144084552"/>
        <c:crosses val="max"/>
        <c:crossBetween val="between"/>
      </c:valAx>
      <c:catAx>
        <c:axId val="1144084552"/>
        <c:scaling>
          <c:orientation val="minMax"/>
        </c:scaling>
        <c:delete val="1"/>
        <c:axPos val="b"/>
        <c:numFmt formatCode="General" sourceLinked="1"/>
        <c:majorTickMark val="out"/>
        <c:minorTickMark val="none"/>
        <c:tickLblPos val="nextTo"/>
        <c:crossAx val="11440802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aford"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Seaford" panose="000005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79104231775429"/>
          <c:y val="0.16850026292645179"/>
          <c:w val="0.53185115308019271"/>
          <c:h val="0.57093732705983935"/>
        </c:manualLayout>
      </c:layout>
      <c:doughnutChart>
        <c:varyColors val="1"/>
        <c:ser>
          <c:idx val="0"/>
          <c:order val="0"/>
          <c:spPr>
            <a:ln w="12700">
              <a:solidFill>
                <a:schemeClr val="tx2">
                  <a:lumMod val="75000"/>
                  <a:lumOff val="25000"/>
                </a:schemeClr>
              </a:solidFill>
            </a:ln>
          </c:spPr>
          <c:dPt>
            <c:idx val="0"/>
            <c:bubble3D val="0"/>
            <c:spPr>
              <a:noFill/>
              <a:ln w="12700">
                <a:solidFill>
                  <a:schemeClr val="tx2">
                    <a:lumMod val="75000"/>
                    <a:lumOff val="25000"/>
                  </a:schemeClr>
                </a:solidFill>
              </a:ln>
              <a:effectLst/>
            </c:spPr>
            <c:extLst>
              <c:ext xmlns:c16="http://schemas.microsoft.com/office/drawing/2014/chart" uri="{C3380CC4-5D6E-409C-BE32-E72D297353CC}">
                <c16:uniqueId val="{00000001-3708-4028-A5DD-49C5840D8D1F}"/>
              </c:ext>
            </c:extLst>
          </c:dPt>
          <c:dPt>
            <c:idx val="1"/>
            <c:bubble3D val="0"/>
            <c:spPr>
              <a:solidFill>
                <a:schemeClr val="tx2">
                  <a:lumMod val="60000"/>
                  <a:lumOff val="40000"/>
                </a:schemeClr>
              </a:solidFill>
              <a:ln w="12700">
                <a:solidFill>
                  <a:schemeClr val="tx2">
                    <a:lumMod val="75000"/>
                    <a:lumOff val="25000"/>
                  </a:schemeClr>
                </a:solidFill>
              </a:ln>
              <a:effectLst/>
            </c:spPr>
            <c:extLst>
              <c:ext xmlns:c16="http://schemas.microsoft.com/office/drawing/2014/chart" uri="{C3380CC4-5D6E-409C-BE32-E72D297353CC}">
                <c16:uniqueId val="{00000003-3708-4028-A5DD-49C5840D8D1F}"/>
              </c:ext>
            </c:extLst>
          </c:dPt>
          <c:dPt>
            <c:idx val="2"/>
            <c:bubble3D val="0"/>
            <c:spPr>
              <a:solidFill>
                <a:schemeClr val="tx2">
                  <a:lumMod val="10000"/>
                  <a:lumOff val="90000"/>
                </a:schemeClr>
              </a:solidFill>
              <a:ln w="12700">
                <a:solidFill>
                  <a:schemeClr val="tx2">
                    <a:lumMod val="75000"/>
                    <a:lumOff val="25000"/>
                  </a:schemeClr>
                </a:solidFill>
              </a:ln>
              <a:effectLst/>
            </c:spPr>
            <c:extLst>
              <c:ext xmlns:c16="http://schemas.microsoft.com/office/drawing/2014/chart" uri="{C3380CC4-5D6E-409C-BE32-E72D297353CC}">
                <c16:uniqueId val="{00000005-3708-4028-A5DD-49C5840D8D1F}"/>
              </c:ext>
            </c:extLst>
          </c:dPt>
          <c:dPt>
            <c:idx val="3"/>
            <c:bubble3D val="0"/>
            <c:spPr>
              <a:solidFill>
                <a:schemeClr val="tx2"/>
              </a:solidFill>
              <a:ln w="12700">
                <a:solidFill>
                  <a:schemeClr val="tx2">
                    <a:lumMod val="75000"/>
                    <a:lumOff val="25000"/>
                  </a:schemeClr>
                </a:solidFill>
              </a:ln>
              <a:effectLst/>
            </c:spPr>
            <c:extLst>
              <c:ext xmlns:c16="http://schemas.microsoft.com/office/drawing/2014/chart" uri="{C3380CC4-5D6E-409C-BE32-E72D297353CC}">
                <c16:uniqueId val="{00000007-3708-4028-A5DD-49C5840D8D1F}"/>
              </c:ext>
            </c:extLst>
          </c:dPt>
          <c:dPt>
            <c:idx val="4"/>
            <c:bubble3D val="0"/>
            <c:spPr>
              <a:solidFill>
                <a:schemeClr val="tx2">
                  <a:lumMod val="25000"/>
                  <a:lumOff val="75000"/>
                </a:schemeClr>
              </a:solidFill>
              <a:ln w="12700">
                <a:solidFill>
                  <a:schemeClr val="tx2">
                    <a:lumMod val="75000"/>
                    <a:lumOff val="25000"/>
                  </a:schemeClr>
                </a:solidFill>
              </a:ln>
              <a:effectLst/>
            </c:spPr>
            <c:extLst>
              <c:ext xmlns:c16="http://schemas.microsoft.com/office/drawing/2014/chart" uri="{C3380CC4-5D6E-409C-BE32-E72D297353CC}">
                <c16:uniqueId val="{00000009-3708-4028-A5DD-49C5840D8D1F}"/>
              </c:ext>
            </c:extLst>
          </c:dPt>
          <c:dLbls>
            <c:dLbl>
              <c:idx val="0"/>
              <c:delete val="1"/>
              <c:extLst>
                <c:ext xmlns:c15="http://schemas.microsoft.com/office/drawing/2012/chart" uri="{CE6537A1-D6FC-4f65-9D91-7224C49458BB}">
                  <c15:layout>
                    <c:manualLayout>
                      <c:w val="0.30775336784559387"/>
                      <c:h val="0.34538188845652068"/>
                    </c:manualLayout>
                  </c15:layout>
                </c:ext>
                <c:ext xmlns:c16="http://schemas.microsoft.com/office/drawing/2014/chart" uri="{C3380CC4-5D6E-409C-BE32-E72D297353CC}">
                  <c16:uniqueId val="{00000001-3708-4028-A5DD-49C5840D8D1F}"/>
                </c:ext>
              </c:extLst>
            </c:dLbl>
            <c:dLbl>
              <c:idx val="1"/>
              <c:layout>
                <c:manualLayout>
                  <c:x val="-0.18997480143832876"/>
                  <c:y val="4.214056576261307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08-4028-A5DD-49C5840D8D1F}"/>
                </c:ext>
              </c:extLst>
            </c:dLbl>
            <c:dLbl>
              <c:idx val="2"/>
              <c:layout>
                <c:manualLayout>
                  <c:x val="-0.23529411764705885"/>
                  <c:y val="5.555555555555538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08-4028-A5DD-49C5840D8D1F}"/>
                </c:ext>
              </c:extLst>
            </c:dLbl>
            <c:dLbl>
              <c:idx val="3"/>
              <c:layout>
                <c:manualLayout>
                  <c:x val="-0.19630130040563112"/>
                  <c:y val="-3.703703703703703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08-4028-A5DD-49C5840D8D1F}"/>
                </c:ext>
              </c:extLst>
            </c:dLbl>
            <c:dLbl>
              <c:idx val="4"/>
              <c:layout>
                <c:manualLayout>
                  <c:x val="0.39743820311300593"/>
                  <c:y val="3.5065415871572497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7906540716640248"/>
                      <c:h val="0.26466130710039198"/>
                    </c:manualLayout>
                  </c15:layout>
                </c:ext>
                <c:ext xmlns:c16="http://schemas.microsoft.com/office/drawing/2014/chart" uri="{C3380CC4-5D6E-409C-BE32-E72D297353CC}">
                  <c16:uniqueId val="{00000009-3708-4028-A5DD-49C5840D8D1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'Debt Outstanding'!$E$20:$E$24</c:f>
              <c:strCache>
                <c:ptCount val="5"/>
                <c:pt idx="0">
                  <c:v>Blank (for chart)</c:v>
                </c:pt>
                <c:pt idx="1">
                  <c:v>Energy Northwest</c:v>
                </c:pt>
                <c:pt idx="2">
                  <c:v>Pre Pay</c:v>
                </c:pt>
                <c:pt idx="3">
                  <c:v>Lease Purchase</c:v>
                </c:pt>
                <c:pt idx="4">
                  <c:v>Other (Wasco, Cowlitz, Lease Finance)</c:v>
                </c:pt>
              </c:strCache>
            </c:strRef>
          </c:cat>
          <c:val>
            <c:numRef>
              <c:f>'Debt Outstanding'!$F$20:$F$24</c:f>
              <c:numCache>
                <c:formatCode>0%</c:formatCode>
                <c:ptCount val="5"/>
                <c:pt idx="0">
                  <c:v>0.51191924593889959</c:v>
                </c:pt>
                <c:pt idx="1">
                  <c:v>0.34967578046660874</c:v>
                </c:pt>
                <c:pt idx="2">
                  <c:v>7.4670766762484136E-3</c:v>
                </c:pt>
                <c:pt idx="3">
                  <c:v>0.11971388461795576</c:v>
                </c:pt>
                <c:pt idx="4">
                  <c:v>1.1224012300287455E-2</c:v>
                </c:pt>
              </c:numCache>
            </c:numRef>
          </c:val>
          <c:extLst>
            <c:ext xmlns:c16="http://schemas.microsoft.com/office/drawing/2014/chart" uri="{C3380CC4-5D6E-409C-BE32-E72D297353CC}">
              <c16:uniqueId val="{0000000A-3708-4028-A5DD-49C5840D8D1F}"/>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19589465045501792"/>
          <c:y val="0.16419688610352279"/>
          <c:w val="0.60838081671415001"/>
          <c:h val="0.58106575963718821"/>
        </c:manualLayout>
      </c:layout>
      <c:doughnutChart>
        <c:varyColors val="1"/>
        <c:ser>
          <c:idx val="0"/>
          <c:order val="0"/>
          <c:tx>
            <c:strRef>
              <c:f>Sheet1!$B$1</c:f>
              <c:strCache>
                <c:ptCount val="1"/>
                <c:pt idx="0">
                  <c:v>Values</c:v>
                </c:pt>
              </c:strCache>
            </c:strRef>
          </c:tx>
          <c:spPr>
            <a:noFill/>
            <a:ln w="12700">
              <a:solidFill>
                <a:srgbClr val="059966"/>
              </a:solidFill>
              <a:prstDash val="solid"/>
            </a:ln>
          </c:spPr>
          <c:dPt>
            <c:idx val="0"/>
            <c:bubble3D val="0"/>
            <c:spPr>
              <a:noFill/>
              <a:ln w="12700">
                <a:solidFill>
                  <a:srgbClr val="059966"/>
                </a:solidFill>
                <a:prstDash val="solid"/>
              </a:ln>
              <a:effectLst/>
            </c:spPr>
            <c:extLst>
              <c:ext xmlns:c16="http://schemas.microsoft.com/office/drawing/2014/chart" uri="{C3380CC4-5D6E-409C-BE32-E72D297353CC}">
                <c16:uniqueId val="{00000001-50B1-43F0-A2A8-52D8111B6D1A}"/>
              </c:ext>
            </c:extLst>
          </c:dPt>
          <c:dPt>
            <c:idx val="1"/>
            <c:bubble3D val="0"/>
            <c:spPr>
              <a:solidFill>
                <a:srgbClr val="059966"/>
              </a:solidFill>
              <a:ln w="12700">
                <a:solidFill>
                  <a:srgbClr val="059966"/>
                </a:solidFill>
                <a:prstDash val="solid"/>
              </a:ln>
              <a:effectLst/>
            </c:spPr>
            <c:extLst>
              <c:ext xmlns:c16="http://schemas.microsoft.com/office/drawing/2014/chart" uri="{C3380CC4-5D6E-409C-BE32-E72D297353CC}">
                <c16:uniqueId val="{00000003-50B1-43F0-A2A8-52D8111B6D1A}"/>
              </c:ext>
            </c:extLst>
          </c:dPt>
          <c:dPt>
            <c:idx val="2"/>
            <c:bubble3D val="0"/>
            <c:spPr>
              <a:noFill/>
              <a:ln w="12700">
                <a:solidFill>
                  <a:srgbClr val="059966"/>
                </a:solidFill>
                <a:prstDash val="solid"/>
              </a:ln>
              <a:effectLst/>
            </c:spPr>
            <c:extLst>
              <c:ext xmlns:c16="http://schemas.microsoft.com/office/drawing/2014/chart" uri="{C3380CC4-5D6E-409C-BE32-E72D297353CC}">
                <c16:uniqueId val="{00000005-50B1-43F0-A2A8-52D8111B6D1A}"/>
              </c:ext>
            </c:extLst>
          </c:dPt>
          <c:dPt>
            <c:idx val="3"/>
            <c:bubble3D val="0"/>
            <c:spPr>
              <a:noFill/>
              <a:ln w="12700">
                <a:solidFill>
                  <a:srgbClr val="059966"/>
                </a:solidFill>
                <a:prstDash val="solid"/>
              </a:ln>
              <a:effectLst/>
            </c:spPr>
            <c:extLst>
              <c:ext xmlns:c16="http://schemas.microsoft.com/office/drawing/2014/chart" uri="{C3380CC4-5D6E-409C-BE32-E72D297353CC}">
                <c16:uniqueId val="{00000007-50B1-43F0-A2A8-52D8111B6D1A}"/>
              </c:ext>
            </c:extLst>
          </c:dPt>
          <c:dPt>
            <c:idx val="4"/>
            <c:bubble3D val="0"/>
            <c:spPr>
              <a:noFill/>
              <a:ln w="12700">
                <a:solidFill>
                  <a:srgbClr val="059966"/>
                </a:solidFill>
                <a:prstDash val="solid"/>
              </a:ln>
              <a:effectLst/>
            </c:spPr>
            <c:extLst>
              <c:ext xmlns:c16="http://schemas.microsoft.com/office/drawing/2014/chart" uri="{C3380CC4-5D6E-409C-BE32-E72D297353CC}">
                <c16:uniqueId val="{00000009-50B1-43F0-A2A8-52D8111B6D1A}"/>
              </c:ext>
            </c:extLst>
          </c:dPt>
          <c:dPt>
            <c:idx val="5"/>
            <c:bubble3D val="0"/>
            <c:spPr>
              <a:noFill/>
              <a:ln w="12700">
                <a:solidFill>
                  <a:srgbClr val="059966"/>
                </a:solidFill>
                <a:prstDash val="solid"/>
              </a:ln>
              <a:effectLst/>
            </c:spPr>
            <c:extLst>
              <c:ext xmlns:c16="http://schemas.microsoft.com/office/drawing/2014/chart" uri="{C3380CC4-5D6E-409C-BE32-E72D297353CC}">
                <c16:uniqueId val="{0000000B-50B1-43F0-A2A8-52D8111B6D1A}"/>
              </c:ext>
            </c:extLst>
          </c:dPt>
          <c:dPt>
            <c:idx val="6"/>
            <c:bubble3D val="0"/>
            <c:spPr>
              <a:noFill/>
              <a:ln w="12700">
                <a:solidFill>
                  <a:srgbClr val="059966"/>
                </a:solidFill>
                <a:prstDash val="solid"/>
              </a:ln>
              <a:effectLst/>
            </c:spPr>
            <c:extLst>
              <c:ext xmlns:c16="http://schemas.microsoft.com/office/drawing/2014/chart" uri="{C3380CC4-5D6E-409C-BE32-E72D297353CC}">
                <c16:uniqueId val="{0000000D-50B1-43F0-A2A8-52D8111B6D1A}"/>
              </c:ext>
            </c:extLst>
          </c:dPt>
          <c:dPt>
            <c:idx val="7"/>
            <c:bubble3D val="0"/>
            <c:spPr>
              <a:noFill/>
              <a:ln w="12700">
                <a:solidFill>
                  <a:srgbClr val="059966"/>
                </a:solidFill>
                <a:prstDash val="solid"/>
              </a:ln>
              <a:effectLst/>
            </c:spPr>
            <c:extLst>
              <c:ext xmlns:c16="http://schemas.microsoft.com/office/drawing/2014/chart" uri="{C3380CC4-5D6E-409C-BE32-E72D297353CC}">
                <c16:uniqueId val="{0000000F-50B1-43F0-A2A8-52D8111B6D1A}"/>
              </c:ext>
            </c:extLst>
          </c:dPt>
          <c:dPt>
            <c:idx val="8"/>
            <c:bubble3D val="0"/>
            <c:extLst>
              <c:ext xmlns:c16="http://schemas.microsoft.com/office/drawing/2014/chart" uri="{C3380CC4-5D6E-409C-BE32-E72D297353CC}">
                <c16:uniqueId val="{00000010-50B1-43F0-A2A8-52D8111B6D1A}"/>
              </c:ext>
            </c:extLst>
          </c:dPt>
          <c:dPt>
            <c:idx val="9"/>
            <c:bubble3D val="0"/>
            <c:extLst>
              <c:ext xmlns:c16="http://schemas.microsoft.com/office/drawing/2014/chart" uri="{C3380CC4-5D6E-409C-BE32-E72D297353CC}">
                <c16:uniqueId val="{00000011-50B1-43F0-A2A8-52D8111B6D1A}"/>
              </c:ext>
            </c:extLst>
          </c:dPt>
          <c:dPt>
            <c:idx val="10"/>
            <c:bubble3D val="0"/>
            <c:extLst>
              <c:ext xmlns:c16="http://schemas.microsoft.com/office/drawing/2014/chart" uri="{C3380CC4-5D6E-409C-BE32-E72D297353CC}">
                <c16:uniqueId val="{00000012-50B1-43F0-A2A8-52D8111B6D1A}"/>
              </c:ext>
            </c:extLst>
          </c:dPt>
          <c:dPt>
            <c:idx val="11"/>
            <c:bubble3D val="0"/>
            <c:extLst>
              <c:ext xmlns:c16="http://schemas.microsoft.com/office/drawing/2014/chart" uri="{C3380CC4-5D6E-409C-BE32-E72D297353CC}">
                <c16:uniqueId val="{00000013-50B1-43F0-A2A8-52D8111B6D1A}"/>
              </c:ext>
            </c:extLst>
          </c:dPt>
          <c:dPt>
            <c:idx val="12"/>
            <c:bubble3D val="0"/>
            <c:extLst>
              <c:ext xmlns:c16="http://schemas.microsoft.com/office/drawing/2014/chart" uri="{C3380CC4-5D6E-409C-BE32-E72D297353CC}">
                <c16:uniqueId val="{00000014-50B1-43F0-A2A8-52D8111B6D1A}"/>
              </c:ext>
            </c:extLst>
          </c:dPt>
          <c:dPt>
            <c:idx val="13"/>
            <c:bubble3D val="0"/>
            <c:extLst>
              <c:ext xmlns:c16="http://schemas.microsoft.com/office/drawing/2014/chart" uri="{C3380CC4-5D6E-409C-BE32-E72D297353CC}">
                <c16:uniqueId val="{00000015-50B1-43F0-A2A8-52D8111B6D1A}"/>
              </c:ext>
            </c:extLst>
          </c:dPt>
          <c:dPt>
            <c:idx val="14"/>
            <c:bubble3D val="0"/>
            <c:extLst>
              <c:ext xmlns:c16="http://schemas.microsoft.com/office/drawing/2014/chart" uri="{C3380CC4-5D6E-409C-BE32-E72D297353CC}">
                <c16:uniqueId val="{00000016-50B1-43F0-A2A8-52D8111B6D1A}"/>
              </c:ext>
            </c:extLst>
          </c:dPt>
          <c:dPt>
            <c:idx val="15"/>
            <c:bubble3D val="0"/>
            <c:extLst>
              <c:ext xmlns:c16="http://schemas.microsoft.com/office/drawing/2014/chart" uri="{C3380CC4-5D6E-409C-BE32-E72D297353CC}">
                <c16:uniqueId val="{00000017-50B1-43F0-A2A8-52D8111B6D1A}"/>
              </c:ext>
            </c:extLst>
          </c:dPt>
          <c:dPt>
            <c:idx val="16"/>
            <c:bubble3D val="0"/>
            <c:extLst>
              <c:ext xmlns:c16="http://schemas.microsoft.com/office/drawing/2014/chart" uri="{C3380CC4-5D6E-409C-BE32-E72D297353CC}">
                <c16:uniqueId val="{00000018-50B1-43F0-A2A8-52D8111B6D1A}"/>
              </c:ext>
            </c:extLst>
          </c:dPt>
          <c:dPt>
            <c:idx val="17"/>
            <c:bubble3D val="0"/>
            <c:extLst>
              <c:ext xmlns:c16="http://schemas.microsoft.com/office/drawing/2014/chart" uri="{C3380CC4-5D6E-409C-BE32-E72D297353CC}">
                <c16:uniqueId val="{00000019-50B1-43F0-A2A8-52D8111B6D1A}"/>
              </c:ext>
            </c:extLst>
          </c:dPt>
          <c:dPt>
            <c:idx val="18"/>
            <c:bubble3D val="0"/>
            <c:extLst>
              <c:ext xmlns:c16="http://schemas.microsoft.com/office/drawing/2014/chart" uri="{C3380CC4-5D6E-409C-BE32-E72D297353CC}">
                <c16:uniqueId val="{0000001A-50B1-43F0-A2A8-52D8111B6D1A}"/>
              </c:ext>
            </c:extLst>
          </c:dPt>
          <c:dPt>
            <c:idx val="19"/>
            <c:bubble3D val="0"/>
            <c:extLst>
              <c:ext xmlns:c16="http://schemas.microsoft.com/office/drawing/2014/chart" uri="{C3380CC4-5D6E-409C-BE32-E72D297353CC}">
                <c16:uniqueId val="{0000001B-50B1-43F0-A2A8-52D8111B6D1A}"/>
              </c:ext>
            </c:extLst>
          </c:dPt>
          <c:dPt>
            <c:idx val="20"/>
            <c:bubble3D val="0"/>
            <c:extLst>
              <c:ext xmlns:c16="http://schemas.microsoft.com/office/drawing/2014/chart" uri="{C3380CC4-5D6E-409C-BE32-E72D297353CC}">
                <c16:uniqueId val="{0000001C-50B1-43F0-A2A8-52D8111B6D1A}"/>
              </c:ext>
            </c:extLst>
          </c:dPt>
          <c:dPt>
            <c:idx val="21"/>
            <c:bubble3D val="0"/>
            <c:extLst>
              <c:ext xmlns:c16="http://schemas.microsoft.com/office/drawing/2014/chart" uri="{C3380CC4-5D6E-409C-BE32-E72D297353CC}">
                <c16:uniqueId val="{0000001D-50B1-43F0-A2A8-52D8111B6D1A}"/>
              </c:ext>
            </c:extLst>
          </c:dPt>
          <c:dPt>
            <c:idx val="22"/>
            <c:bubble3D val="0"/>
            <c:extLst>
              <c:ext xmlns:c16="http://schemas.microsoft.com/office/drawing/2014/chart" uri="{C3380CC4-5D6E-409C-BE32-E72D297353CC}">
                <c16:uniqueId val="{0000001E-50B1-43F0-A2A8-52D8111B6D1A}"/>
              </c:ext>
            </c:extLst>
          </c:dPt>
          <c:dPt>
            <c:idx val="23"/>
            <c:bubble3D val="0"/>
            <c:extLst>
              <c:ext xmlns:c16="http://schemas.microsoft.com/office/drawing/2014/chart" uri="{C3380CC4-5D6E-409C-BE32-E72D297353CC}">
                <c16:uniqueId val="{0000001F-50B1-43F0-A2A8-52D8111B6D1A}"/>
              </c:ext>
            </c:extLst>
          </c:dPt>
          <c:dPt>
            <c:idx val="24"/>
            <c:bubble3D val="0"/>
            <c:extLst>
              <c:ext xmlns:c16="http://schemas.microsoft.com/office/drawing/2014/chart" uri="{C3380CC4-5D6E-409C-BE32-E72D297353CC}">
                <c16:uniqueId val="{00000020-50B1-43F0-A2A8-52D8111B6D1A}"/>
              </c:ext>
            </c:extLst>
          </c:dPt>
          <c:dPt>
            <c:idx val="25"/>
            <c:bubble3D val="0"/>
            <c:extLst>
              <c:ext xmlns:c16="http://schemas.microsoft.com/office/drawing/2014/chart" uri="{C3380CC4-5D6E-409C-BE32-E72D297353CC}">
                <c16:uniqueId val="{00000021-50B1-43F0-A2A8-52D8111B6D1A}"/>
              </c:ext>
            </c:extLst>
          </c:dPt>
          <c:dPt>
            <c:idx val="26"/>
            <c:bubble3D val="0"/>
            <c:extLst>
              <c:ext xmlns:c16="http://schemas.microsoft.com/office/drawing/2014/chart" uri="{C3380CC4-5D6E-409C-BE32-E72D297353CC}">
                <c16:uniqueId val="{00000022-50B1-43F0-A2A8-52D8111B6D1A}"/>
              </c:ext>
            </c:extLst>
          </c:dPt>
          <c:dPt>
            <c:idx val="27"/>
            <c:bubble3D val="0"/>
            <c:extLst>
              <c:ext xmlns:c16="http://schemas.microsoft.com/office/drawing/2014/chart" uri="{C3380CC4-5D6E-409C-BE32-E72D297353CC}">
                <c16:uniqueId val="{00000023-50B1-43F0-A2A8-52D8111B6D1A}"/>
              </c:ext>
            </c:extLst>
          </c:dPt>
          <c:dPt>
            <c:idx val="28"/>
            <c:bubble3D val="0"/>
            <c:extLst>
              <c:ext xmlns:c16="http://schemas.microsoft.com/office/drawing/2014/chart" uri="{C3380CC4-5D6E-409C-BE32-E72D297353CC}">
                <c16:uniqueId val="{00000024-50B1-43F0-A2A8-52D8111B6D1A}"/>
              </c:ext>
            </c:extLst>
          </c:dPt>
          <c:dPt>
            <c:idx val="29"/>
            <c:bubble3D val="0"/>
            <c:extLst>
              <c:ext xmlns:c16="http://schemas.microsoft.com/office/drawing/2014/chart" uri="{C3380CC4-5D6E-409C-BE32-E72D297353CC}">
                <c16:uniqueId val="{00000025-50B1-43F0-A2A8-52D8111B6D1A}"/>
              </c:ext>
            </c:extLst>
          </c:dPt>
          <c:dPt>
            <c:idx val="30"/>
            <c:bubble3D val="0"/>
            <c:extLst>
              <c:ext xmlns:c16="http://schemas.microsoft.com/office/drawing/2014/chart" uri="{C3380CC4-5D6E-409C-BE32-E72D297353CC}">
                <c16:uniqueId val="{00000026-50B1-43F0-A2A8-52D8111B6D1A}"/>
              </c:ext>
            </c:extLst>
          </c:dPt>
          <c:dPt>
            <c:idx val="31"/>
            <c:bubble3D val="0"/>
            <c:extLst>
              <c:ext xmlns:c16="http://schemas.microsoft.com/office/drawing/2014/chart" uri="{C3380CC4-5D6E-409C-BE32-E72D297353CC}">
                <c16:uniqueId val="{00000027-50B1-43F0-A2A8-52D8111B6D1A}"/>
              </c:ext>
            </c:extLst>
          </c:dPt>
          <c:dPt>
            <c:idx val="32"/>
            <c:bubble3D val="0"/>
            <c:extLst>
              <c:ext xmlns:c16="http://schemas.microsoft.com/office/drawing/2014/chart" uri="{C3380CC4-5D6E-409C-BE32-E72D297353CC}">
                <c16:uniqueId val="{00000028-50B1-43F0-A2A8-52D8111B6D1A}"/>
              </c:ext>
            </c:extLst>
          </c:dPt>
          <c:dPt>
            <c:idx val="33"/>
            <c:bubble3D val="0"/>
            <c:extLst>
              <c:ext xmlns:c16="http://schemas.microsoft.com/office/drawing/2014/chart" uri="{C3380CC4-5D6E-409C-BE32-E72D297353CC}">
                <c16:uniqueId val="{00000029-50B1-43F0-A2A8-52D8111B6D1A}"/>
              </c:ext>
            </c:extLst>
          </c:dPt>
          <c:dPt>
            <c:idx val="34"/>
            <c:bubble3D val="0"/>
            <c:extLst>
              <c:ext xmlns:c16="http://schemas.microsoft.com/office/drawing/2014/chart" uri="{C3380CC4-5D6E-409C-BE32-E72D297353CC}">
                <c16:uniqueId val="{0000002A-50B1-43F0-A2A8-52D8111B6D1A}"/>
              </c:ext>
            </c:extLst>
          </c:dPt>
          <c:dPt>
            <c:idx val="35"/>
            <c:bubble3D val="0"/>
            <c:extLst>
              <c:ext xmlns:c16="http://schemas.microsoft.com/office/drawing/2014/chart" uri="{C3380CC4-5D6E-409C-BE32-E72D297353CC}">
                <c16:uniqueId val="{0000002B-50B1-43F0-A2A8-52D8111B6D1A}"/>
              </c:ext>
            </c:extLst>
          </c:dPt>
          <c:dPt>
            <c:idx val="36"/>
            <c:bubble3D val="0"/>
            <c:extLst>
              <c:ext xmlns:c16="http://schemas.microsoft.com/office/drawing/2014/chart" uri="{C3380CC4-5D6E-409C-BE32-E72D297353CC}">
                <c16:uniqueId val="{0000002C-50B1-43F0-A2A8-52D8111B6D1A}"/>
              </c:ext>
            </c:extLst>
          </c:dPt>
          <c:dPt>
            <c:idx val="37"/>
            <c:bubble3D val="0"/>
            <c:extLst>
              <c:ext xmlns:c16="http://schemas.microsoft.com/office/drawing/2014/chart" uri="{C3380CC4-5D6E-409C-BE32-E72D297353CC}">
                <c16:uniqueId val="{0000002D-50B1-43F0-A2A8-52D8111B6D1A}"/>
              </c:ext>
            </c:extLst>
          </c:dPt>
          <c:dPt>
            <c:idx val="38"/>
            <c:bubble3D val="0"/>
            <c:extLst>
              <c:ext xmlns:c16="http://schemas.microsoft.com/office/drawing/2014/chart" uri="{C3380CC4-5D6E-409C-BE32-E72D297353CC}">
                <c16:uniqueId val="{0000002E-50B1-43F0-A2A8-52D8111B6D1A}"/>
              </c:ext>
            </c:extLst>
          </c:dPt>
          <c:dPt>
            <c:idx val="39"/>
            <c:bubble3D val="0"/>
            <c:extLst>
              <c:ext xmlns:c16="http://schemas.microsoft.com/office/drawing/2014/chart" uri="{C3380CC4-5D6E-409C-BE32-E72D297353CC}">
                <c16:uniqueId val="{0000002F-50B1-43F0-A2A8-52D8111B6D1A}"/>
              </c:ext>
            </c:extLst>
          </c:dPt>
          <c:dPt>
            <c:idx val="40"/>
            <c:bubble3D val="0"/>
            <c:extLst>
              <c:ext xmlns:c16="http://schemas.microsoft.com/office/drawing/2014/chart" uri="{C3380CC4-5D6E-409C-BE32-E72D297353CC}">
                <c16:uniqueId val="{00000030-50B1-43F0-A2A8-52D8111B6D1A}"/>
              </c:ext>
            </c:extLst>
          </c:dPt>
          <c:dPt>
            <c:idx val="41"/>
            <c:bubble3D val="0"/>
            <c:extLst>
              <c:ext xmlns:c16="http://schemas.microsoft.com/office/drawing/2014/chart" uri="{C3380CC4-5D6E-409C-BE32-E72D297353CC}">
                <c16:uniqueId val="{00000031-50B1-43F0-A2A8-52D8111B6D1A}"/>
              </c:ext>
            </c:extLst>
          </c:dPt>
          <c:dPt>
            <c:idx val="42"/>
            <c:bubble3D val="0"/>
            <c:extLst>
              <c:ext xmlns:c16="http://schemas.microsoft.com/office/drawing/2014/chart" uri="{C3380CC4-5D6E-409C-BE32-E72D297353CC}">
                <c16:uniqueId val="{00000032-50B1-43F0-A2A8-52D8111B6D1A}"/>
              </c:ext>
            </c:extLst>
          </c:dPt>
          <c:dPt>
            <c:idx val="43"/>
            <c:bubble3D val="0"/>
            <c:extLst>
              <c:ext xmlns:c16="http://schemas.microsoft.com/office/drawing/2014/chart" uri="{C3380CC4-5D6E-409C-BE32-E72D297353CC}">
                <c16:uniqueId val="{00000033-50B1-43F0-A2A8-52D8111B6D1A}"/>
              </c:ext>
            </c:extLst>
          </c:dPt>
          <c:dPt>
            <c:idx val="44"/>
            <c:bubble3D val="0"/>
            <c:extLst>
              <c:ext xmlns:c16="http://schemas.microsoft.com/office/drawing/2014/chart" uri="{C3380CC4-5D6E-409C-BE32-E72D297353CC}">
                <c16:uniqueId val="{00000034-50B1-43F0-A2A8-52D8111B6D1A}"/>
              </c:ext>
            </c:extLst>
          </c:dPt>
          <c:dPt>
            <c:idx val="45"/>
            <c:bubble3D val="0"/>
            <c:extLst>
              <c:ext xmlns:c16="http://schemas.microsoft.com/office/drawing/2014/chart" uri="{C3380CC4-5D6E-409C-BE32-E72D297353CC}">
                <c16:uniqueId val="{00000035-50B1-43F0-A2A8-52D8111B6D1A}"/>
              </c:ext>
            </c:extLst>
          </c:dPt>
          <c:dPt>
            <c:idx val="46"/>
            <c:bubble3D val="0"/>
            <c:extLst>
              <c:ext xmlns:c16="http://schemas.microsoft.com/office/drawing/2014/chart" uri="{C3380CC4-5D6E-409C-BE32-E72D297353CC}">
                <c16:uniqueId val="{00000036-50B1-43F0-A2A8-52D8111B6D1A}"/>
              </c:ext>
            </c:extLst>
          </c:dPt>
          <c:dPt>
            <c:idx val="47"/>
            <c:bubble3D val="0"/>
            <c:extLst>
              <c:ext xmlns:c16="http://schemas.microsoft.com/office/drawing/2014/chart" uri="{C3380CC4-5D6E-409C-BE32-E72D297353CC}">
                <c16:uniqueId val="{00000037-50B1-43F0-A2A8-52D8111B6D1A}"/>
              </c:ext>
            </c:extLst>
          </c:dPt>
          <c:cat>
            <c:strRef>
              <c:f>Sheet1!$A$2:$A$49</c:f>
              <c:strCache>
                <c:ptCount val="6"/>
                <c:pt idx="0">
                  <c:v>A</c:v>
                </c:pt>
                <c:pt idx="1">
                  <c:v>A-1</c:v>
                </c:pt>
                <c:pt idx="2">
                  <c:v>A-2</c:v>
                </c:pt>
                <c:pt idx="3">
                  <c:v>A-3</c:v>
                </c:pt>
                <c:pt idx="4">
                  <c:v>A-4</c:v>
                </c:pt>
                <c:pt idx="5">
                  <c:v>A-5</c:v>
                </c:pt>
              </c:strCache>
            </c:strRef>
          </c:cat>
          <c:val>
            <c:numRef>
              <c:f>Sheet1!$B$2:$B$49</c:f>
              <c:numCache>
                <c:formatCode>General</c:formatCode>
                <c:ptCount val="48"/>
                <c:pt idx="0">
                  <c:v>8989</c:v>
                </c:pt>
                <c:pt idx="1">
                  <c:v>5784</c:v>
                </c:pt>
              </c:numCache>
            </c:numRef>
          </c:val>
          <c:extLst>
            <c:ext xmlns:c16="http://schemas.microsoft.com/office/drawing/2014/chart" uri="{C3380CC4-5D6E-409C-BE32-E72D297353CC}">
              <c16:uniqueId val="{00000038-50B1-43F0-A2A8-52D8111B6D1A}"/>
            </c:ext>
          </c:extLst>
        </c:ser>
        <c:dLbls>
          <c:showLegendKey val="0"/>
          <c:showVal val="0"/>
          <c:showCatName val="0"/>
          <c:showSerName val="0"/>
          <c:showPercent val="0"/>
          <c:showBubbleSize val="0"/>
          <c:showLeaderLines val="0"/>
        </c:dLbls>
        <c:firstSliceAng val="180"/>
        <c:holeSize val="60"/>
      </c:doughnutChart>
      <c:doughnutChart>
        <c:varyColors val="1"/>
        <c:ser>
          <c:idx val="1"/>
          <c:order val="1"/>
          <c:tx>
            <c:strRef>
              <c:f>Sheet1!$C$1</c:f>
              <c:strCache>
                <c:ptCount val="1"/>
                <c:pt idx="0">
                  <c:v>Values2</c:v>
                </c:pt>
              </c:strCache>
            </c:strRef>
          </c:tx>
          <c:spPr>
            <a:ln w="12700">
              <a:solidFill>
                <a:srgbClr val="FFFFFF"/>
              </a:solidFill>
              <a:prstDash val="solid"/>
            </a:ln>
          </c:spPr>
          <c:dPt>
            <c:idx val="0"/>
            <c:bubble3D val="0"/>
            <c:spPr>
              <a:solidFill>
                <a:srgbClr val="92ADCE"/>
              </a:solidFill>
              <a:ln w="12700">
                <a:solidFill>
                  <a:srgbClr val="FFFFFF"/>
                </a:solidFill>
                <a:prstDash val="solid"/>
              </a:ln>
            </c:spPr>
            <c:extLst>
              <c:ext xmlns:c16="http://schemas.microsoft.com/office/drawing/2014/chart" uri="{C3380CC4-5D6E-409C-BE32-E72D297353CC}">
                <c16:uniqueId val="{0000003A-50B1-43F0-A2A8-52D8111B6D1A}"/>
              </c:ext>
            </c:extLst>
          </c:dPt>
          <c:dPt>
            <c:idx val="1"/>
            <c:bubble3D val="0"/>
            <c:spPr>
              <a:solidFill>
                <a:srgbClr val="9DE5EC"/>
              </a:solidFill>
              <a:ln w="12700">
                <a:solidFill>
                  <a:srgbClr val="FFFFFF"/>
                </a:solidFill>
                <a:prstDash val="solid"/>
              </a:ln>
            </c:spPr>
            <c:extLst>
              <c:ext xmlns:c16="http://schemas.microsoft.com/office/drawing/2014/chart" uri="{C3380CC4-5D6E-409C-BE32-E72D297353CC}">
                <c16:uniqueId val="{0000003C-50B1-43F0-A2A8-52D8111B6D1A}"/>
              </c:ext>
            </c:extLst>
          </c:dPt>
          <c:dPt>
            <c:idx val="2"/>
            <c:bubble3D val="0"/>
            <c:spPr>
              <a:solidFill>
                <a:srgbClr val="9DE5EC"/>
              </a:solidFill>
              <a:ln w="12700">
                <a:solidFill>
                  <a:srgbClr val="FFFFFF"/>
                </a:solidFill>
                <a:prstDash val="solid"/>
              </a:ln>
            </c:spPr>
            <c:extLst>
              <c:ext xmlns:c16="http://schemas.microsoft.com/office/drawing/2014/chart" uri="{C3380CC4-5D6E-409C-BE32-E72D297353CC}">
                <c16:uniqueId val="{0000003E-50B1-43F0-A2A8-52D8111B6D1A}"/>
              </c:ext>
            </c:extLst>
          </c:dPt>
          <c:dPt>
            <c:idx val="3"/>
            <c:bubble3D val="0"/>
            <c:spPr>
              <a:solidFill>
                <a:srgbClr val="9DE5EC"/>
              </a:solidFill>
              <a:ln w="12700">
                <a:solidFill>
                  <a:srgbClr val="FFFFFF"/>
                </a:solidFill>
                <a:prstDash val="solid"/>
              </a:ln>
            </c:spPr>
            <c:extLst>
              <c:ext xmlns:c16="http://schemas.microsoft.com/office/drawing/2014/chart" uri="{C3380CC4-5D6E-409C-BE32-E72D297353CC}">
                <c16:uniqueId val="{00000040-50B1-43F0-A2A8-52D8111B6D1A}"/>
              </c:ext>
            </c:extLst>
          </c:dPt>
          <c:dPt>
            <c:idx val="4"/>
            <c:bubble3D val="0"/>
            <c:spPr>
              <a:solidFill>
                <a:srgbClr val="9DE5EC"/>
              </a:solidFill>
              <a:ln w="12700">
                <a:solidFill>
                  <a:srgbClr val="FFFFFF"/>
                </a:solidFill>
                <a:prstDash val="solid"/>
              </a:ln>
            </c:spPr>
            <c:extLst>
              <c:ext xmlns:c16="http://schemas.microsoft.com/office/drawing/2014/chart" uri="{C3380CC4-5D6E-409C-BE32-E72D297353CC}">
                <c16:uniqueId val="{00000042-50B1-43F0-A2A8-52D8111B6D1A}"/>
              </c:ext>
            </c:extLst>
          </c:dPt>
          <c:dPt>
            <c:idx val="5"/>
            <c:bubble3D val="0"/>
            <c:spPr>
              <a:solidFill>
                <a:srgbClr val="9DE5EC"/>
              </a:solidFill>
              <a:ln w="12700">
                <a:solidFill>
                  <a:srgbClr val="FFFFFF"/>
                </a:solidFill>
                <a:prstDash val="solid"/>
              </a:ln>
            </c:spPr>
            <c:extLst>
              <c:ext xmlns:c16="http://schemas.microsoft.com/office/drawing/2014/chart" uri="{C3380CC4-5D6E-409C-BE32-E72D297353CC}">
                <c16:uniqueId val="{00000044-50B1-43F0-A2A8-52D8111B6D1A}"/>
              </c:ext>
            </c:extLst>
          </c:dPt>
          <c:dPt>
            <c:idx val="7"/>
            <c:bubble3D val="0"/>
            <c:spPr>
              <a:solidFill>
                <a:srgbClr val="FFBB7A"/>
              </a:solidFill>
              <a:ln w="12700">
                <a:solidFill>
                  <a:srgbClr val="FFFFFF"/>
                </a:solidFill>
                <a:prstDash val="solid"/>
              </a:ln>
            </c:spPr>
            <c:extLst>
              <c:ext xmlns:c16="http://schemas.microsoft.com/office/drawing/2014/chart" uri="{C3380CC4-5D6E-409C-BE32-E72D297353CC}">
                <c16:uniqueId val="{00000046-50B1-43F0-A2A8-52D8111B6D1A}"/>
              </c:ext>
            </c:extLst>
          </c:dPt>
          <c:dPt>
            <c:idx val="8"/>
            <c:bubble3D val="0"/>
            <c:spPr>
              <a:solidFill>
                <a:srgbClr val="FFBB7A"/>
              </a:solidFill>
              <a:ln w="12700">
                <a:solidFill>
                  <a:srgbClr val="FFFFFF"/>
                </a:solidFill>
                <a:prstDash val="solid"/>
              </a:ln>
            </c:spPr>
            <c:extLst>
              <c:ext xmlns:c16="http://schemas.microsoft.com/office/drawing/2014/chart" uri="{C3380CC4-5D6E-409C-BE32-E72D297353CC}">
                <c16:uniqueId val="{00000048-50B1-43F0-A2A8-52D8111B6D1A}"/>
              </c:ext>
            </c:extLst>
          </c:dPt>
          <c:dPt>
            <c:idx val="9"/>
            <c:bubble3D val="0"/>
            <c:spPr>
              <a:solidFill>
                <a:srgbClr val="FFBB7A"/>
              </a:solidFill>
              <a:ln w="12700">
                <a:solidFill>
                  <a:srgbClr val="FFFFFF"/>
                </a:solidFill>
                <a:prstDash val="solid"/>
              </a:ln>
            </c:spPr>
            <c:extLst>
              <c:ext xmlns:c16="http://schemas.microsoft.com/office/drawing/2014/chart" uri="{C3380CC4-5D6E-409C-BE32-E72D297353CC}">
                <c16:uniqueId val="{0000004A-50B1-43F0-A2A8-52D8111B6D1A}"/>
              </c:ext>
            </c:extLst>
          </c:dPt>
          <c:dPt>
            <c:idx val="10"/>
            <c:bubble3D val="0"/>
            <c:spPr>
              <a:solidFill>
                <a:srgbClr val="FFBB7A"/>
              </a:solidFill>
              <a:ln w="12700">
                <a:solidFill>
                  <a:srgbClr val="FFFFFF"/>
                </a:solidFill>
                <a:prstDash val="solid"/>
              </a:ln>
            </c:spPr>
            <c:extLst>
              <c:ext xmlns:c16="http://schemas.microsoft.com/office/drawing/2014/chart" uri="{C3380CC4-5D6E-409C-BE32-E72D297353CC}">
                <c16:uniqueId val="{0000004C-50B1-43F0-A2A8-52D8111B6D1A}"/>
              </c:ext>
            </c:extLst>
          </c:dPt>
          <c:dPt>
            <c:idx val="11"/>
            <c:bubble3D val="0"/>
            <c:spPr>
              <a:solidFill>
                <a:srgbClr val="FFBB7A"/>
              </a:solidFill>
              <a:ln w="12700">
                <a:solidFill>
                  <a:srgbClr val="FFFFFF"/>
                </a:solidFill>
                <a:prstDash val="solid"/>
              </a:ln>
            </c:spPr>
            <c:extLst>
              <c:ext xmlns:c16="http://schemas.microsoft.com/office/drawing/2014/chart" uri="{C3380CC4-5D6E-409C-BE32-E72D297353CC}">
                <c16:uniqueId val="{0000004E-50B1-43F0-A2A8-52D8111B6D1A}"/>
              </c:ext>
            </c:extLst>
          </c:dPt>
          <c:dPt>
            <c:idx val="13"/>
            <c:bubble3D val="0"/>
            <c:spPr>
              <a:solidFill>
                <a:srgbClr val="86C5FA"/>
              </a:solidFill>
              <a:ln w="12700">
                <a:solidFill>
                  <a:srgbClr val="FFFFFF"/>
                </a:solidFill>
                <a:prstDash val="solid"/>
              </a:ln>
            </c:spPr>
            <c:extLst>
              <c:ext xmlns:c16="http://schemas.microsoft.com/office/drawing/2014/chart" uri="{C3380CC4-5D6E-409C-BE32-E72D297353CC}">
                <c16:uniqueId val="{00000050-50B1-43F0-A2A8-52D8111B6D1A}"/>
              </c:ext>
            </c:extLst>
          </c:dPt>
          <c:dPt>
            <c:idx val="14"/>
            <c:bubble3D val="0"/>
            <c:spPr>
              <a:solidFill>
                <a:srgbClr val="86C5FA"/>
              </a:solidFill>
              <a:ln w="12700">
                <a:solidFill>
                  <a:srgbClr val="FFFFFF"/>
                </a:solidFill>
                <a:prstDash val="solid"/>
              </a:ln>
            </c:spPr>
            <c:extLst>
              <c:ext xmlns:c16="http://schemas.microsoft.com/office/drawing/2014/chart" uri="{C3380CC4-5D6E-409C-BE32-E72D297353CC}">
                <c16:uniqueId val="{00000052-50B1-43F0-A2A8-52D8111B6D1A}"/>
              </c:ext>
            </c:extLst>
          </c:dPt>
          <c:dPt>
            <c:idx val="15"/>
            <c:bubble3D val="0"/>
            <c:spPr>
              <a:solidFill>
                <a:srgbClr val="86C5FA"/>
              </a:solidFill>
              <a:ln w="12700">
                <a:solidFill>
                  <a:srgbClr val="FFFFFF"/>
                </a:solidFill>
                <a:prstDash val="solid"/>
              </a:ln>
            </c:spPr>
            <c:extLst>
              <c:ext xmlns:c16="http://schemas.microsoft.com/office/drawing/2014/chart" uri="{C3380CC4-5D6E-409C-BE32-E72D297353CC}">
                <c16:uniqueId val="{00000054-50B1-43F0-A2A8-52D8111B6D1A}"/>
              </c:ext>
            </c:extLst>
          </c:dPt>
          <c:dPt>
            <c:idx val="16"/>
            <c:bubble3D val="0"/>
            <c:spPr>
              <a:solidFill>
                <a:srgbClr val="86C5FA"/>
              </a:solidFill>
              <a:ln w="12700">
                <a:solidFill>
                  <a:srgbClr val="FFFFFF"/>
                </a:solidFill>
                <a:prstDash val="solid"/>
              </a:ln>
            </c:spPr>
            <c:extLst>
              <c:ext xmlns:c16="http://schemas.microsoft.com/office/drawing/2014/chart" uri="{C3380CC4-5D6E-409C-BE32-E72D297353CC}">
                <c16:uniqueId val="{00000056-50B1-43F0-A2A8-52D8111B6D1A}"/>
              </c:ext>
            </c:extLst>
          </c:dPt>
          <c:dPt>
            <c:idx val="17"/>
            <c:bubble3D val="0"/>
            <c:spPr>
              <a:solidFill>
                <a:srgbClr val="86C5FA"/>
              </a:solidFill>
              <a:ln w="12700">
                <a:solidFill>
                  <a:srgbClr val="FFFFFF"/>
                </a:solidFill>
                <a:prstDash val="solid"/>
              </a:ln>
            </c:spPr>
            <c:extLst>
              <c:ext xmlns:c16="http://schemas.microsoft.com/office/drawing/2014/chart" uri="{C3380CC4-5D6E-409C-BE32-E72D297353CC}">
                <c16:uniqueId val="{00000058-50B1-43F0-A2A8-52D8111B6D1A}"/>
              </c:ext>
            </c:extLst>
          </c:dPt>
          <c:dPt>
            <c:idx val="19"/>
            <c:bubble3D val="0"/>
            <c:spPr>
              <a:solidFill>
                <a:srgbClr val="D5B5E7"/>
              </a:solidFill>
              <a:ln w="12700">
                <a:solidFill>
                  <a:srgbClr val="FFFFFF"/>
                </a:solidFill>
                <a:prstDash val="solid"/>
              </a:ln>
            </c:spPr>
            <c:extLst>
              <c:ext xmlns:c16="http://schemas.microsoft.com/office/drawing/2014/chart" uri="{C3380CC4-5D6E-409C-BE32-E72D297353CC}">
                <c16:uniqueId val="{0000005A-50B1-43F0-A2A8-52D8111B6D1A}"/>
              </c:ext>
            </c:extLst>
          </c:dPt>
          <c:dPt>
            <c:idx val="20"/>
            <c:bubble3D val="0"/>
            <c:spPr>
              <a:solidFill>
                <a:srgbClr val="D5B5E7"/>
              </a:solidFill>
              <a:ln w="12700">
                <a:solidFill>
                  <a:srgbClr val="FFFFFF"/>
                </a:solidFill>
                <a:prstDash val="solid"/>
              </a:ln>
            </c:spPr>
            <c:extLst>
              <c:ext xmlns:c16="http://schemas.microsoft.com/office/drawing/2014/chart" uri="{C3380CC4-5D6E-409C-BE32-E72D297353CC}">
                <c16:uniqueId val="{0000005C-50B1-43F0-A2A8-52D8111B6D1A}"/>
              </c:ext>
            </c:extLst>
          </c:dPt>
          <c:dPt>
            <c:idx val="21"/>
            <c:bubble3D val="0"/>
            <c:spPr>
              <a:solidFill>
                <a:srgbClr val="D5B5E7"/>
              </a:solidFill>
              <a:ln w="12700">
                <a:solidFill>
                  <a:srgbClr val="FFFFFF"/>
                </a:solidFill>
                <a:prstDash val="solid"/>
              </a:ln>
            </c:spPr>
            <c:extLst>
              <c:ext xmlns:c16="http://schemas.microsoft.com/office/drawing/2014/chart" uri="{C3380CC4-5D6E-409C-BE32-E72D297353CC}">
                <c16:uniqueId val="{0000005E-50B1-43F0-A2A8-52D8111B6D1A}"/>
              </c:ext>
            </c:extLst>
          </c:dPt>
          <c:dPt>
            <c:idx val="22"/>
            <c:bubble3D val="0"/>
            <c:spPr>
              <a:solidFill>
                <a:srgbClr val="D5B5E7"/>
              </a:solidFill>
              <a:ln w="12700">
                <a:solidFill>
                  <a:srgbClr val="FFFFFF"/>
                </a:solidFill>
                <a:prstDash val="solid"/>
              </a:ln>
            </c:spPr>
            <c:extLst>
              <c:ext xmlns:c16="http://schemas.microsoft.com/office/drawing/2014/chart" uri="{C3380CC4-5D6E-409C-BE32-E72D297353CC}">
                <c16:uniqueId val="{00000060-50B1-43F0-A2A8-52D8111B6D1A}"/>
              </c:ext>
            </c:extLst>
          </c:dPt>
          <c:dPt>
            <c:idx val="23"/>
            <c:bubble3D val="0"/>
            <c:spPr>
              <a:solidFill>
                <a:srgbClr val="D5B5E7"/>
              </a:solidFill>
              <a:ln w="12700">
                <a:solidFill>
                  <a:srgbClr val="FFFFFF"/>
                </a:solidFill>
                <a:prstDash val="solid"/>
              </a:ln>
            </c:spPr>
            <c:extLst>
              <c:ext xmlns:c16="http://schemas.microsoft.com/office/drawing/2014/chart" uri="{C3380CC4-5D6E-409C-BE32-E72D297353CC}">
                <c16:uniqueId val="{00000062-50B1-43F0-A2A8-52D8111B6D1A}"/>
              </c:ext>
            </c:extLst>
          </c:dPt>
          <c:dPt>
            <c:idx val="25"/>
            <c:bubble3D val="0"/>
            <c:spPr>
              <a:solidFill>
                <a:srgbClr val="E7B3A0"/>
              </a:solidFill>
              <a:ln w="12700">
                <a:solidFill>
                  <a:srgbClr val="FFFFFF"/>
                </a:solidFill>
                <a:prstDash val="solid"/>
              </a:ln>
            </c:spPr>
            <c:extLst>
              <c:ext xmlns:c16="http://schemas.microsoft.com/office/drawing/2014/chart" uri="{C3380CC4-5D6E-409C-BE32-E72D297353CC}">
                <c16:uniqueId val="{00000064-50B1-43F0-A2A8-52D8111B6D1A}"/>
              </c:ext>
            </c:extLst>
          </c:dPt>
          <c:dPt>
            <c:idx val="26"/>
            <c:bubble3D val="0"/>
            <c:spPr>
              <a:solidFill>
                <a:srgbClr val="E7B3A0"/>
              </a:solidFill>
              <a:ln w="12700">
                <a:solidFill>
                  <a:srgbClr val="FFFFFF"/>
                </a:solidFill>
                <a:prstDash val="solid"/>
              </a:ln>
            </c:spPr>
            <c:extLst>
              <c:ext xmlns:c16="http://schemas.microsoft.com/office/drawing/2014/chart" uri="{C3380CC4-5D6E-409C-BE32-E72D297353CC}">
                <c16:uniqueId val="{00000066-50B1-43F0-A2A8-52D8111B6D1A}"/>
              </c:ext>
            </c:extLst>
          </c:dPt>
          <c:dPt>
            <c:idx val="27"/>
            <c:bubble3D val="0"/>
            <c:spPr>
              <a:solidFill>
                <a:srgbClr val="E7B3A0"/>
              </a:solidFill>
              <a:ln w="12700">
                <a:solidFill>
                  <a:srgbClr val="FFFFFF"/>
                </a:solidFill>
                <a:prstDash val="solid"/>
              </a:ln>
            </c:spPr>
            <c:extLst>
              <c:ext xmlns:c16="http://schemas.microsoft.com/office/drawing/2014/chart" uri="{C3380CC4-5D6E-409C-BE32-E72D297353CC}">
                <c16:uniqueId val="{00000068-50B1-43F0-A2A8-52D8111B6D1A}"/>
              </c:ext>
            </c:extLst>
          </c:dPt>
          <c:dPt>
            <c:idx val="28"/>
            <c:bubble3D val="0"/>
            <c:spPr>
              <a:solidFill>
                <a:srgbClr val="E7B3A0"/>
              </a:solidFill>
              <a:ln w="12700">
                <a:solidFill>
                  <a:srgbClr val="FFFFFF"/>
                </a:solidFill>
                <a:prstDash val="solid"/>
              </a:ln>
            </c:spPr>
            <c:extLst>
              <c:ext xmlns:c16="http://schemas.microsoft.com/office/drawing/2014/chart" uri="{C3380CC4-5D6E-409C-BE32-E72D297353CC}">
                <c16:uniqueId val="{0000006A-50B1-43F0-A2A8-52D8111B6D1A}"/>
              </c:ext>
            </c:extLst>
          </c:dPt>
          <c:dPt>
            <c:idx val="29"/>
            <c:bubble3D val="0"/>
            <c:spPr>
              <a:solidFill>
                <a:srgbClr val="E7B3A0"/>
              </a:solidFill>
              <a:ln w="12700">
                <a:solidFill>
                  <a:srgbClr val="FFFFFF"/>
                </a:solidFill>
                <a:prstDash val="solid"/>
              </a:ln>
            </c:spPr>
            <c:extLst>
              <c:ext xmlns:c16="http://schemas.microsoft.com/office/drawing/2014/chart" uri="{C3380CC4-5D6E-409C-BE32-E72D297353CC}">
                <c16:uniqueId val="{0000006C-50B1-43F0-A2A8-52D8111B6D1A}"/>
              </c:ext>
            </c:extLst>
          </c:dPt>
          <c:dPt>
            <c:idx val="31"/>
            <c:bubble3D val="0"/>
            <c:spPr>
              <a:solidFill>
                <a:srgbClr val="7ECDBA"/>
              </a:solidFill>
              <a:ln w="12700">
                <a:solidFill>
                  <a:srgbClr val="FFFFFF"/>
                </a:solidFill>
                <a:prstDash val="solid"/>
              </a:ln>
            </c:spPr>
            <c:extLst>
              <c:ext xmlns:c16="http://schemas.microsoft.com/office/drawing/2014/chart" uri="{C3380CC4-5D6E-409C-BE32-E72D297353CC}">
                <c16:uniqueId val="{0000006E-50B1-43F0-A2A8-52D8111B6D1A}"/>
              </c:ext>
            </c:extLst>
          </c:dPt>
          <c:dPt>
            <c:idx val="32"/>
            <c:bubble3D val="0"/>
            <c:spPr>
              <a:solidFill>
                <a:srgbClr val="7ECDBA"/>
              </a:solidFill>
              <a:ln w="12700">
                <a:solidFill>
                  <a:srgbClr val="FFFFFF"/>
                </a:solidFill>
                <a:prstDash val="solid"/>
              </a:ln>
            </c:spPr>
            <c:extLst>
              <c:ext xmlns:c16="http://schemas.microsoft.com/office/drawing/2014/chart" uri="{C3380CC4-5D6E-409C-BE32-E72D297353CC}">
                <c16:uniqueId val="{00000070-50B1-43F0-A2A8-52D8111B6D1A}"/>
              </c:ext>
            </c:extLst>
          </c:dPt>
          <c:dPt>
            <c:idx val="33"/>
            <c:bubble3D val="0"/>
            <c:spPr>
              <a:solidFill>
                <a:srgbClr val="7ECDBA"/>
              </a:solidFill>
              <a:ln w="12700">
                <a:solidFill>
                  <a:srgbClr val="FFFFFF"/>
                </a:solidFill>
                <a:prstDash val="solid"/>
              </a:ln>
            </c:spPr>
            <c:extLst>
              <c:ext xmlns:c16="http://schemas.microsoft.com/office/drawing/2014/chart" uri="{C3380CC4-5D6E-409C-BE32-E72D297353CC}">
                <c16:uniqueId val="{00000072-50B1-43F0-A2A8-52D8111B6D1A}"/>
              </c:ext>
            </c:extLst>
          </c:dPt>
          <c:dPt>
            <c:idx val="34"/>
            <c:bubble3D val="0"/>
            <c:spPr>
              <a:solidFill>
                <a:srgbClr val="7ECDBA"/>
              </a:solidFill>
              <a:ln w="12700">
                <a:solidFill>
                  <a:srgbClr val="FFFFFF"/>
                </a:solidFill>
                <a:prstDash val="solid"/>
              </a:ln>
            </c:spPr>
            <c:extLst>
              <c:ext xmlns:c16="http://schemas.microsoft.com/office/drawing/2014/chart" uri="{C3380CC4-5D6E-409C-BE32-E72D297353CC}">
                <c16:uniqueId val="{00000074-50B1-43F0-A2A8-52D8111B6D1A}"/>
              </c:ext>
            </c:extLst>
          </c:dPt>
          <c:dPt>
            <c:idx val="35"/>
            <c:bubble3D val="0"/>
            <c:spPr>
              <a:solidFill>
                <a:srgbClr val="7ECDBA"/>
              </a:solidFill>
              <a:ln w="12700">
                <a:solidFill>
                  <a:srgbClr val="FFFFFF"/>
                </a:solidFill>
                <a:prstDash val="solid"/>
              </a:ln>
            </c:spPr>
            <c:extLst>
              <c:ext xmlns:c16="http://schemas.microsoft.com/office/drawing/2014/chart" uri="{C3380CC4-5D6E-409C-BE32-E72D297353CC}">
                <c16:uniqueId val="{00000076-50B1-43F0-A2A8-52D8111B6D1A}"/>
              </c:ext>
            </c:extLst>
          </c:dPt>
          <c:dPt>
            <c:idx val="37"/>
            <c:bubble3D val="0"/>
            <c:spPr>
              <a:solidFill>
                <a:srgbClr val="D7BA9D"/>
              </a:solidFill>
              <a:ln w="12700">
                <a:solidFill>
                  <a:srgbClr val="FFFFFF"/>
                </a:solidFill>
                <a:prstDash val="solid"/>
              </a:ln>
            </c:spPr>
            <c:extLst>
              <c:ext xmlns:c16="http://schemas.microsoft.com/office/drawing/2014/chart" uri="{C3380CC4-5D6E-409C-BE32-E72D297353CC}">
                <c16:uniqueId val="{00000078-50B1-43F0-A2A8-52D8111B6D1A}"/>
              </c:ext>
            </c:extLst>
          </c:dPt>
          <c:dPt>
            <c:idx val="38"/>
            <c:bubble3D val="0"/>
            <c:spPr>
              <a:solidFill>
                <a:srgbClr val="D7BA9D"/>
              </a:solidFill>
              <a:ln w="12700">
                <a:solidFill>
                  <a:srgbClr val="FFFFFF"/>
                </a:solidFill>
                <a:prstDash val="solid"/>
              </a:ln>
            </c:spPr>
            <c:extLst>
              <c:ext xmlns:c16="http://schemas.microsoft.com/office/drawing/2014/chart" uri="{C3380CC4-5D6E-409C-BE32-E72D297353CC}">
                <c16:uniqueId val="{0000007A-50B1-43F0-A2A8-52D8111B6D1A}"/>
              </c:ext>
            </c:extLst>
          </c:dPt>
          <c:dPt>
            <c:idx val="39"/>
            <c:bubble3D val="0"/>
            <c:spPr>
              <a:solidFill>
                <a:srgbClr val="D7BA9D"/>
              </a:solidFill>
              <a:ln w="12700">
                <a:solidFill>
                  <a:srgbClr val="FFFFFF"/>
                </a:solidFill>
                <a:prstDash val="solid"/>
              </a:ln>
            </c:spPr>
            <c:extLst>
              <c:ext xmlns:c16="http://schemas.microsoft.com/office/drawing/2014/chart" uri="{C3380CC4-5D6E-409C-BE32-E72D297353CC}">
                <c16:uniqueId val="{0000007C-50B1-43F0-A2A8-52D8111B6D1A}"/>
              </c:ext>
            </c:extLst>
          </c:dPt>
          <c:dPt>
            <c:idx val="40"/>
            <c:bubble3D val="0"/>
            <c:spPr>
              <a:solidFill>
                <a:srgbClr val="D7BA9D"/>
              </a:solidFill>
              <a:ln w="12700">
                <a:solidFill>
                  <a:srgbClr val="FFFFFF"/>
                </a:solidFill>
                <a:prstDash val="solid"/>
              </a:ln>
            </c:spPr>
            <c:extLst>
              <c:ext xmlns:c16="http://schemas.microsoft.com/office/drawing/2014/chart" uri="{C3380CC4-5D6E-409C-BE32-E72D297353CC}">
                <c16:uniqueId val="{0000007E-50B1-43F0-A2A8-52D8111B6D1A}"/>
              </c:ext>
            </c:extLst>
          </c:dPt>
          <c:dPt>
            <c:idx val="41"/>
            <c:bubble3D val="0"/>
            <c:spPr>
              <a:solidFill>
                <a:srgbClr val="D7BA9D"/>
              </a:solidFill>
              <a:ln w="12700">
                <a:solidFill>
                  <a:srgbClr val="FFFFFF"/>
                </a:solidFill>
                <a:prstDash val="solid"/>
              </a:ln>
            </c:spPr>
            <c:extLst>
              <c:ext xmlns:c16="http://schemas.microsoft.com/office/drawing/2014/chart" uri="{C3380CC4-5D6E-409C-BE32-E72D297353CC}">
                <c16:uniqueId val="{00000080-50B1-43F0-A2A8-52D8111B6D1A}"/>
              </c:ext>
            </c:extLst>
          </c:dPt>
          <c:dPt>
            <c:idx val="43"/>
            <c:bubble3D val="0"/>
            <c:spPr>
              <a:solidFill>
                <a:srgbClr val="EDAFC3"/>
              </a:solidFill>
              <a:ln w="12700">
                <a:solidFill>
                  <a:srgbClr val="FFFFFF"/>
                </a:solidFill>
                <a:prstDash val="solid"/>
              </a:ln>
            </c:spPr>
            <c:extLst>
              <c:ext xmlns:c16="http://schemas.microsoft.com/office/drawing/2014/chart" uri="{C3380CC4-5D6E-409C-BE32-E72D297353CC}">
                <c16:uniqueId val="{00000082-50B1-43F0-A2A8-52D8111B6D1A}"/>
              </c:ext>
            </c:extLst>
          </c:dPt>
          <c:dPt>
            <c:idx val="44"/>
            <c:bubble3D val="0"/>
            <c:spPr>
              <a:solidFill>
                <a:srgbClr val="EDAFC3"/>
              </a:solidFill>
              <a:ln w="12700">
                <a:solidFill>
                  <a:srgbClr val="FFFFFF"/>
                </a:solidFill>
                <a:prstDash val="solid"/>
              </a:ln>
            </c:spPr>
            <c:extLst>
              <c:ext xmlns:c16="http://schemas.microsoft.com/office/drawing/2014/chart" uri="{C3380CC4-5D6E-409C-BE32-E72D297353CC}">
                <c16:uniqueId val="{00000084-50B1-43F0-A2A8-52D8111B6D1A}"/>
              </c:ext>
            </c:extLst>
          </c:dPt>
          <c:dPt>
            <c:idx val="45"/>
            <c:bubble3D val="0"/>
            <c:spPr>
              <a:solidFill>
                <a:srgbClr val="EDAFC3"/>
              </a:solidFill>
              <a:ln w="12700">
                <a:solidFill>
                  <a:srgbClr val="FFFFFF"/>
                </a:solidFill>
                <a:prstDash val="solid"/>
              </a:ln>
            </c:spPr>
            <c:extLst>
              <c:ext xmlns:c16="http://schemas.microsoft.com/office/drawing/2014/chart" uri="{C3380CC4-5D6E-409C-BE32-E72D297353CC}">
                <c16:uniqueId val="{00000086-50B1-43F0-A2A8-52D8111B6D1A}"/>
              </c:ext>
            </c:extLst>
          </c:dPt>
          <c:dPt>
            <c:idx val="46"/>
            <c:bubble3D val="0"/>
            <c:spPr>
              <a:solidFill>
                <a:srgbClr val="EDAFC3"/>
              </a:solidFill>
              <a:ln w="12700">
                <a:solidFill>
                  <a:srgbClr val="FFFFFF"/>
                </a:solidFill>
                <a:prstDash val="solid"/>
              </a:ln>
            </c:spPr>
            <c:extLst>
              <c:ext xmlns:c16="http://schemas.microsoft.com/office/drawing/2014/chart" uri="{C3380CC4-5D6E-409C-BE32-E72D297353CC}">
                <c16:uniqueId val="{00000088-50B1-43F0-A2A8-52D8111B6D1A}"/>
              </c:ext>
            </c:extLst>
          </c:dPt>
          <c:dPt>
            <c:idx val="47"/>
            <c:bubble3D val="0"/>
            <c:spPr>
              <a:solidFill>
                <a:srgbClr val="EDAFC3"/>
              </a:solidFill>
              <a:ln w="12700">
                <a:solidFill>
                  <a:srgbClr val="FFFFFF"/>
                </a:solidFill>
                <a:prstDash val="solid"/>
              </a:ln>
            </c:spPr>
            <c:extLst>
              <c:ext xmlns:c16="http://schemas.microsoft.com/office/drawing/2014/chart" uri="{C3380CC4-5D6E-409C-BE32-E72D297353CC}">
                <c16:uniqueId val="{0000008A-50B1-43F0-A2A8-52D8111B6D1A}"/>
              </c:ext>
            </c:extLst>
          </c:dPt>
          <c:dLbls>
            <c:delete val="1"/>
          </c:dLbls>
          <c:cat>
            <c:strRef>
              <c:f>Sheet1!$A$2:$A$49</c:f>
              <c:strCache>
                <c:ptCount val="6"/>
                <c:pt idx="0">
                  <c:v>A</c:v>
                </c:pt>
                <c:pt idx="1">
                  <c:v>A-1</c:v>
                </c:pt>
                <c:pt idx="2">
                  <c:v>A-2</c:v>
                </c:pt>
                <c:pt idx="3">
                  <c:v>A-3</c:v>
                </c:pt>
                <c:pt idx="4">
                  <c:v>A-4</c:v>
                </c:pt>
                <c:pt idx="5">
                  <c:v>A-5</c:v>
                </c:pt>
              </c:strCache>
            </c:strRef>
          </c:cat>
          <c:val>
            <c:numRef>
              <c:f>Sheet1!$C$2:$C$49</c:f>
              <c:numCache>
                <c:formatCode>General</c:formatCode>
                <c:ptCount val="48"/>
              </c:numCache>
            </c:numRef>
          </c:val>
          <c:extLst>
            <c:ext xmlns:c16="http://schemas.microsoft.com/office/drawing/2014/chart" uri="{C3380CC4-5D6E-409C-BE32-E72D297353CC}">
              <c16:uniqueId val="{0000008B-50B1-43F0-A2A8-52D8111B6D1A}"/>
            </c:ext>
          </c:extLst>
        </c:ser>
        <c:dLbls>
          <c:showLegendKey val="0"/>
          <c:showVal val="1"/>
          <c:showCatName val="0"/>
          <c:showSerName val="0"/>
          <c:showPercent val="0"/>
          <c:showBubbleSize val="0"/>
          <c:showLeaderLines val="1"/>
        </c:dLbls>
        <c:firstSliceAng val="0"/>
        <c:holeSize val="90"/>
      </c:doughnut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a:ea typeface="ＭＳ Ｐゴシック"/>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98075240594921"/>
          <c:y val="3.0785757166529124E-2"/>
          <c:w val="0.5607573967565852"/>
          <c:h val="0.85395206165989723"/>
        </c:manualLayout>
      </c:layout>
      <c:doughnutChart>
        <c:varyColors val="1"/>
        <c:ser>
          <c:idx val="0"/>
          <c:order val="0"/>
          <c:tx>
            <c:strRef>
              <c:f>Sheet1!$B$1</c:f>
              <c:strCache>
                <c:ptCount val="1"/>
                <c:pt idx="0">
                  <c:v>Values</c:v>
                </c:pt>
              </c:strCache>
            </c:strRef>
          </c:tx>
          <c:spPr>
            <a:noFill/>
            <a:ln w="12700">
              <a:solidFill>
                <a:srgbClr val="225174"/>
              </a:solidFill>
              <a:prstDash val="solid"/>
            </a:ln>
          </c:spPr>
          <c:dPt>
            <c:idx val="0"/>
            <c:bubble3D val="0"/>
            <c:spPr>
              <a:noFill/>
              <a:ln w="12700">
                <a:solidFill>
                  <a:srgbClr val="225174"/>
                </a:solidFill>
                <a:prstDash val="solid"/>
              </a:ln>
              <a:effectLst/>
            </c:spPr>
            <c:extLst>
              <c:ext xmlns:c16="http://schemas.microsoft.com/office/drawing/2014/chart" uri="{C3380CC4-5D6E-409C-BE32-E72D297353CC}">
                <c16:uniqueId val="{00000001-893B-49BB-91B2-157DE4498DD4}"/>
              </c:ext>
            </c:extLst>
          </c:dPt>
          <c:dPt>
            <c:idx val="1"/>
            <c:bubble3D val="0"/>
            <c:spPr>
              <a:solidFill>
                <a:srgbClr val="225174"/>
              </a:solidFill>
              <a:ln w="12700">
                <a:solidFill>
                  <a:srgbClr val="225174"/>
                </a:solidFill>
                <a:prstDash val="solid"/>
              </a:ln>
              <a:effectLst/>
            </c:spPr>
            <c:extLst>
              <c:ext xmlns:c16="http://schemas.microsoft.com/office/drawing/2014/chart" uri="{C3380CC4-5D6E-409C-BE32-E72D297353CC}">
                <c16:uniqueId val="{00000003-893B-49BB-91B2-157DE4498DD4}"/>
              </c:ext>
            </c:extLst>
          </c:dPt>
          <c:dPt>
            <c:idx val="2"/>
            <c:bubble3D val="0"/>
            <c:spPr>
              <a:noFill/>
              <a:ln w="12700">
                <a:solidFill>
                  <a:srgbClr val="225174"/>
                </a:solidFill>
                <a:prstDash val="solid"/>
              </a:ln>
              <a:effectLst/>
            </c:spPr>
            <c:extLst>
              <c:ext xmlns:c16="http://schemas.microsoft.com/office/drawing/2014/chart" uri="{C3380CC4-5D6E-409C-BE32-E72D297353CC}">
                <c16:uniqueId val="{00000005-893B-49BB-91B2-157DE4498DD4}"/>
              </c:ext>
            </c:extLst>
          </c:dPt>
          <c:dPt>
            <c:idx val="3"/>
            <c:bubble3D val="0"/>
            <c:spPr>
              <a:noFill/>
              <a:ln w="12700">
                <a:solidFill>
                  <a:srgbClr val="225174"/>
                </a:solidFill>
                <a:prstDash val="solid"/>
              </a:ln>
              <a:effectLst/>
            </c:spPr>
            <c:extLst>
              <c:ext xmlns:c16="http://schemas.microsoft.com/office/drawing/2014/chart" uri="{C3380CC4-5D6E-409C-BE32-E72D297353CC}">
                <c16:uniqueId val="{00000007-893B-49BB-91B2-157DE4498DD4}"/>
              </c:ext>
            </c:extLst>
          </c:dPt>
          <c:dPt>
            <c:idx val="4"/>
            <c:bubble3D val="0"/>
            <c:spPr>
              <a:noFill/>
              <a:ln w="12700">
                <a:solidFill>
                  <a:srgbClr val="225174"/>
                </a:solidFill>
                <a:prstDash val="solid"/>
              </a:ln>
              <a:effectLst/>
            </c:spPr>
            <c:extLst>
              <c:ext xmlns:c16="http://schemas.microsoft.com/office/drawing/2014/chart" uri="{C3380CC4-5D6E-409C-BE32-E72D297353CC}">
                <c16:uniqueId val="{00000009-893B-49BB-91B2-157DE4498DD4}"/>
              </c:ext>
            </c:extLst>
          </c:dPt>
          <c:dPt>
            <c:idx val="5"/>
            <c:bubble3D val="0"/>
            <c:spPr>
              <a:noFill/>
              <a:ln w="12700">
                <a:solidFill>
                  <a:srgbClr val="225174"/>
                </a:solidFill>
                <a:prstDash val="solid"/>
              </a:ln>
              <a:effectLst/>
            </c:spPr>
            <c:extLst>
              <c:ext xmlns:c16="http://schemas.microsoft.com/office/drawing/2014/chart" uri="{C3380CC4-5D6E-409C-BE32-E72D297353CC}">
                <c16:uniqueId val="{0000000B-893B-49BB-91B2-157DE4498DD4}"/>
              </c:ext>
            </c:extLst>
          </c:dPt>
          <c:dPt>
            <c:idx val="6"/>
            <c:bubble3D val="0"/>
            <c:spPr>
              <a:noFill/>
              <a:ln w="12700">
                <a:solidFill>
                  <a:srgbClr val="225174"/>
                </a:solidFill>
                <a:prstDash val="solid"/>
              </a:ln>
              <a:effectLst/>
            </c:spPr>
            <c:extLst>
              <c:ext xmlns:c16="http://schemas.microsoft.com/office/drawing/2014/chart" uri="{C3380CC4-5D6E-409C-BE32-E72D297353CC}">
                <c16:uniqueId val="{0000000D-893B-49BB-91B2-157DE4498DD4}"/>
              </c:ext>
            </c:extLst>
          </c:dPt>
          <c:dPt>
            <c:idx val="7"/>
            <c:bubble3D val="0"/>
            <c:spPr>
              <a:noFill/>
              <a:ln w="12700">
                <a:solidFill>
                  <a:srgbClr val="225174"/>
                </a:solidFill>
                <a:prstDash val="solid"/>
              </a:ln>
              <a:effectLst/>
            </c:spPr>
            <c:extLst>
              <c:ext xmlns:c16="http://schemas.microsoft.com/office/drawing/2014/chart" uri="{C3380CC4-5D6E-409C-BE32-E72D297353CC}">
                <c16:uniqueId val="{0000000F-893B-49BB-91B2-157DE4498DD4}"/>
              </c:ext>
            </c:extLst>
          </c:dPt>
          <c:dPt>
            <c:idx val="8"/>
            <c:bubble3D val="0"/>
            <c:extLst>
              <c:ext xmlns:c16="http://schemas.microsoft.com/office/drawing/2014/chart" uri="{C3380CC4-5D6E-409C-BE32-E72D297353CC}">
                <c16:uniqueId val="{00000010-893B-49BB-91B2-157DE4498DD4}"/>
              </c:ext>
            </c:extLst>
          </c:dPt>
          <c:dPt>
            <c:idx val="9"/>
            <c:bubble3D val="0"/>
            <c:extLst>
              <c:ext xmlns:c16="http://schemas.microsoft.com/office/drawing/2014/chart" uri="{C3380CC4-5D6E-409C-BE32-E72D297353CC}">
                <c16:uniqueId val="{00000011-893B-49BB-91B2-157DE4498DD4}"/>
              </c:ext>
            </c:extLst>
          </c:dPt>
          <c:dPt>
            <c:idx val="10"/>
            <c:bubble3D val="0"/>
            <c:extLst>
              <c:ext xmlns:c16="http://schemas.microsoft.com/office/drawing/2014/chart" uri="{C3380CC4-5D6E-409C-BE32-E72D297353CC}">
                <c16:uniqueId val="{00000012-893B-49BB-91B2-157DE4498DD4}"/>
              </c:ext>
            </c:extLst>
          </c:dPt>
          <c:dPt>
            <c:idx val="11"/>
            <c:bubble3D val="0"/>
            <c:extLst>
              <c:ext xmlns:c16="http://schemas.microsoft.com/office/drawing/2014/chart" uri="{C3380CC4-5D6E-409C-BE32-E72D297353CC}">
                <c16:uniqueId val="{00000013-893B-49BB-91B2-157DE4498DD4}"/>
              </c:ext>
            </c:extLst>
          </c:dPt>
          <c:dPt>
            <c:idx val="12"/>
            <c:bubble3D val="0"/>
            <c:extLst>
              <c:ext xmlns:c16="http://schemas.microsoft.com/office/drawing/2014/chart" uri="{C3380CC4-5D6E-409C-BE32-E72D297353CC}">
                <c16:uniqueId val="{00000014-893B-49BB-91B2-157DE4498DD4}"/>
              </c:ext>
            </c:extLst>
          </c:dPt>
          <c:dPt>
            <c:idx val="13"/>
            <c:bubble3D val="0"/>
            <c:extLst>
              <c:ext xmlns:c16="http://schemas.microsoft.com/office/drawing/2014/chart" uri="{C3380CC4-5D6E-409C-BE32-E72D297353CC}">
                <c16:uniqueId val="{00000015-893B-49BB-91B2-157DE4498DD4}"/>
              </c:ext>
            </c:extLst>
          </c:dPt>
          <c:dPt>
            <c:idx val="14"/>
            <c:bubble3D val="0"/>
            <c:extLst>
              <c:ext xmlns:c16="http://schemas.microsoft.com/office/drawing/2014/chart" uri="{C3380CC4-5D6E-409C-BE32-E72D297353CC}">
                <c16:uniqueId val="{00000016-893B-49BB-91B2-157DE4498DD4}"/>
              </c:ext>
            </c:extLst>
          </c:dPt>
          <c:dPt>
            <c:idx val="15"/>
            <c:bubble3D val="0"/>
            <c:extLst>
              <c:ext xmlns:c16="http://schemas.microsoft.com/office/drawing/2014/chart" uri="{C3380CC4-5D6E-409C-BE32-E72D297353CC}">
                <c16:uniqueId val="{00000017-893B-49BB-91B2-157DE4498DD4}"/>
              </c:ext>
            </c:extLst>
          </c:dPt>
          <c:dPt>
            <c:idx val="16"/>
            <c:bubble3D val="0"/>
            <c:extLst>
              <c:ext xmlns:c16="http://schemas.microsoft.com/office/drawing/2014/chart" uri="{C3380CC4-5D6E-409C-BE32-E72D297353CC}">
                <c16:uniqueId val="{00000018-893B-49BB-91B2-157DE4498DD4}"/>
              </c:ext>
            </c:extLst>
          </c:dPt>
          <c:dPt>
            <c:idx val="17"/>
            <c:bubble3D val="0"/>
            <c:extLst>
              <c:ext xmlns:c16="http://schemas.microsoft.com/office/drawing/2014/chart" uri="{C3380CC4-5D6E-409C-BE32-E72D297353CC}">
                <c16:uniqueId val="{00000019-893B-49BB-91B2-157DE4498DD4}"/>
              </c:ext>
            </c:extLst>
          </c:dPt>
          <c:dPt>
            <c:idx val="18"/>
            <c:bubble3D val="0"/>
            <c:extLst>
              <c:ext xmlns:c16="http://schemas.microsoft.com/office/drawing/2014/chart" uri="{C3380CC4-5D6E-409C-BE32-E72D297353CC}">
                <c16:uniqueId val="{0000001A-893B-49BB-91B2-157DE4498DD4}"/>
              </c:ext>
            </c:extLst>
          </c:dPt>
          <c:dPt>
            <c:idx val="19"/>
            <c:bubble3D val="0"/>
            <c:extLst>
              <c:ext xmlns:c16="http://schemas.microsoft.com/office/drawing/2014/chart" uri="{C3380CC4-5D6E-409C-BE32-E72D297353CC}">
                <c16:uniqueId val="{0000001B-893B-49BB-91B2-157DE4498DD4}"/>
              </c:ext>
            </c:extLst>
          </c:dPt>
          <c:dPt>
            <c:idx val="20"/>
            <c:bubble3D val="0"/>
            <c:extLst>
              <c:ext xmlns:c16="http://schemas.microsoft.com/office/drawing/2014/chart" uri="{C3380CC4-5D6E-409C-BE32-E72D297353CC}">
                <c16:uniqueId val="{0000001C-893B-49BB-91B2-157DE4498DD4}"/>
              </c:ext>
            </c:extLst>
          </c:dPt>
          <c:dPt>
            <c:idx val="21"/>
            <c:bubble3D val="0"/>
            <c:extLst>
              <c:ext xmlns:c16="http://schemas.microsoft.com/office/drawing/2014/chart" uri="{C3380CC4-5D6E-409C-BE32-E72D297353CC}">
                <c16:uniqueId val="{0000001D-893B-49BB-91B2-157DE4498DD4}"/>
              </c:ext>
            </c:extLst>
          </c:dPt>
          <c:dPt>
            <c:idx val="22"/>
            <c:bubble3D val="0"/>
            <c:extLst>
              <c:ext xmlns:c16="http://schemas.microsoft.com/office/drawing/2014/chart" uri="{C3380CC4-5D6E-409C-BE32-E72D297353CC}">
                <c16:uniqueId val="{0000001E-893B-49BB-91B2-157DE4498DD4}"/>
              </c:ext>
            </c:extLst>
          </c:dPt>
          <c:dPt>
            <c:idx val="23"/>
            <c:bubble3D val="0"/>
            <c:extLst>
              <c:ext xmlns:c16="http://schemas.microsoft.com/office/drawing/2014/chart" uri="{C3380CC4-5D6E-409C-BE32-E72D297353CC}">
                <c16:uniqueId val="{0000001F-893B-49BB-91B2-157DE4498DD4}"/>
              </c:ext>
            </c:extLst>
          </c:dPt>
          <c:dPt>
            <c:idx val="24"/>
            <c:bubble3D val="0"/>
            <c:extLst>
              <c:ext xmlns:c16="http://schemas.microsoft.com/office/drawing/2014/chart" uri="{C3380CC4-5D6E-409C-BE32-E72D297353CC}">
                <c16:uniqueId val="{00000020-893B-49BB-91B2-157DE4498DD4}"/>
              </c:ext>
            </c:extLst>
          </c:dPt>
          <c:dPt>
            <c:idx val="25"/>
            <c:bubble3D val="0"/>
            <c:extLst>
              <c:ext xmlns:c16="http://schemas.microsoft.com/office/drawing/2014/chart" uri="{C3380CC4-5D6E-409C-BE32-E72D297353CC}">
                <c16:uniqueId val="{00000021-893B-49BB-91B2-157DE4498DD4}"/>
              </c:ext>
            </c:extLst>
          </c:dPt>
          <c:dPt>
            <c:idx val="26"/>
            <c:bubble3D val="0"/>
            <c:extLst>
              <c:ext xmlns:c16="http://schemas.microsoft.com/office/drawing/2014/chart" uri="{C3380CC4-5D6E-409C-BE32-E72D297353CC}">
                <c16:uniqueId val="{00000022-893B-49BB-91B2-157DE4498DD4}"/>
              </c:ext>
            </c:extLst>
          </c:dPt>
          <c:dPt>
            <c:idx val="27"/>
            <c:bubble3D val="0"/>
            <c:extLst>
              <c:ext xmlns:c16="http://schemas.microsoft.com/office/drawing/2014/chart" uri="{C3380CC4-5D6E-409C-BE32-E72D297353CC}">
                <c16:uniqueId val="{00000023-893B-49BB-91B2-157DE4498DD4}"/>
              </c:ext>
            </c:extLst>
          </c:dPt>
          <c:dPt>
            <c:idx val="28"/>
            <c:bubble3D val="0"/>
            <c:extLst>
              <c:ext xmlns:c16="http://schemas.microsoft.com/office/drawing/2014/chart" uri="{C3380CC4-5D6E-409C-BE32-E72D297353CC}">
                <c16:uniqueId val="{00000024-893B-49BB-91B2-157DE4498DD4}"/>
              </c:ext>
            </c:extLst>
          </c:dPt>
          <c:dPt>
            <c:idx val="29"/>
            <c:bubble3D val="0"/>
            <c:extLst>
              <c:ext xmlns:c16="http://schemas.microsoft.com/office/drawing/2014/chart" uri="{C3380CC4-5D6E-409C-BE32-E72D297353CC}">
                <c16:uniqueId val="{00000025-893B-49BB-91B2-157DE4498DD4}"/>
              </c:ext>
            </c:extLst>
          </c:dPt>
          <c:dPt>
            <c:idx val="30"/>
            <c:bubble3D val="0"/>
            <c:extLst>
              <c:ext xmlns:c16="http://schemas.microsoft.com/office/drawing/2014/chart" uri="{C3380CC4-5D6E-409C-BE32-E72D297353CC}">
                <c16:uniqueId val="{00000026-893B-49BB-91B2-157DE4498DD4}"/>
              </c:ext>
            </c:extLst>
          </c:dPt>
          <c:dPt>
            <c:idx val="31"/>
            <c:bubble3D val="0"/>
            <c:extLst>
              <c:ext xmlns:c16="http://schemas.microsoft.com/office/drawing/2014/chart" uri="{C3380CC4-5D6E-409C-BE32-E72D297353CC}">
                <c16:uniqueId val="{00000027-893B-49BB-91B2-157DE4498DD4}"/>
              </c:ext>
            </c:extLst>
          </c:dPt>
          <c:dPt>
            <c:idx val="32"/>
            <c:bubble3D val="0"/>
            <c:extLst>
              <c:ext xmlns:c16="http://schemas.microsoft.com/office/drawing/2014/chart" uri="{C3380CC4-5D6E-409C-BE32-E72D297353CC}">
                <c16:uniqueId val="{00000028-893B-49BB-91B2-157DE4498DD4}"/>
              </c:ext>
            </c:extLst>
          </c:dPt>
          <c:dPt>
            <c:idx val="33"/>
            <c:bubble3D val="0"/>
            <c:extLst>
              <c:ext xmlns:c16="http://schemas.microsoft.com/office/drawing/2014/chart" uri="{C3380CC4-5D6E-409C-BE32-E72D297353CC}">
                <c16:uniqueId val="{00000029-893B-49BB-91B2-157DE4498DD4}"/>
              </c:ext>
            </c:extLst>
          </c:dPt>
          <c:dPt>
            <c:idx val="34"/>
            <c:bubble3D val="0"/>
            <c:extLst>
              <c:ext xmlns:c16="http://schemas.microsoft.com/office/drawing/2014/chart" uri="{C3380CC4-5D6E-409C-BE32-E72D297353CC}">
                <c16:uniqueId val="{0000002A-893B-49BB-91B2-157DE4498DD4}"/>
              </c:ext>
            </c:extLst>
          </c:dPt>
          <c:dPt>
            <c:idx val="35"/>
            <c:bubble3D val="0"/>
            <c:extLst>
              <c:ext xmlns:c16="http://schemas.microsoft.com/office/drawing/2014/chart" uri="{C3380CC4-5D6E-409C-BE32-E72D297353CC}">
                <c16:uniqueId val="{0000002B-893B-49BB-91B2-157DE4498DD4}"/>
              </c:ext>
            </c:extLst>
          </c:dPt>
          <c:dPt>
            <c:idx val="36"/>
            <c:bubble3D val="0"/>
            <c:extLst>
              <c:ext xmlns:c16="http://schemas.microsoft.com/office/drawing/2014/chart" uri="{C3380CC4-5D6E-409C-BE32-E72D297353CC}">
                <c16:uniqueId val="{0000002C-893B-49BB-91B2-157DE4498DD4}"/>
              </c:ext>
            </c:extLst>
          </c:dPt>
          <c:dPt>
            <c:idx val="37"/>
            <c:bubble3D val="0"/>
            <c:extLst>
              <c:ext xmlns:c16="http://schemas.microsoft.com/office/drawing/2014/chart" uri="{C3380CC4-5D6E-409C-BE32-E72D297353CC}">
                <c16:uniqueId val="{0000002D-893B-49BB-91B2-157DE4498DD4}"/>
              </c:ext>
            </c:extLst>
          </c:dPt>
          <c:dPt>
            <c:idx val="38"/>
            <c:bubble3D val="0"/>
            <c:extLst>
              <c:ext xmlns:c16="http://schemas.microsoft.com/office/drawing/2014/chart" uri="{C3380CC4-5D6E-409C-BE32-E72D297353CC}">
                <c16:uniqueId val="{0000002E-893B-49BB-91B2-157DE4498DD4}"/>
              </c:ext>
            </c:extLst>
          </c:dPt>
          <c:dPt>
            <c:idx val="39"/>
            <c:bubble3D val="0"/>
            <c:extLst>
              <c:ext xmlns:c16="http://schemas.microsoft.com/office/drawing/2014/chart" uri="{C3380CC4-5D6E-409C-BE32-E72D297353CC}">
                <c16:uniqueId val="{0000002F-893B-49BB-91B2-157DE4498DD4}"/>
              </c:ext>
            </c:extLst>
          </c:dPt>
          <c:dPt>
            <c:idx val="40"/>
            <c:bubble3D val="0"/>
            <c:extLst>
              <c:ext xmlns:c16="http://schemas.microsoft.com/office/drawing/2014/chart" uri="{C3380CC4-5D6E-409C-BE32-E72D297353CC}">
                <c16:uniqueId val="{00000030-893B-49BB-91B2-157DE4498DD4}"/>
              </c:ext>
            </c:extLst>
          </c:dPt>
          <c:dPt>
            <c:idx val="41"/>
            <c:bubble3D val="0"/>
            <c:extLst>
              <c:ext xmlns:c16="http://schemas.microsoft.com/office/drawing/2014/chart" uri="{C3380CC4-5D6E-409C-BE32-E72D297353CC}">
                <c16:uniqueId val="{00000031-893B-49BB-91B2-157DE4498DD4}"/>
              </c:ext>
            </c:extLst>
          </c:dPt>
          <c:dPt>
            <c:idx val="42"/>
            <c:bubble3D val="0"/>
            <c:extLst>
              <c:ext xmlns:c16="http://schemas.microsoft.com/office/drawing/2014/chart" uri="{C3380CC4-5D6E-409C-BE32-E72D297353CC}">
                <c16:uniqueId val="{00000032-893B-49BB-91B2-157DE4498DD4}"/>
              </c:ext>
            </c:extLst>
          </c:dPt>
          <c:dPt>
            <c:idx val="43"/>
            <c:bubble3D val="0"/>
            <c:extLst>
              <c:ext xmlns:c16="http://schemas.microsoft.com/office/drawing/2014/chart" uri="{C3380CC4-5D6E-409C-BE32-E72D297353CC}">
                <c16:uniqueId val="{00000033-893B-49BB-91B2-157DE4498DD4}"/>
              </c:ext>
            </c:extLst>
          </c:dPt>
          <c:dPt>
            <c:idx val="44"/>
            <c:bubble3D val="0"/>
            <c:extLst>
              <c:ext xmlns:c16="http://schemas.microsoft.com/office/drawing/2014/chart" uri="{C3380CC4-5D6E-409C-BE32-E72D297353CC}">
                <c16:uniqueId val="{00000034-893B-49BB-91B2-157DE4498DD4}"/>
              </c:ext>
            </c:extLst>
          </c:dPt>
          <c:dPt>
            <c:idx val="45"/>
            <c:bubble3D val="0"/>
            <c:extLst>
              <c:ext xmlns:c16="http://schemas.microsoft.com/office/drawing/2014/chart" uri="{C3380CC4-5D6E-409C-BE32-E72D297353CC}">
                <c16:uniqueId val="{00000035-893B-49BB-91B2-157DE4498DD4}"/>
              </c:ext>
            </c:extLst>
          </c:dPt>
          <c:dPt>
            <c:idx val="46"/>
            <c:bubble3D val="0"/>
            <c:extLst>
              <c:ext xmlns:c16="http://schemas.microsoft.com/office/drawing/2014/chart" uri="{C3380CC4-5D6E-409C-BE32-E72D297353CC}">
                <c16:uniqueId val="{00000036-893B-49BB-91B2-157DE4498DD4}"/>
              </c:ext>
            </c:extLst>
          </c:dPt>
          <c:dPt>
            <c:idx val="47"/>
            <c:bubble3D val="0"/>
            <c:extLst>
              <c:ext xmlns:c16="http://schemas.microsoft.com/office/drawing/2014/chart" uri="{C3380CC4-5D6E-409C-BE32-E72D297353CC}">
                <c16:uniqueId val="{00000037-893B-49BB-91B2-157DE4498DD4}"/>
              </c:ext>
            </c:extLst>
          </c:dPt>
          <c:cat>
            <c:strRef>
              <c:f>Sheet1!$A$2:$A$49</c:f>
              <c:strCache>
                <c:ptCount val="6"/>
                <c:pt idx="0">
                  <c:v>A</c:v>
                </c:pt>
                <c:pt idx="1">
                  <c:v>A-1</c:v>
                </c:pt>
                <c:pt idx="2">
                  <c:v>A-2</c:v>
                </c:pt>
                <c:pt idx="3">
                  <c:v>A-3</c:v>
                </c:pt>
                <c:pt idx="4">
                  <c:v>A-4</c:v>
                </c:pt>
                <c:pt idx="5">
                  <c:v>A-5</c:v>
                </c:pt>
              </c:strCache>
            </c:strRef>
          </c:cat>
          <c:val>
            <c:numRef>
              <c:f>Sheet1!$B$2:$B$49</c:f>
              <c:numCache>
                <c:formatCode>General</c:formatCode>
                <c:ptCount val="48"/>
                <c:pt idx="0">
                  <c:v>13175</c:v>
                </c:pt>
                <c:pt idx="1">
                  <c:v>1598</c:v>
                </c:pt>
              </c:numCache>
            </c:numRef>
          </c:val>
          <c:extLst>
            <c:ext xmlns:c16="http://schemas.microsoft.com/office/drawing/2014/chart" uri="{C3380CC4-5D6E-409C-BE32-E72D297353CC}">
              <c16:uniqueId val="{00000038-893B-49BB-91B2-157DE4498DD4}"/>
            </c:ext>
          </c:extLst>
        </c:ser>
        <c:dLbls>
          <c:showLegendKey val="0"/>
          <c:showVal val="0"/>
          <c:showCatName val="0"/>
          <c:showSerName val="0"/>
          <c:showPercent val="0"/>
          <c:showBubbleSize val="0"/>
          <c:showLeaderLines val="0"/>
        </c:dLbls>
        <c:firstSliceAng val="38"/>
        <c:holeSize val="60"/>
      </c:doughnutChart>
      <c:doughnutChart>
        <c:varyColors val="1"/>
        <c:ser>
          <c:idx val="1"/>
          <c:order val="1"/>
          <c:tx>
            <c:strRef>
              <c:f>Sheet1!$C$1</c:f>
              <c:strCache>
                <c:ptCount val="1"/>
                <c:pt idx="0">
                  <c:v>Values2</c:v>
                </c:pt>
              </c:strCache>
            </c:strRef>
          </c:tx>
          <c:spPr>
            <a:ln w="12700">
              <a:solidFill>
                <a:srgbClr val="FFFFFF"/>
              </a:solidFill>
              <a:prstDash val="solid"/>
            </a:ln>
          </c:spPr>
          <c:dPt>
            <c:idx val="0"/>
            <c:bubble3D val="0"/>
            <c:spPr>
              <a:solidFill>
                <a:srgbClr val="92ADCE"/>
              </a:solidFill>
              <a:ln w="12700">
                <a:solidFill>
                  <a:srgbClr val="FFFFFF"/>
                </a:solidFill>
                <a:prstDash val="solid"/>
              </a:ln>
            </c:spPr>
            <c:extLst>
              <c:ext xmlns:c16="http://schemas.microsoft.com/office/drawing/2014/chart" uri="{C3380CC4-5D6E-409C-BE32-E72D297353CC}">
                <c16:uniqueId val="{0000003A-893B-49BB-91B2-157DE4498DD4}"/>
              </c:ext>
            </c:extLst>
          </c:dPt>
          <c:dPt>
            <c:idx val="1"/>
            <c:bubble3D val="0"/>
            <c:spPr>
              <a:solidFill>
                <a:srgbClr val="9DE5EC"/>
              </a:solidFill>
              <a:ln w="12700">
                <a:solidFill>
                  <a:srgbClr val="FFFFFF"/>
                </a:solidFill>
                <a:prstDash val="solid"/>
              </a:ln>
            </c:spPr>
            <c:extLst>
              <c:ext xmlns:c16="http://schemas.microsoft.com/office/drawing/2014/chart" uri="{C3380CC4-5D6E-409C-BE32-E72D297353CC}">
                <c16:uniqueId val="{0000003C-893B-49BB-91B2-157DE4498DD4}"/>
              </c:ext>
            </c:extLst>
          </c:dPt>
          <c:dPt>
            <c:idx val="2"/>
            <c:bubble3D val="0"/>
            <c:spPr>
              <a:solidFill>
                <a:srgbClr val="9DE5EC"/>
              </a:solidFill>
              <a:ln w="12700">
                <a:solidFill>
                  <a:srgbClr val="FFFFFF"/>
                </a:solidFill>
                <a:prstDash val="solid"/>
              </a:ln>
            </c:spPr>
            <c:extLst>
              <c:ext xmlns:c16="http://schemas.microsoft.com/office/drawing/2014/chart" uri="{C3380CC4-5D6E-409C-BE32-E72D297353CC}">
                <c16:uniqueId val="{0000003E-893B-49BB-91B2-157DE4498DD4}"/>
              </c:ext>
            </c:extLst>
          </c:dPt>
          <c:dPt>
            <c:idx val="3"/>
            <c:bubble3D val="0"/>
            <c:spPr>
              <a:solidFill>
                <a:srgbClr val="9DE5EC"/>
              </a:solidFill>
              <a:ln w="12700">
                <a:solidFill>
                  <a:srgbClr val="FFFFFF"/>
                </a:solidFill>
                <a:prstDash val="solid"/>
              </a:ln>
            </c:spPr>
            <c:extLst>
              <c:ext xmlns:c16="http://schemas.microsoft.com/office/drawing/2014/chart" uri="{C3380CC4-5D6E-409C-BE32-E72D297353CC}">
                <c16:uniqueId val="{00000040-893B-49BB-91B2-157DE4498DD4}"/>
              </c:ext>
            </c:extLst>
          </c:dPt>
          <c:dPt>
            <c:idx val="4"/>
            <c:bubble3D val="0"/>
            <c:spPr>
              <a:solidFill>
                <a:srgbClr val="9DE5EC"/>
              </a:solidFill>
              <a:ln w="12700">
                <a:solidFill>
                  <a:srgbClr val="FFFFFF"/>
                </a:solidFill>
                <a:prstDash val="solid"/>
              </a:ln>
            </c:spPr>
            <c:extLst>
              <c:ext xmlns:c16="http://schemas.microsoft.com/office/drawing/2014/chart" uri="{C3380CC4-5D6E-409C-BE32-E72D297353CC}">
                <c16:uniqueId val="{00000042-893B-49BB-91B2-157DE4498DD4}"/>
              </c:ext>
            </c:extLst>
          </c:dPt>
          <c:dPt>
            <c:idx val="5"/>
            <c:bubble3D val="0"/>
            <c:spPr>
              <a:solidFill>
                <a:srgbClr val="9DE5EC"/>
              </a:solidFill>
              <a:ln w="12700">
                <a:solidFill>
                  <a:srgbClr val="FFFFFF"/>
                </a:solidFill>
                <a:prstDash val="solid"/>
              </a:ln>
            </c:spPr>
            <c:extLst>
              <c:ext xmlns:c16="http://schemas.microsoft.com/office/drawing/2014/chart" uri="{C3380CC4-5D6E-409C-BE32-E72D297353CC}">
                <c16:uniqueId val="{00000044-893B-49BB-91B2-157DE4498DD4}"/>
              </c:ext>
            </c:extLst>
          </c:dPt>
          <c:dPt>
            <c:idx val="7"/>
            <c:bubble3D val="0"/>
            <c:spPr>
              <a:solidFill>
                <a:srgbClr val="FFBB7A"/>
              </a:solidFill>
              <a:ln w="12700">
                <a:solidFill>
                  <a:srgbClr val="FFFFFF"/>
                </a:solidFill>
                <a:prstDash val="solid"/>
              </a:ln>
            </c:spPr>
            <c:extLst>
              <c:ext xmlns:c16="http://schemas.microsoft.com/office/drawing/2014/chart" uri="{C3380CC4-5D6E-409C-BE32-E72D297353CC}">
                <c16:uniqueId val="{00000046-893B-49BB-91B2-157DE4498DD4}"/>
              </c:ext>
            </c:extLst>
          </c:dPt>
          <c:dPt>
            <c:idx val="8"/>
            <c:bubble3D val="0"/>
            <c:spPr>
              <a:solidFill>
                <a:srgbClr val="FFBB7A"/>
              </a:solidFill>
              <a:ln w="12700">
                <a:solidFill>
                  <a:srgbClr val="FFFFFF"/>
                </a:solidFill>
                <a:prstDash val="solid"/>
              </a:ln>
            </c:spPr>
            <c:extLst>
              <c:ext xmlns:c16="http://schemas.microsoft.com/office/drawing/2014/chart" uri="{C3380CC4-5D6E-409C-BE32-E72D297353CC}">
                <c16:uniqueId val="{00000048-893B-49BB-91B2-157DE4498DD4}"/>
              </c:ext>
            </c:extLst>
          </c:dPt>
          <c:dPt>
            <c:idx val="9"/>
            <c:bubble3D val="0"/>
            <c:spPr>
              <a:solidFill>
                <a:srgbClr val="FFBB7A"/>
              </a:solidFill>
              <a:ln w="12700">
                <a:solidFill>
                  <a:srgbClr val="FFFFFF"/>
                </a:solidFill>
                <a:prstDash val="solid"/>
              </a:ln>
            </c:spPr>
            <c:extLst>
              <c:ext xmlns:c16="http://schemas.microsoft.com/office/drawing/2014/chart" uri="{C3380CC4-5D6E-409C-BE32-E72D297353CC}">
                <c16:uniqueId val="{0000004A-893B-49BB-91B2-157DE4498DD4}"/>
              </c:ext>
            </c:extLst>
          </c:dPt>
          <c:dPt>
            <c:idx val="10"/>
            <c:bubble3D val="0"/>
            <c:spPr>
              <a:solidFill>
                <a:srgbClr val="FFBB7A"/>
              </a:solidFill>
              <a:ln w="12700">
                <a:solidFill>
                  <a:srgbClr val="FFFFFF"/>
                </a:solidFill>
                <a:prstDash val="solid"/>
              </a:ln>
            </c:spPr>
            <c:extLst>
              <c:ext xmlns:c16="http://schemas.microsoft.com/office/drawing/2014/chart" uri="{C3380CC4-5D6E-409C-BE32-E72D297353CC}">
                <c16:uniqueId val="{0000004C-893B-49BB-91B2-157DE4498DD4}"/>
              </c:ext>
            </c:extLst>
          </c:dPt>
          <c:dPt>
            <c:idx val="11"/>
            <c:bubble3D val="0"/>
            <c:spPr>
              <a:solidFill>
                <a:srgbClr val="FFBB7A"/>
              </a:solidFill>
              <a:ln w="12700">
                <a:solidFill>
                  <a:srgbClr val="FFFFFF"/>
                </a:solidFill>
                <a:prstDash val="solid"/>
              </a:ln>
            </c:spPr>
            <c:extLst>
              <c:ext xmlns:c16="http://schemas.microsoft.com/office/drawing/2014/chart" uri="{C3380CC4-5D6E-409C-BE32-E72D297353CC}">
                <c16:uniqueId val="{0000004E-893B-49BB-91B2-157DE4498DD4}"/>
              </c:ext>
            </c:extLst>
          </c:dPt>
          <c:dPt>
            <c:idx val="13"/>
            <c:bubble3D val="0"/>
            <c:spPr>
              <a:solidFill>
                <a:srgbClr val="86C5FA"/>
              </a:solidFill>
              <a:ln w="12700">
                <a:solidFill>
                  <a:srgbClr val="FFFFFF"/>
                </a:solidFill>
                <a:prstDash val="solid"/>
              </a:ln>
            </c:spPr>
            <c:extLst>
              <c:ext xmlns:c16="http://schemas.microsoft.com/office/drawing/2014/chart" uri="{C3380CC4-5D6E-409C-BE32-E72D297353CC}">
                <c16:uniqueId val="{00000050-893B-49BB-91B2-157DE4498DD4}"/>
              </c:ext>
            </c:extLst>
          </c:dPt>
          <c:dPt>
            <c:idx val="14"/>
            <c:bubble3D val="0"/>
            <c:spPr>
              <a:solidFill>
                <a:srgbClr val="86C5FA"/>
              </a:solidFill>
              <a:ln w="12700">
                <a:solidFill>
                  <a:srgbClr val="FFFFFF"/>
                </a:solidFill>
                <a:prstDash val="solid"/>
              </a:ln>
            </c:spPr>
            <c:extLst>
              <c:ext xmlns:c16="http://schemas.microsoft.com/office/drawing/2014/chart" uri="{C3380CC4-5D6E-409C-BE32-E72D297353CC}">
                <c16:uniqueId val="{00000052-893B-49BB-91B2-157DE4498DD4}"/>
              </c:ext>
            </c:extLst>
          </c:dPt>
          <c:dPt>
            <c:idx val="15"/>
            <c:bubble3D val="0"/>
            <c:spPr>
              <a:solidFill>
                <a:srgbClr val="86C5FA"/>
              </a:solidFill>
              <a:ln w="12700">
                <a:solidFill>
                  <a:srgbClr val="FFFFFF"/>
                </a:solidFill>
                <a:prstDash val="solid"/>
              </a:ln>
            </c:spPr>
            <c:extLst>
              <c:ext xmlns:c16="http://schemas.microsoft.com/office/drawing/2014/chart" uri="{C3380CC4-5D6E-409C-BE32-E72D297353CC}">
                <c16:uniqueId val="{00000054-893B-49BB-91B2-157DE4498DD4}"/>
              </c:ext>
            </c:extLst>
          </c:dPt>
          <c:dPt>
            <c:idx val="16"/>
            <c:bubble3D val="0"/>
            <c:spPr>
              <a:solidFill>
                <a:srgbClr val="86C5FA"/>
              </a:solidFill>
              <a:ln w="12700">
                <a:solidFill>
                  <a:srgbClr val="FFFFFF"/>
                </a:solidFill>
                <a:prstDash val="solid"/>
              </a:ln>
            </c:spPr>
            <c:extLst>
              <c:ext xmlns:c16="http://schemas.microsoft.com/office/drawing/2014/chart" uri="{C3380CC4-5D6E-409C-BE32-E72D297353CC}">
                <c16:uniqueId val="{00000056-893B-49BB-91B2-157DE4498DD4}"/>
              </c:ext>
            </c:extLst>
          </c:dPt>
          <c:dPt>
            <c:idx val="17"/>
            <c:bubble3D val="0"/>
            <c:spPr>
              <a:solidFill>
                <a:srgbClr val="86C5FA"/>
              </a:solidFill>
              <a:ln w="12700">
                <a:solidFill>
                  <a:srgbClr val="FFFFFF"/>
                </a:solidFill>
                <a:prstDash val="solid"/>
              </a:ln>
            </c:spPr>
            <c:extLst>
              <c:ext xmlns:c16="http://schemas.microsoft.com/office/drawing/2014/chart" uri="{C3380CC4-5D6E-409C-BE32-E72D297353CC}">
                <c16:uniqueId val="{00000058-893B-49BB-91B2-157DE4498DD4}"/>
              </c:ext>
            </c:extLst>
          </c:dPt>
          <c:dPt>
            <c:idx val="19"/>
            <c:bubble3D val="0"/>
            <c:spPr>
              <a:solidFill>
                <a:srgbClr val="D5B5E7"/>
              </a:solidFill>
              <a:ln w="12700">
                <a:solidFill>
                  <a:srgbClr val="FFFFFF"/>
                </a:solidFill>
                <a:prstDash val="solid"/>
              </a:ln>
            </c:spPr>
            <c:extLst>
              <c:ext xmlns:c16="http://schemas.microsoft.com/office/drawing/2014/chart" uri="{C3380CC4-5D6E-409C-BE32-E72D297353CC}">
                <c16:uniqueId val="{0000005A-893B-49BB-91B2-157DE4498DD4}"/>
              </c:ext>
            </c:extLst>
          </c:dPt>
          <c:dPt>
            <c:idx val="20"/>
            <c:bubble3D val="0"/>
            <c:spPr>
              <a:solidFill>
                <a:srgbClr val="D5B5E7"/>
              </a:solidFill>
              <a:ln w="12700">
                <a:solidFill>
                  <a:srgbClr val="FFFFFF"/>
                </a:solidFill>
                <a:prstDash val="solid"/>
              </a:ln>
            </c:spPr>
            <c:extLst>
              <c:ext xmlns:c16="http://schemas.microsoft.com/office/drawing/2014/chart" uri="{C3380CC4-5D6E-409C-BE32-E72D297353CC}">
                <c16:uniqueId val="{0000005C-893B-49BB-91B2-157DE4498DD4}"/>
              </c:ext>
            </c:extLst>
          </c:dPt>
          <c:dPt>
            <c:idx val="21"/>
            <c:bubble3D val="0"/>
            <c:spPr>
              <a:solidFill>
                <a:srgbClr val="D5B5E7"/>
              </a:solidFill>
              <a:ln w="12700">
                <a:solidFill>
                  <a:srgbClr val="FFFFFF"/>
                </a:solidFill>
                <a:prstDash val="solid"/>
              </a:ln>
            </c:spPr>
            <c:extLst>
              <c:ext xmlns:c16="http://schemas.microsoft.com/office/drawing/2014/chart" uri="{C3380CC4-5D6E-409C-BE32-E72D297353CC}">
                <c16:uniqueId val="{0000005E-893B-49BB-91B2-157DE4498DD4}"/>
              </c:ext>
            </c:extLst>
          </c:dPt>
          <c:dPt>
            <c:idx val="22"/>
            <c:bubble3D val="0"/>
            <c:spPr>
              <a:solidFill>
                <a:srgbClr val="D5B5E7"/>
              </a:solidFill>
              <a:ln w="12700">
                <a:solidFill>
                  <a:srgbClr val="FFFFFF"/>
                </a:solidFill>
                <a:prstDash val="solid"/>
              </a:ln>
            </c:spPr>
            <c:extLst>
              <c:ext xmlns:c16="http://schemas.microsoft.com/office/drawing/2014/chart" uri="{C3380CC4-5D6E-409C-BE32-E72D297353CC}">
                <c16:uniqueId val="{00000060-893B-49BB-91B2-157DE4498DD4}"/>
              </c:ext>
            </c:extLst>
          </c:dPt>
          <c:dPt>
            <c:idx val="23"/>
            <c:bubble3D val="0"/>
            <c:spPr>
              <a:solidFill>
                <a:srgbClr val="D5B5E7"/>
              </a:solidFill>
              <a:ln w="12700">
                <a:solidFill>
                  <a:srgbClr val="FFFFFF"/>
                </a:solidFill>
                <a:prstDash val="solid"/>
              </a:ln>
            </c:spPr>
            <c:extLst>
              <c:ext xmlns:c16="http://schemas.microsoft.com/office/drawing/2014/chart" uri="{C3380CC4-5D6E-409C-BE32-E72D297353CC}">
                <c16:uniqueId val="{00000062-893B-49BB-91B2-157DE4498DD4}"/>
              </c:ext>
            </c:extLst>
          </c:dPt>
          <c:dPt>
            <c:idx val="25"/>
            <c:bubble3D val="0"/>
            <c:spPr>
              <a:solidFill>
                <a:srgbClr val="E7B3A0"/>
              </a:solidFill>
              <a:ln w="12700">
                <a:solidFill>
                  <a:srgbClr val="FFFFFF"/>
                </a:solidFill>
                <a:prstDash val="solid"/>
              </a:ln>
            </c:spPr>
            <c:extLst>
              <c:ext xmlns:c16="http://schemas.microsoft.com/office/drawing/2014/chart" uri="{C3380CC4-5D6E-409C-BE32-E72D297353CC}">
                <c16:uniqueId val="{00000064-893B-49BB-91B2-157DE4498DD4}"/>
              </c:ext>
            </c:extLst>
          </c:dPt>
          <c:dPt>
            <c:idx val="26"/>
            <c:bubble3D val="0"/>
            <c:spPr>
              <a:solidFill>
                <a:srgbClr val="E7B3A0"/>
              </a:solidFill>
              <a:ln w="12700">
                <a:solidFill>
                  <a:srgbClr val="FFFFFF"/>
                </a:solidFill>
                <a:prstDash val="solid"/>
              </a:ln>
            </c:spPr>
            <c:extLst>
              <c:ext xmlns:c16="http://schemas.microsoft.com/office/drawing/2014/chart" uri="{C3380CC4-5D6E-409C-BE32-E72D297353CC}">
                <c16:uniqueId val="{00000066-893B-49BB-91B2-157DE4498DD4}"/>
              </c:ext>
            </c:extLst>
          </c:dPt>
          <c:dPt>
            <c:idx val="27"/>
            <c:bubble3D val="0"/>
            <c:spPr>
              <a:solidFill>
                <a:srgbClr val="E7B3A0"/>
              </a:solidFill>
              <a:ln w="12700">
                <a:solidFill>
                  <a:srgbClr val="FFFFFF"/>
                </a:solidFill>
                <a:prstDash val="solid"/>
              </a:ln>
            </c:spPr>
            <c:extLst>
              <c:ext xmlns:c16="http://schemas.microsoft.com/office/drawing/2014/chart" uri="{C3380CC4-5D6E-409C-BE32-E72D297353CC}">
                <c16:uniqueId val="{00000068-893B-49BB-91B2-157DE4498DD4}"/>
              </c:ext>
            </c:extLst>
          </c:dPt>
          <c:dPt>
            <c:idx val="28"/>
            <c:bubble3D val="0"/>
            <c:spPr>
              <a:solidFill>
                <a:srgbClr val="E7B3A0"/>
              </a:solidFill>
              <a:ln w="12700">
                <a:solidFill>
                  <a:srgbClr val="FFFFFF"/>
                </a:solidFill>
                <a:prstDash val="solid"/>
              </a:ln>
            </c:spPr>
            <c:extLst>
              <c:ext xmlns:c16="http://schemas.microsoft.com/office/drawing/2014/chart" uri="{C3380CC4-5D6E-409C-BE32-E72D297353CC}">
                <c16:uniqueId val="{0000006A-893B-49BB-91B2-157DE4498DD4}"/>
              </c:ext>
            </c:extLst>
          </c:dPt>
          <c:dPt>
            <c:idx val="29"/>
            <c:bubble3D val="0"/>
            <c:spPr>
              <a:solidFill>
                <a:srgbClr val="E7B3A0"/>
              </a:solidFill>
              <a:ln w="12700">
                <a:solidFill>
                  <a:srgbClr val="FFFFFF"/>
                </a:solidFill>
                <a:prstDash val="solid"/>
              </a:ln>
            </c:spPr>
            <c:extLst>
              <c:ext xmlns:c16="http://schemas.microsoft.com/office/drawing/2014/chart" uri="{C3380CC4-5D6E-409C-BE32-E72D297353CC}">
                <c16:uniqueId val="{0000006C-893B-49BB-91B2-157DE4498DD4}"/>
              </c:ext>
            </c:extLst>
          </c:dPt>
          <c:dPt>
            <c:idx val="31"/>
            <c:bubble3D val="0"/>
            <c:spPr>
              <a:solidFill>
                <a:srgbClr val="7ECDBA"/>
              </a:solidFill>
              <a:ln w="12700">
                <a:solidFill>
                  <a:srgbClr val="FFFFFF"/>
                </a:solidFill>
                <a:prstDash val="solid"/>
              </a:ln>
            </c:spPr>
            <c:extLst>
              <c:ext xmlns:c16="http://schemas.microsoft.com/office/drawing/2014/chart" uri="{C3380CC4-5D6E-409C-BE32-E72D297353CC}">
                <c16:uniqueId val="{0000006E-893B-49BB-91B2-157DE4498DD4}"/>
              </c:ext>
            </c:extLst>
          </c:dPt>
          <c:dPt>
            <c:idx val="32"/>
            <c:bubble3D val="0"/>
            <c:spPr>
              <a:solidFill>
                <a:srgbClr val="7ECDBA"/>
              </a:solidFill>
              <a:ln w="12700">
                <a:solidFill>
                  <a:srgbClr val="FFFFFF"/>
                </a:solidFill>
                <a:prstDash val="solid"/>
              </a:ln>
            </c:spPr>
            <c:extLst>
              <c:ext xmlns:c16="http://schemas.microsoft.com/office/drawing/2014/chart" uri="{C3380CC4-5D6E-409C-BE32-E72D297353CC}">
                <c16:uniqueId val="{00000070-893B-49BB-91B2-157DE4498DD4}"/>
              </c:ext>
            </c:extLst>
          </c:dPt>
          <c:dPt>
            <c:idx val="33"/>
            <c:bubble3D val="0"/>
            <c:spPr>
              <a:solidFill>
                <a:srgbClr val="7ECDBA"/>
              </a:solidFill>
              <a:ln w="12700">
                <a:solidFill>
                  <a:srgbClr val="FFFFFF"/>
                </a:solidFill>
                <a:prstDash val="solid"/>
              </a:ln>
            </c:spPr>
            <c:extLst>
              <c:ext xmlns:c16="http://schemas.microsoft.com/office/drawing/2014/chart" uri="{C3380CC4-5D6E-409C-BE32-E72D297353CC}">
                <c16:uniqueId val="{00000072-893B-49BB-91B2-157DE4498DD4}"/>
              </c:ext>
            </c:extLst>
          </c:dPt>
          <c:dPt>
            <c:idx val="34"/>
            <c:bubble3D val="0"/>
            <c:spPr>
              <a:solidFill>
                <a:srgbClr val="7ECDBA"/>
              </a:solidFill>
              <a:ln w="12700">
                <a:solidFill>
                  <a:srgbClr val="FFFFFF"/>
                </a:solidFill>
                <a:prstDash val="solid"/>
              </a:ln>
            </c:spPr>
            <c:extLst>
              <c:ext xmlns:c16="http://schemas.microsoft.com/office/drawing/2014/chart" uri="{C3380CC4-5D6E-409C-BE32-E72D297353CC}">
                <c16:uniqueId val="{00000074-893B-49BB-91B2-157DE4498DD4}"/>
              </c:ext>
            </c:extLst>
          </c:dPt>
          <c:dPt>
            <c:idx val="35"/>
            <c:bubble3D val="0"/>
            <c:spPr>
              <a:solidFill>
                <a:srgbClr val="7ECDBA"/>
              </a:solidFill>
              <a:ln w="12700">
                <a:solidFill>
                  <a:srgbClr val="FFFFFF"/>
                </a:solidFill>
                <a:prstDash val="solid"/>
              </a:ln>
            </c:spPr>
            <c:extLst>
              <c:ext xmlns:c16="http://schemas.microsoft.com/office/drawing/2014/chart" uri="{C3380CC4-5D6E-409C-BE32-E72D297353CC}">
                <c16:uniqueId val="{00000076-893B-49BB-91B2-157DE4498DD4}"/>
              </c:ext>
            </c:extLst>
          </c:dPt>
          <c:dPt>
            <c:idx val="37"/>
            <c:bubble3D val="0"/>
            <c:spPr>
              <a:solidFill>
                <a:srgbClr val="D7BA9D"/>
              </a:solidFill>
              <a:ln w="12700">
                <a:solidFill>
                  <a:srgbClr val="FFFFFF"/>
                </a:solidFill>
                <a:prstDash val="solid"/>
              </a:ln>
            </c:spPr>
            <c:extLst>
              <c:ext xmlns:c16="http://schemas.microsoft.com/office/drawing/2014/chart" uri="{C3380CC4-5D6E-409C-BE32-E72D297353CC}">
                <c16:uniqueId val="{00000078-893B-49BB-91B2-157DE4498DD4}"/>
              </c:ext>
            </c:extLst>
          </c:dPt>
          <c:dPt>
            <c:idx val="38"/>
            <c:bubble3D val="0"/>
            <c:spPr>
              <a:solidFill>
                <a:srgbClr val="D7BA9D"/>
              </a:solidFill>
              <a:ln w="12700">
                <a:solidFill>
                  <a:srgbClr val="FFFFFF"/>
                </a:solidFill>
                <a:prstDash val="solid"/>
              </a:ln>
            </c:spPr>
            <c:extLst>
              <c:ext xmlns:c16="http://schemas.microsoft.com/office/drawing/2014/chart" uri="{C3380CC4-5D6E-409C-BE32-E72D297353CC}">
                <c16:uniqueId val="{0000007A-893B-49BB-91B2-157DE4498DD4}"/>
              </c:ext>
            </c:extLst>
          </c:dPt>
          <c:dPt>
            <c:idx val="39"/>
            <c:bubble3D val="0"/>
            <c:spPr>
              <a:solidFill>
                <a:srgbClr val="D7BA9D"/>
              </a:solidFill>
              <a:ln w="12700">
                <a:solidFill>
                  <a:srgbClr val="FFFFFF"/>
                </a:solidFill>
                <a:prstDash val="solid"/>
              </a:ln>
            </c:spPr>
            <c:extLst>
              <c:ext xmlns:c16="http://schemas.microsoft.com/office/drawing/2014/chart" uri="{C3380CC4-5D6E-409C-BE32-E72D297353CC}">
                <c16:uniqueId val="{0000007C-893B-49BB-91B2-157DE4498DD4}"/>
              </c:ext>
            </c:extLst>
          </c:dPt>
          <c:dPt>
            <c:idx val="40"/>
            <c:bubble3D val="0"/>
            <c:spPr>
              <a:solidFill>
                <a:srgbClr val="D7BA9D"/>
              </a:solidFill>
              <a:ln w="12700">
                <a:solidFill>
                  <a:srgbClr val="FFFFFF"/>
                </a:solidFill>
                <a:prstDash val="solid"/>
              </a:ln>
            </c:spPr>
            <c:extLst>
              <c:ext xmlns:c16="http://schemas.microsoft.com/office/drawing/2014/chart" uri="{C3380CC4-5D6E-409C-BE32-E72D297353CC}">
                <c16:uniqueId val="{0000007E-893B-49BB-91B2-157DE4498DD4}"/>
              </c:ext>
            </c:extLst>
          </c:dPt>
          <c:dPt>
            <c:idx val="41"/>
            <c:bubble3D val="0"/>
            <c:spPr>
              <a:solidFill>
                <a:srgbClr val="D7BA9D"/>
              </a:solidFill>
              <a:ln w="12700">
                <a:solidFill>
                  <a:srgbClr val="FFFFFF"/>
                </a:solidFill>
                <a:prstDash val="solid"/>
              </a:ln>
            </c:spPr>
            <c:extLst>
              <c:ext xmlns:c16="http://schemas.microsoft.com/office/drawing/2014/chart" uri="{C3380CC4-5D6E-409C-BE32-E72D297353CC}">
                <c16:uniqueId val="{00000080-893B-49BB-91B2-157DE4498DD4}"/>
              </c:ext>
            </c:extLst>
          </c:dPt>
          <c:dPt>
            <c:idx val="43"/>
            <c:bubble3D val="0"/>
            <c:spPr>
              <a:solidFill>
                <a:srgbClr val="EDAFC3"/>
              </a:solidFill>
              <a:ln w="12700">
                <a:solidFill>
                  <a:srgbClr val="FFFFFF"/>
                </a:solidFill>
                <a:prstDash val="solid"/>
              </a:ln>
            </c:spPr>
            <c:extLst>
              <c:ext xmlns:c16="http://schemas.microsoft.com/office/drawing/2014/chart" uri="{C3380CC4-5D6E-409C-BE32-E72D297353CC}">
                <c16:uniqueId val="{00000082-893B-49BB-91B2-157DE4498DD4}"/>
              </c:ext>
            </c:extLst>
          </c:dPt>
          <c:dPt>
            <c:idx val="44"/>
            <c:bubble3D val="0"/>
            <c:spPr>
              <a:solidFill>
                <a:srgbClr val="EDAFC3"/>
              </a:solidFill>
              <a:ln w="12700">
                <a:solidFill>
                  <a:srgbClr val="FFFFFF"/>
                </a:solidFill>
                <a:prstDash val="solid"/>
              </a:ln>
            </c:spPr>
            <c:extLst>
              <c:ext xmlns:c16="http://schemas.microsoft.com/office/drawing/2014/chart" uri="{C3380CC4-5D6E-409C-BE32-E72D297353CC}">
                <c16:uniqueId val="{00000084-893B-49BB-91B2-157DE4498DD4}"/>
              </c:ext>
            </c:extLst>
          </c:dPt>
          <c:dPt>
            <c:idx val="45"/>
            <c:bubble3D val="0"/>
            <c:spPr>
              <a:solidFill>
                <a:srgbClr val="EDAFC3"/>
              </a:solidFill>
              <a:ln w="12700">
                <a:solidFill>
                  <a:srgbClr val="FFFFFF"/>
                </a:solidFill>
                <a:prstDash val="solid"/>
              </a:ln>
            </c:spPr>
            <c:extLst>
              <c:ext xmlns:c16="http://schemas.microsoft.com/office/drawing/2014/chart" uri="{C3380CC4-5D6E-409C-BE32-E72D297353CC}">
                <c16:uniqueId val="{00000086-893B-49BB-91B2-157DE4498DD4}"/>
              </c:ext>
            </c:extLst>
          </c:dPt>
          <c:dPt>
            <c:idx val="46"/>
            <c:bubble3D val="0"/>
            <c:spPr>
              <a:solidFill>
                <a:srgbClr val="EDAFC3"/>
              </a:solidFill>
              <a:ln w="12700">
                <a:solidFill>
                  <a:srgbClr val="FFFFFF"/>
                </a:solidFill>
                <a:prstDash val="solid"/>
              </a:ln>
            </c:spPr>
            <c:extLst>
              <c:ext xmlns:c16="http://schemas.microsoft.com/office/drawing/2014/chart" uri="{C3380CC4-5D6E-409C-BE32-E72D297353CC}">
                <c16:uniqueId val="{00000088-893B-49BB-91B2-157DE4498DD4}"/>
              </c:ext>
            </c:extLst>
          </c:dPt>
          <c:dPt>
            <c:idx val="47"/>
            <c:bubble3D val="0"/>
            <c:spPr>
              <a:solidFill>
                <a:srgbClr val="EDAFC3"/>
              </a:solidFill>
              <a:ln w="12700">
                <a:solidFill>
                  <a:srgbClr val="FFFFFF"/>
                </a:solidFill>
                <a:prstDash val="solid"/>
              </a:ln>
            </c:spPr>
            <c:extLst>
              <c:ext xmlns:c16="http://schemas.microsoft.com/office/drawing/2014/chart" uri="{C3380CC4-5D6E-409C-BE32-E72D297353CC}">
                <c16:uniqueId val="{0000008A-893B-49BB-91B2-157DE4498DD4}"/>
              </c:ext>
            </c:extLst>
          </c:dPt>
          <c:dLbls>
            <c:delete val="1"/>
          </c:dLbls>
          <c:cat>
            <c:strRef>
              <c:f>Sheet1!$A$2:$A$49</c:f>
              <c:strCache>
                <c:ptCount val="6"/>
                <c:pt idx="0">
                  <c:v>A</c:v>
                </c:pt>
                <c:pt idx="1">
                  <c:v>A-1</c:v>
                </c:pt>
                <c:pt idx="2">
                  <c:v>A-2</c:v>
                </c:pt>
                <c:pt idx="3">
                  <c:v>A-3</c:v>
                </c:pt>
                <c:pt idx="4">
                  <c:v>A-4</c:v>
                </c:pt>
                <c:pt idx="5">
                  <c:v>A-5</c:v>
                </c:pt>
              </c:strCache>
            </c:strRef>
          </c:cat>
          <c:val>
            <c:numRef>
              <c:f>Sheet1!$C$2:$C$49</c:f>
              <c:numCache>
                <c:formatCode>General</c:formatCode>
                <c:ptCount val="48"/>
              </c:numCache>
            </c:numRef>
          </c:val>
          <c:extLst>
            <c:ext xmlns:c16="http://schemas.microsoft.com/office/drawing/2014/chart" uri="{C3380CC4-5D6E-409C-BE32-E72D297353CC}">
              <c16:uniqueId val="{0000008B-893B-49BB-91B2-157DE4498DD4}"/>
            </c:ext>
          </c:extLst>
        </c:ser>
        <c:dLbls>
          <c:showLegendKey val="0"/>
          <c:showVal val="1"/>
          <c:showCatName val="0"/>
          <c:showSerName val="0"/>
          <c:showPercent val="0"/>
          <c:showBubbleSize val="0"/>
          <c:showLeaderLines val="1"/>
        </c:dLbls>
        <c:firstSliceAng val="0"/>
        <c:holeSize val="90"/>
      </c:doughnut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marL="13716" indent="0" algn="ctr" defTabSz="685766" rtl="0" eaLnBrk="0" fontAlgn="base" latinLnBrk="0" hangingPunct="0">
        <a:lnSpc>
          <a:spcPct val="90000"/>
        </a:lnSpc>
        <a:spcBef>
          <a:spcPct val="20000"/>
        </a:spcBef>
        <a:spcAft>
          <a:spcPct val="0"/>
        </a:spcAft>
        <a:buClr>
          <a:srgbClr val="222268"/>
        </a:buClr>
        <a:buSzPct val="110000"/>
        <a:defRPr lang="en-US" sz="1400" b="1" kern="1200">
          <a:solidFill>
            <a:srgbClr val="059966"/>
          </a:solidFill>
          <a:latin typeface="+mn-lt"/>
          <a:ea typeface="+mn-ea"/>
          <a:cs typeface="+mn-cs"/>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8329232283467"/>
          <c:y val="1.5623768723931548E-3"/>
          <c:w val="0.66770853838582678"/>
          <c:h val="0.99843762312760687"/>
        </c:manualLayout>
      </c:layout>
      <c:doughnutChart>
        <c:varyColors val="1"/>
        <c:ser>
          <c:idx val="0"/>
          <c:order val="0"/>
          <c:tx>
            <c:strRef>
              <c:f>Sheet1!$B$1</c:f>
              <c:strCache>
                <c:ptCount val="1"/>
                <c:pt idx="0">
                  <c:v>CIP Spending by Program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7C67-41F9-8312-FCAD18F743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7C67-41F9-8312-FCAD18F743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7C67-41F9-8312-FCAD18F743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7C67-41F9-8312-FCAD18F74307}"/>
              </c:ext>
            </c:extLst>
          </c:dPt>
          <c:dLbls>
            <c:dLbl>
              <c:idx val="0"/>
              <c:layout>
                <c:manualLayout>
                  <c:x val="0.16497637049429451"/>
                  <c:y val="2.7777777777777776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926706793099571"/>
                      <c:h val="0.33142771216097988"/>
                    </c:manualLayout>
                  </c15:layout>
                </c:ext>
                <c:ext xmlns:c16="http://schemas.microsoft.com/office/drawing/2014/chart" uri="{C3380CC4-5D6E-409C-BE32-E72D297353CC}">
                  <c16:uniqueId val="{00000003-7C67-41F9-8312-FCAD18F74307}"/>
                </c:ext>
              </c:extLst>
            </c:dLbl>
            <c:dLbl>
              <c:idx val="1"/>
              <c:layout>
                <c:manualLayout>
                  <c:x val="-0.17038543182197632"/>
                  <c:y val="0.29166666666666669"/>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59966"/>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7C67-41F9-8312-FCAD18F74307}"/>
                </c:ext>
              </c:extLst>
            </c:dLbl>
            <c:dLbl>
              <c:idx val="2"/>
              <c:layout>
                <c:manualLayout>
                  <c:x val="-0.21857923497267759"/>
                  <c:y val="-4.7931530698015722E-2"/>
                </c:manualLayout>
              </c:layout>
              <c:tx>
                <c:rich>
                  <a:bodyPr/>
                  <a:lstStyle/>
                  <a:p>
                    <a:fld id="{3FCB97F7-8DFE-4287-B16A-4E5BC3D53AB7}" type="CATEGORYNAME">
                      <a:rPr lang="en-US">
                        <a:solidFill>
                          <a:srgbClr val="408EC8"/>
                        </a:solidFill>
                      </a:rPr>
                      <a:pPr/>
                      <a:t>[CATEGORY NAME]</a:t>
                    </a:fld>
                    <a:endParaRPr lang="en-US" baseline="0" dirty="0">
                      <a:solidFill>
                        <a:srgbClr val="408EC8"/>
                      </a:solidFill>
                    </a:endParaRPr>
                  </a:p>
                  <a:p>
                    <a:fld id="{3D2FEFF2-FB4B-4B85-8612-7C18D03468B5}" type="PERCENTAGE">
                      <a:rPr lang="en-US">
                        <a:solidFill>
                          <a:srgbClr val="408EC8"/>
                        </a:solidFill>
                      </a:rPr>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7C67-41F9-8312-FCAD18F74307}"/>
                </c:ext>
              </c:extLst>
            </c:dLbl>
            <c:dLbl>
              <c:idx val="3"/>
              <c:layout>
                <c:manualLayout>
                  <c:x val="0.35291438979963563"/>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34D34"/>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C67-41F9-8312-FCAD18F7430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Transmission</c:v>
                </c:pt>
                <c:pt idx="1">
                  <c:v>Federal System Hydro</c:v>
                </c:pt>
                <c:pt idx="2">
                  <c:v>Fish and Wildlife</c:v>
                </c:pt>
                <c:pt idx="3">
                  <c:v>Facilities, IT &amp; Security</c:v>
                </c:pt>
              </c:strCache>
            </c:strRef>
          </c:cat>
          <c:val>
            <c:numRef>
              <c:f>Sheet1!$B$2:$B$5</c:f>
              <c:numCache>
                <c:formatCode>General</c:formatCode>
                <c:ptCount val="4"/>
                <c:pt idx="0">
                  <c:v>2839</c:v>
                </c:pt>
                <c:pt idx="1">
                  <c:v>1045</c:v>
                </c:pt>
                <c:pt idx="2">
                  <c:v>140</c:v>
                </c:pt>
                <c:pt idx="3">
                  <c:v>90</c:v>
                </c:pt>
              </c:numCache>
            </c:numRef>
          </c:val>
          <c:extLst>
            <c:ext xmlns:c16="http://schemas.microsoft.com/office/drawing/2014/chart" uri="{C3380CC4-5D6E-409C-BE32-E72D297353CC}">
              <c16:uniqueId val="{00000000-7C67-41F9-8312-FCAD18F7430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8329232283467"/>
          <c:y val="1.5623768723931548E-3"/>
          <c:w val="0.66770853838582678"/>
          <c:h val="0.99843762312760687"/>
        </c:manualLayout>
      </c:layout>
      <c:doughnutChart>
        <c:varyColors val="1"/>
        <c:ser>
          <c:idx val="0"/>
          <c:order val="0"/>
          <c:tx>
            <c:strRef>
              <c:f>Sheet1!$B$1</c:f>
              <c:strCache>
                <c:ptCount val="1"/>
                <c:pt idx="0">
                  <c:v>CIP Spending by Program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20-4F5F-B248-CCDB2F7FF1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20-4F5F-B248-CCDB2F7FF1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20-4F5F-B248-CCDB2F7FF1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320-4F5F-B248-CCDB2F7FF1D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320-4F5F-B248-CCDB2F7FF1DA}"/>
              </c:ext>
            </c:extLst>
          </c:dPt>
          <c:dLbls>
            <c:dLbl>
              <c:idx val="0"/>
              <c:layout>
                <c:manualLayout>
                  <c:x val="0.28803283513181066"/>
                  <c:y val="-4.2366852580927448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9537520997379796"/>
                      <c:h val="0.38558234908136474"/>
                    </c:manualLayout>
                  </c15:layout>
                </c:ext>
                <c:ext xmlns:c16="http://schemas.microsoft.com/office/drawing/2014/chart" uri="{C3380CC4-5D6E-409C-BE32-E72D297353CC}">
                  <c16:uniqueId val="{00000001-6320-4F5F-B248-CCDB2F7FF1DA}"/>
                </c:ext>
              </c:extLst>
            </c:dLbl>
            <c:dLbl>
              <c:idx val="1"/>
              <c:layout>
                <c:manualLayout>
                  <c:x val="-0.24611229040952132"/>
                  <c:y val="0.52211914916885394"/>
                </c:manualLayout>
              </c:layout>
              <c:tx>
                <c:rich>
                  <a:bodyPr/>
                  <a:lstStyle/>
                  <a:p>
                    <a:fld id="{3E074528-3AB4-4F70-818B-9E28CB219D07}" type="CATEGORYNAME">
                      <a:rPr lang="en-US">
                        <a:solidFill>
                          <a:srgbClr val="059966"/>
                        </a:solidFill>
                      </a:rPr>
                      <a:pPr/>
                      <a:t>[CATEGORY NAME]</a:t>
                    </a:fld>
                    <a:r>
                      <a:rPr lang="en-US" baseline="0" dirty="0">
                        <a:solidFill>
                          <a:srgbClr val="059966"/>
                        </a:solidFill>
                      </a:rPr>
                      <a:t>
</a:t>
                    </a:r>
                    <a:fld id="{FB037EE0-53F3-4A88-893D-65CE9FAFDA13}" type="PERCENTAGE">
                      <a:rPr lang="en-US" baseline="0">
                        <a:solidFill>
                          <a:srgbClr val="059966"/>
                        </a:solidFill>
                      </a:rPr>
                      <a:pPr/>
                      <a:t>[PERCENTAGE]</a:t>
                    </a:fld>
                    <a:endParaRPr lang="en-US" baseline="0" dirty="0">
                      <a:solidFill>
                        <a:srgbClr val="059966"/>
                      </a:solidFill>
                    </a:endParaRPr>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7432054523338184"/>
                      <c:h val="0.33749999999999991"/>
                    </c:manualLayout>
                  </c15:layout>
                  <c15:dlblFieldTable/>
                  <c15:showDataLabelsRange val="0"/>
                </c:ext>
                <c:ext xmlns:c16="http://schemas.microsoft.com/office/drawing/2014/chart" uri="{C3380CC4-5D6E-409C-BE32-E72D297353CC}">
                  <c16:uniqueId val="{00000003-6320-4F5F-B248-CCDB2F7FF1DA}"/>
                </c:ext>
              </c:extLst>
            </c:dLbl>
            <c:dLbl>
              <c:idx val="2"/>
              <c:layout>
                <c:manualLayout>
                  <c:x val="-0.24697688840126888"/>
                  <c:y val="0.26875574146981629"/>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fld id="{D2F9CB1A-5108-404F-9EF3-7EED113371A7}" type="CATEGORYNAME">
                      <a:rPr lang="en-US">
                        <a:solidFill>
                          <a:srgbClr val="408EC8"/>
                        </a:solidFill>
                      </a:rPr>
                      <a:pPr>
                        <a:defRPr b="1"/>
                      </a:pPr>
                      <a:t>[CATEGORY NAME]</a:t>
                    </a:fld>
                    <a:r>
                      <a:rPr lang="en-US" baseline="0" dirty="0">
                        <a:solidFill>
                          <a:srgbClr val="408EC8"/>
                        </a:solidFill>
                      </a:rPr>
                      <a:t>
</a:t>
                    </a:r>
                    <a:fld id="{B585BC88-5F67-47F3-BF2B-978984403D50}" type="PERCENTAGE">
                      <a:rPr lang="en-US" baseline="0">
                        <a:solidFill>
                          <a:srgbClr val="408EC8"/>
                        </a:solidFill>
                      </a:rPr>
                      <a:pPr>
                        <a:defRPr b="1"/>
                      </a:pPr>
                      <a:t>[PERCENTAGE]</a:t>
                    </a:fld>
                    <a:endParaRPr lang="en-US" baseline="0" dirty="0">
                      <a:solidFill>
                        <a:srgbClr val="408EC8"/>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1587555240571197"/>
                      <c:h val="0.33888888888888885"/>
                    </c:manualLayout>
                  </c15:layout>
                  <c15:dlblFieldTable/>
                  <c15:showDataLabelsRange val="0"/>
                </c:ext>
                <c:ext xmlns:c16="http://schemas.microsoft.com/office/drawing/2014/chart" uri="{C3380CC4-5D6E-409C-BE32-E72D297353CC}">
                  <c16:uniqueId val="{00000005-6320-4F5F-B248-CCDB2F7FF1DA}"/>
                </c:ext>
              </c:extLst>
            </c:dLbl>
            <c:dLbl>
              <c:idx val="3"/>
              <c:layout>
                <c:manualLayout>
                  <c:x val="-0.27453669473131881"/>
                  <c:y val="-5.5511151231257827E-17"/>
                </c:manualLayout>
              </c:layout>
              <c:tx>
                <c:rich>
                  <a:bodyPr/>
                  <a:lstStyle/>
                  <a:p>
                    <a:fld id="{C786F05D-9BB6-4C47-B9AA-94CFDE479892}" type="CATEGORYNAME">
                      <a:rPr lang="en-US">
                        <a:solidFill>
                          <a:srgbClr val="034D34"/>
                        </a:solidFill>
                      </a:rPr>
                      <a:pPr/>
                      <a:t>[CATEGORY NAME]</a:t>
                    </a:fld>
                    <a:r>
                      <a:rPr lang="en-US" baseline="0" dirty="0"/>
                      <a:t>
</a:t>
                    </a:r>
                    <a:fld id="{1B76DBEE-1EFC-4A07-8D53-246761CF62C9}" type="PERCENTAGE">
                      <a:rPr lang="en-US" baseline="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738471458896245"/>
                      <c:h val="0.33749999999999991"/>
                    </c:manualLayout>
                  </c15:layout>
                  <c15:dlblFieldTable/>
                  <c15:showDataLabelsRange val="0"/>
                </c:ext>
                <c:ext xmlns:c16="http://schemas.microsoft.com/office/drawing/2014/chart" uri="{C3380CC4-5D6E-409C-BE32-E72D297353CC}">
                  <c16:uniqueId val="{00000007-6320-4F5F-B248-CCDB2F7FF1DA}"/>
                </c:ext>
              </c:extLst>
            </c:dLbl>
            <c:dLbl>
              <c:idx val="4"/>
              <c:layout>
                <c:manualLayout>
                  <c:x val="0.40240360371257516"/>
                  <c:y val="4.7110126859142586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fld id="{2F487516-7ED8-474C-9D03-E2892ABDF0D0}" type="CATEGORYNAME">
                      <a:rPr lang="en-US">
                        <a:solidFill>
                          <a:srgbClr val="225174"/>
                        </a:solidFill>
                      </a:rPr>
                      <a:pPr>
                        <a:defRPr b="1"/>
                      </a:pPr>
                      <a:t>[CATEGORY NAME]</a:t>
                    </a:fld>
                    <a:r>
                      <a:rPr lang="en-US" baseline="0" dirty="0">
                        <a:solidFill>
                          <a:srgbClr val="225174"/>
                        </a:solidFill>
                      </a:rPr>
                      <a:t>
</a:t>
                    </a:r>
                    <a:fld id="{07981D14-F09F-463A-A711-9F673FAB9ED2}" type="PERCENTAGE">
                      <a:rPr lang="en-US" baseline="0">
                        <a:solidFill>
                          <a:srgbClr val="225174"/>
                        </a:solidFill>
                      </a:rPr>
                      <a:pPr>
                        <a:defRPr b="1"/>
                      </a:pPr>
                      <a:t>[PERCENTAGE]</a:t>
                    </a:fld>
                    <a:endParaRPr lang="en-US" baseline="0" dirty="0">
                      <a:solidFill>
                        <a:srgbClr val="225174"/>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210097737904998"/>
                      <c:h val="0.55517333770778654"/>
                    </c:manualLayout>
                  </c15:layout>
                  <c15:dlblFieldTable/>
                  <c15:showDataLabelsRange val="0"/>
                </c:ext>
                <c:ext xmlns:c16="http://schemas.microsoft.com/office/drawing/2014/chart" uri="{C3380CC4-5D6E-409C-BE32-E72D297353CC}">
                  <c16:uniqueId val="{00000009-6320-4F5F-B248-CCDB2F7FF1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U.S. Treasury Borrowing</c:v>
                </c:pt>
                <c:pt idx="1">
                  <c:v>Lease-Purchases</c:v>
                </c:pt>
                <c:pt idx="2">
                  <c:v>Projects Funded in Advance</c:v>
                </c:pt>
                <c:pt idx="3">
                  <c:v>Revenue Funding</c:v>
                </c:pt>
                <c:pt idx="4">
                  <c:v>Bonneville Fund</c:v>
                </c:pt>
              </c:strCache>
            </c:strRef>
          </c:cat>
          <c:val>
            <c:numRef>
              <c:f>Sheet1!$B$2:$B$6</c:f>
              <c:numCache>
                <c:formatCode>General</c:formatCode>
                <c:ptCount val="5"/>
                <c:pt idx="0">
                  <c:v>3507</c:v>
                </c:pt>
                <c:pt idx="1">
                  <c:v>60</c:v>
                </c:pt>
                <c:pt idx="2">
                  <c:v>184</c:v>
                </c:pt>
                <c:pt idx="3">
                  <c:v>261</c:v>
                </c:pt>
                <c:pt idx="4">
                  <c:v>102</c:v>
                </c:pt>
              </c:numCache>
            </c:numRef>
          </c:val>
          <c:extLst>
            <c:ext xmlns:c16="http://schemas.microsoft.com/office/drawing/2014/chart" uri="{C3380CC4-5D6E-409C-BE32-E72D297353CC}">
              <c16:uniqueId val="{0000000A-6320-4F5F-B248-CCDB2F7FF1D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031A82-4A00-4794-A488-59AC186D7CFB}"/>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81C85656-A361-4B32-99B1-66591145F7D2}"/>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214AEED-FF0D-4512-BD5F-9F077F06D9A7}" type="datetimeFigureOut">
              <a:rPr lang="en-US" smtClean="0"/>
              <a:t>6/24/2025</a:t>
            </a:fld>
            <a:endParaRPr lang="en-US" dirty="0"/>
          </a:p>
        </p:txBody>
      </p:sp>
      <p:sp>
        <p:nvSpPr>
          <p:cNvPr id="4" name="Footer Placeholder 3">
            <a:extLst>
              <a:ext uri="{FF2B5EF4-FFF2-40B4-BE49-F238E27FC236}">
                <a16:creationId xmlns:a16="http://schemas.microsoft.com/office/drawing/2014/main" id="{C51AFD4F-E871-421C-96C6-CCFAA872CB3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C0FE0EF6-A335-4727-9E75-458707395EE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F7C8AB8-F519-4C44-A217-B2548CA6E52D}" type="slidenum">
              <a:rPr lang="en-US" smtClean="0"/>
              <a:t>‹#›</a:t>
            </a:fld>
            <a:endParaRPr lang="en-US" dirty="0"/>
          </a:p>
        </p:txBody>
      </p:sp>
    </p:spTree>
    <p:extLst>
      <p:ext uri="{BB962C8B-B14F-4D97-AF65-F5344CB8AC3E}">
        <p14:creationId xmlns:p14="http://schemas.microsoft.com/office/powerpoint/2010/main" val="2816409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AF9B45-E22A-4A9C-91D5-81685A72A6FA}" type="datetimeFigureOut">
              <a:rPr lang="en-US" smtClean="0"/>
              <a:t>6/24/2025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2303549-A82F-409E-AD53-534267A0E10B}" type="slidenum">
              <a:rPr lang="en-US" smtClean="0"/>
              <a:t>‹#›</a:t>
            </a:fld>
            <a:endParaRPr lang="en-US" dirty="0"/>
          </a:p>
        </p:txBody>
      </p:sp>
    </p:spTree>
    <p:extLst>
      <p:ext uri="{BB962C8B-B14F-4D97-AF65-F5344CB8AC3E}">
        <p14:creationId xmlns:p14="http://schemas.microsoft.com/office/powerpoint/2010/main" val="408664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2</a:t>
            </a:fld>
            <a:endParaRPr lang="en-US" dirty="0"/>
          </a:p>
        </p:txBody>
      </p:sp>
    </p:spTree>
    <p:extLst>
      <p:ext uri="{BB962C8B-B14F-4D97-AF65-F5344CB8AC3E}">
        <p14:creationId xmlns:p14="http://schemas.microsoft.com/office/powerpoint/2010/main" val="93933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19</a:t>
            </a:fld>
            <a:endParaRPr lang="en-US" dirty="0"/>
          </a:p>
        </p:txBody>
      </p:sp>
    </p:spTree>
    <p:extLst>
      <p:ext uri="{BB962C8B-B14F-4D97-AF65-F5344CB8AC3E}">
        <p14:creationId xmlns:p14="http://schemas.microsoft.com/office/powerpoint/2010/main" val="3006493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20</a:t>
            </a:fld>
            <a:endParaRPr lang="en-US" dirty="0"/>
          </a:p>
        </p:txBody>
      </p:sp>
    </p:spTree>
    <p:extLst>
      <p:ext uri="{BB962C8B-B14F-4D97-AF65-F5344CB8AC3E}">
        <p14:creationId xmlns:p14="http://schemas.microsoft.com/office/powerpoint/2010/main" val="57823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23</a:t>
            </a:fld>
            <a:endParaRPr lang="en-US" dirty="0"/>
          </a:p>
        </p:txBody>
      </p:sp>
    </p:spTree>
    <p:extLst>
      <p:ext uri="{BB962C8B-B14F-4D97-AF65-F5344CB8AC3E}">
        <p14:creationId xmlns:p14="http://schemas.microsoft.com/office/powerpoint/2010/main" val="63670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26</a:t>
            </a:fld>
            <a:endParaRPr lang="en-US"/>
          </a:p>
        </p:txBody>
      </p:sp>
    </p:spTree>
    <p:extLst>
      <p:ext uri="{BB962C8B-B14F-4D97-AF65-F5344CB8AC3E}">
        <p14:creationId xmlns:p14="http://schemas.microsoft.com/office/powerpoint/2010/main" val="424879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303549-A82F-409E-AD53-534267A0E10B}" type="slidenum">
              <a:rPr lang="en-US" smtClean="0"/>
              <a:t>30</a:t>
            </a:fld>
            <a:endParaRPr lang="en-US" dirty="0"/>
          </a:p>
        </p:txBody>
      </p:sp>
    </p:spTree>
    <p:extLst>
      <p:ext uri="{BB962C8B-B14F-4D97-AF65-F5344CB8AC3E}">
        <p14:creationId xmlns:p14="http://schemas.microsoft.com/office/powerpoint/2010/main" val="878543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31</a:t>
            </a:fld>
            <a:endParaRPr lang="en-US" dirty="0"/>
          </a:p>
        </p:txBody>
      </p:sp>
    </p:spTree>
    <p:extLst>
      <p:ext uri="{BB962C8B-B14F-4D97-AF65-F5344CB8AC3E}">
        <p14:creationId xmlns:p14="http://schemas.microsoft.com/office/powerpoint/2010/main" val="249402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506B7-6961-F451-2831-6877CC0B4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0662D-610E-F8A4-CDC4-E14F249F5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471A0-E3B8-ECC2-CD80-B342441E0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89DCCA-6D56-3E05-D41E-6F8CDA7C6342}"/>
              </a:ext>
            </a:extLst>
          </p:cNvPr>
          <p:cNvSpPr>
            <a:spLocks noGrp="1"/>
          </p:cNvSpPr>
          <p:nvPr>
            <p:ph type="sldNum" sz="quarter" idx="5"/>
          </p:nvPr>
        </p:nvSpPr>
        <p:spPr/>
        <p:txBody>
          <a:bodyPr/>
          <a:lstStyle/>
          <a:p>
            <a:fld id="{22303549-A82F-409E-AD53-534267A0E10B}" type="slidenum">
              <a:rPr lang="en-US" smtClean="0"/>
              <a:t>3</a:t>
            </a:fld>
            <a:endParaRPr lang="en-US" dirty="0"/>
          </a:p>
        </p:txBody>
      </p:sp>
    </p:spTree>
    <p:extLst>
      <p:ext uri="{BB962C8B-B14F-4D97-AF65-F5344CB8AC3E}">
        <p14:creationId xmlns:p14="http://schemas.microsoft.com/office/powerpoint/2010/main" val="44941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4</a:t>
            </a:fld>
            <a:endParaRPr lang="en-US" dirty="0"/>
          </a:p>
        </p:txBody>
      </p:sp>
    </p:spTree>
    <p:extLst>
      <p:ext uri="{BB962C8B-B14F-4D97-AF65-F5344CB8AC3E}">
        <p14:creationId xmlns:p14="http://schemas.microsoft.com/office/powerpoint/2010/main" val="117017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9</a:t>
            </a:fld>
            <a:endParaRPr lang="en-US" dirty="0"/>
          </a:p>
        </p:txBody>
      </p:sp>
    </p:spTree>
    <p:extLst>
      <p:ext uri="{BB962C8B-B14F-4D97-AF65-F5344CB8AC3E}">
        <p14:creationId xmlns:p14="http://schemas.microsoft.com/office/powerpoint/2010/main" val="247459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10</a:t>
            </a:fld>
            <a:endParaRPr lang="en-US" dirty="0"/>
          </a:p>
        </p:txBody>
      </p:sp>
    </p:spTree>
    <p:extLst>
      <p:ext uri="{BB962C8B-B14F-4D97-AF65-F5344CB8AC3E}">
        <p14:creationId xmlns:p14="http://schemas.microsoft.com/office/powerpoint/2010/main" val="88880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11</a:t>
            </a:fld>
            <a:endParaRPr lang="en-US" dirty="0"/>
          </a:p>
        </p:txBody>
      </p:sp>
    </p:spTree>
    <p:extLst>
      <p:ext uri="{BB962C8B-B14F-4D97-AF65-F5344CB8AC3E}">
        <p14:creationId xmlns:p14="http://schemas.microsoft.com/office/powerpoint/2010/main" val="5692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12</a:t>
            </a:fld>
            <a:endParaRPr lang="en-US" dirty="0"/>
          </a:p>
        </p:txBody>
      </p:sp>
    </p:spTree>
    <p:extLst>
      <p:ext uri="{BB962C8B-B14F-4D97-AF65-F5344CB8AC3E}">
        <p14:creationId xmlns:p14="http://schemas.microsoft.com/office/powerpoint/2010/main" val="266409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303549-A82F-409E-AD53-534267A0E10B}" type="slidenum">
              <a:rPr lang="en-US" smtClean="0"/>
              <a:t>14</a:t>
            </a:fld>
            <a:endParaRPr lang="en-US" dirty="0"/>
          </a:p>
        </p:txBody>
      </p:sp>
    </p:spTree>
    <p:extLst>
      <p:ext uri="{BB962C8B-B14F-4D97-AF65-F5344CB8AC3E}">
        <p14:creationId xmlns:p14="http://schemas.microsoft.com/office/powerpoint/2010/main" val="18367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17</a:t>
            </a:fld>
            <a:endParaRPr lang="en-US" dirty="0"/>
          </a:p>
        </p:txBody>
      </p:sp>
    </p:spTree>
    <p:extLst>
      <p:ext uri="{BB962C8B-B14F-4D97-AF65-F5344CB8AC3E}">
        <p14:creationId xmlns:p14="http://schemas.microsoft.com/office/powerpoint/2010/main" val="240535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379641C-8260-44A4-9F71-E216C07A38B4}"/>
              </a:ext>
            </a:extLst>
          </p:cNvPr>
          <p:cNvSpPr>
            <a:spLocks noGrp="1"/>
          </p:cNvSpPr>
          <p:nvPr>
            <p:ph type="pic" sz="quarter" idx="14"/>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 name="connsiteX4" fmla="*/ 0 w 12188952"/>
              <a:gd name="connsiteY4" fmla="*/ 4416742 h 6858000"/>
              <a:gd name="connsiteX5" fmla="*/ 9142476 w 12188952"/>
              <a:gd name="connsiteY5" fmla="*/ 4416742 h 6858000"/>
              <a:gd name="connsiteX6" fmla="*/ 9142476 w 12188952"/>
              <a:gd name="connsiteY6" fmla="*/ 4188142 h 6858000"/>
              <a:gd name="connsiteX7" fmla="*/ 0 w 12188952"/>
              <a:gd name="connsiteY7" fmla="*/ 4188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6858000"/>
                </a:lnTo>
                <a:lnTo>
                  <a:pt x="0" y="6858000"/>
                </a:lnTo>
                <a:lnTo>
                  <a:pt x="0" y="4416742"/>
                </a:lnTo>
                <a:lnTo>
                  <a:pt x="9142476" y="4416742"/>
                </a:lnTo>
                <a:lnTo>
                  <a:pt x="9142476" y="4188142"/>
                </a:lnTo>
                <a:lnTo>
                  <a:pt x="0" y="4188142"/>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38200" y="4636008"/>
            <a:ext cx="9144000" cy="1107959"/>
          </a:xfrm>
        </p:spPr>
        <p:txBody>
          <a:bodyPr anchor="b" anchorCtr="0"/>
          <a:lstStyle>
            <a:lvl1pPr algn="l">
              <a:defRPr sz="6000">
                <a:solidFill>
                  <a:schemeClr val="bg1"/>
                </a:solidFill>
              </a:defRPr>
            </a:lvl1pPr>
          </a:lstStyle>
          <a:p>
            <a:r>
              <a:rPr lang="en-US" dirty="0"/>
              <a:t>CLICK TO EDIT TITLE</a:t>
            </a:r>
          </a:p>
        </p:txBody>
      </p:sp>
      <p:sp>
        <p:nvSpPr>
          <p:cNvPr id="12" name="Text Placeholder 11">
            <a:extLst>
              <a:ext uri="{FF2B5EF4-FFF2-40B4-BE49-F238E27FC236}">
                <a16:creationId xmlns:a16="http://schemas.microsoft.com/office/drawing/2014/main" id="{779D466B-640E-419A-8701-FA39B12DD959}"/>
              </a:ext>
            </a:extLst>
          </p:cNvPr>
          <p:cNvSpPr>
            <a:spLocks noGrp="1"/>
          </p:cNvSpPr>
          <p:nvPr>
            <p:ph type="body" sz="quarter" idx="13" hasCustomPrompt="1"/>
          </p:nvPr>
        </p:nvSpPr>
        <p:spPr>
          <a:xfrm>
            <a:off x="841248" y="5742432"/>
            <a:ext cx="7953375" cy="457200"/>
          </a:xfrm>
        </p:spPr>
        <p:txBody>
          <a:bodyPr>
            <a:noAutofit/>
          </a:bodyPr>
          <a:lstStyle>
            <a:lvl1pPr marL="0" indent="0">
              <a:buNone/>
              <a:defRPr sz="1800">
                <a:solidFill>
                  <a:schemeClr val="bg1"/>
                </a:solidFill>
                <a:latin typeface="+mn-lt"/>
              </a:defRPr>
            </a:lvl1pPr>
            <a:lvl2pPr marL="457200" indent="0">
              <a:buNone/>
              <a:defRPr sz="2400">
                <a:solidFill>
                  <a:schemeClr val="bg1"/>
                </a:solidFill>
                <a:latin typeface="+mn-lt"/>
              </a:defRPr>
            </a:lvl2pPr>
            <a:lvl3pPr marL="914400" indent="0">
              <a:buNone/>
              <a:defRPr sz="2400">
                <a:solidFill>
                  <a:schemeClr val="bg1"/>
                </a:solidFill>
                <a:latin typeface="+mn-lt"/>
              </a:defRPr>
            </a:lvl3pPr>
            <a:lvl4pPr marL="1371600" indent="0">
              <a:buNone/>
              <a:defRPr sz="2400">
                <a:solidFill>
                  <a:schemeClr val="bg1"/>
                </a:solidFill>
                <a:latin typeface="+mn-lt"/>
              </a:defRPr>
            </a:lvl4pPr>
            <a:lvl5pPr marL="1828800" indent="0">
              <a:buNone/>
              <a:defRPr sz="2400">
                <a:solidFill>
                  <a:schemeClr val="bg1"/>
                </a:solidFill>
                <a:latin typeface="+mn-lt"/>
              </a:defRPr>
            </a:lvl5pPr>
          </a:lstStyle>
          <a:p>
            <a:pPr lvl="0"/>
            <a:r>
              <a:rPr lang="en-US" dirty="0"/>
              <a:t>Click to edit text</a:t>
            </a:r>
          </a:p>
        </p:txBody>
      </p:sp>
      <p:sp>
        <p:nvSpPr>
          <p:cNvPr id="17" name="Rectangle 16">
            <a:extLst>
              <a:ext uri="{FF2B5EF4-FFF2-40B4-BE49-F238E27FC236}">
                <a16:creationId xmlns:a16="http://schemas.microsoft.com/office/drawing/2014/main" id="{80659D50-D55F-4F3D-8F15-5B1F1F2B4B96}"/>
              </a:ext>
              <a:ext uri="{C183D7F6-B498-43B3-948B-1728B52AA6E4}">
                <adec:decorative xmlns:adec="http://schemas.microsoft.com/office/drawing/2017/decorative" val="1"/>
              </a:ext>
            </a:extLst>
          </p:cNvPr>
          <p:cNvSpPr/>
          <p:nvPr userDrawn="1"/>
        </p:nvSpPr>
        <p:spPr>
          <a:xfrm>
            <a:off x="0" y="4188582"/>
            <a:ext cx="9144000" cy="236398"/>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5">
            <a:extLst>
              <a:ext uri="{FF2B5EF4-FFF2-40B4-BE49-F238E27FC236}">
                <a16:creationId xmlns:a16="http://schemas.microsoft.com/office/drawing/2014/main" id="{70456C47-8B97-DB21-3A2C-36DE228EC13E}"/>
              </a:ext>
            </a:extLst>
          </p:cNvPr>
          <p:cNvGraphicFramePr>
            <a:graphicFrameLocks noGrp="1"/>
          </p:cNvGraphicFramePr>
          <p:nvPr userDrawn="1">
            <p:extLst>
              <p:ext uri="{D42A27DB-BD31-4B8C-83A1-F6EECF244321}">
                <p14:modId xmlns:p14="http://schemas.microsoft.com/office/powerpoint/2010/main" val="1957384373"/>
              </p:ext>
            </p:extLst>
          </p:nvPr>
        </p:nvGraphicFramePr>
        <p:xfrm>
          <a:off x="6641868" y="719666"/>
          <a:ext cx="3518131" cy="2966720"/>
        </p:xfrm>
        <a:graphic>
          <a:graphicData uri="http://schemas.openxmlformats.org/drawingml/2006/table">
            <a:tbl>
              <a:tblPr firstRow="1" bandRow="1">
                <a:tableStyleId>{5C22544A-7EE6-4342-B048-85BDC9FD1C3A}</a:tableStyleId>
              </a:tblPr>
              <a:tblGrid>
                <a:gridCol w="3518131">
                  <a:extLst>
                    <a:ext uri="{9D8B030D-6E8A-4147-A177-3AD203B41FA5}">
                      <a16:colId xmlns:a16="http://schemas.microsoft.com/office/drawing/2014/main" val="3568569049"/>
                    </a:ext>
                  </a:extLst>
                </a:gridCol>
              </a:tblGrid>
              <a:tr h="370840">
                <a:tc>
                  <a:txBody>
                    <a:bodyPr/>
                    <a:lstStyle/>
                    <a:p>
                      <a:r>
                        <a:rPr lang="en-US" dirty="0">
                          <a:solidFill>
                            <a:schemeClr val="bg1"/>
                          </a:solidFill>
                        </a:rPr>
                        <a:t>BPA IP Color Palette</a:t>
                      </a:r>
                    </a:p>
                  </a:txBody>
                  <a:tcPr>
                    <a:noFill/>
                  </a:tcPr>
                </a:tc>
                <a:extLst>
                  <a:ext uri="{0D108BD9-81ED-4DB2-BD59-A6C34878D82A}">
                    <a16:rowId xmlns:a16="http://schemas.microsoft.com/office/drawing/2014/main" val="3980464365"/>
                  </a:ext>
                </a:extLst>
              </a:tr>
              <a:tr h="370840">
                <a:tc>
                  <a:txBody>
                    <a:bodyPr/>
                    <a:lstStyle/>
                    <a:p>
                      <a:endParaRPr lang="en-US" dirty="0"/>
                    </a:p>
                  </a:txBody>
                  <a:tcPr>
                    <a:solidFill>
                      <a:srgbClr val="8EBCDE"/>
                    </a:solidFill>
                  </a:tcPr>
                </a:tc>
                <a:extLst>
                  <a:ext uri="{0D108BD9-81ED-4DB2-BD59-A6C34878D82A}">
                    <a16:rowId xmlns:a16="http://schemas.microsoft.com/office/drawing/2014/main" val="2838813938"/>
                  </a:ext>
                </a:extLst>
              </a:tr>
              <a:tr h="370840">
                <a:tc>
                  <a:txBody>
                    <a:bodyPr/>
                    <a:lstStyle/>
                    <a:p>
                      <a:endParaRPr lang="en-US" dirty="0"/>
                    </a:p>
                  </a:txBody>
                  <a:tcPr>
                    <a:solidFill>
                      <a:srgbClr val="059966"/>
                    </a:solidFill>
                  </a:tcPr>
                </a:tc>
                <a:extLst>
                  <a:ext uri="{0D108BD9-81ED-4DB2-BD59-A6C34878D82A}">
                    <a16:rowId xmlns:a16="http://schemas.microsoft.com/office/drawing/2014/main" val="4178603637"/>
                  </a:ext>
                </a:extLst>
              </a:tr>
              <a:tr h="370840">
                <a:tc>
                  <a:txBody>
                    <a:bodyPr/>
                    <a:lstStyle/>
                    <a:p>
                      <a:endParaRPr lang="en-US" dirty="0"/>
                    </a:p>
                  </a:txBody>
                  <a:tcPr>
                    <a:solidFill>
                      <a:srgbClr val="408EC8"/>
                    </a:solidFill>
                  </a:tcPr>
                </a:tc>
                <a:extLst>
                  <a:ext uri="{0D108BD9-81ED-4DB2-BD59-A6C34878D82A}">
                    <a16:rowId xmlns:a16="http://schemas.microsoft.com/office/drawing/2014/main" val="1559395485"/>
                  </a:ext>
                </a:extLst>
              </a:tr>
              <a:tr h="370840">
                <a:tc>
                  <a:txBody>
                    <a:bodyPr/>
                    <a:lstStyle/>
                    <a:p>
                      <a:endParaRPr lang="en-US" dirty="0"/>
                    </a:p>
                  </a:txBody>
                  <a:tcPr>
                    <a:solidFill>
                      <a:srgbClr val="225174"/>
                    </a:solidFill>
                  </a:tcPr>
                </a:tc>
                <a:extLst>
                  <a:ext uri="{0D108BD9-81ED-4DB2-BD59-A6C34878D82A}">
                    <a16:rowId xmlns:a16="http://schemas.microsoft.com/office/drawing/2014/main" val="2604488759"/>
                  </a:ext>
                </a:extLst>
              </a:tr>
              <a:tr h="370840">
                <a:tc>
                  <a:txBody>
                    <a:bodyPr/>
                    <a:lstStyle/>
                    <a:p>
                      <a:endParaRPr lang="en-US" dirty="0"/>
                    </a:p>
                  </a:txBody>
                  <a:tcPr>
                    <a:solidFill>
                      <a:srgbClr val="034D34"/>
                    </a:solidFill>
                  </a:tcPr>
                </a:tc>
                <a:extLst>
                  <a:ext uri="{0D108BD9-81ED-4DB2-BD59-A6C34878D82A}">
                    <a16:rowId xmlns:a16="http://schemas.microsoft.com/office/drawing/2014/main" val="698855440"/>
                  </a:ext>
                </a:extLst>
              </a:tr>
              <a:tr h="370840">
                <a:tc>
                  <a:txBody>
                    <a:bodyPr/>
                    <a:lstStyle/>
                    <a:p>
                      <a:endParaRPr lang="en-US" dirty="0"/>
                    </a:p>
                  </a:txBody>
                  <a:tcPr>
                    <a:solidFill>
                      <a:srgbClr val="090909"/>
                    </a:solidFill>
                  </a:tcPr>
                </a:tc>
                <a:extLst>
                  <a:ext uri="{0D108BD9-81ED-4DB2-BD59-A6C34878D82A}">
                    <a16:rowId xmlns:a16="http://schemas.microsoft.com/office/drawing/2014/main" val="3358814176"/>
                  </a:ext>
                </a:extLst>
              </a:tr>
              <a:tr h="370840">
                <a:tc>
                  <a:txBody>
                    <a:bodyPr/>
                    <a:lstStyle/>
                    <a:p>
                      <a:endParaRPr lang="en-US" dirty="0"/>
                    </a:p>
                  </a:txBody>
                  <a:tcPr>
                    <a:solidFill>
                      <a:schemeClr val="bg1"/>
                    </a:solidFill>
                  </a:tcPr>
                </a:tc>
                <a:extLst>
                  <a:ext uri="{0D108BD9-81ED-4DB2-BD59-A6C34878D82A}">
                    <a16:rowId xmlns:a16="http://schemas.microsoft.com/office/drawing/2014/main" val="1405506593"/>
                  </a:ext>
                </a:extLst>
              </a:tr>
            </a:tbl>
          </a:graphicData>
        </a:graphic>
      </p:graphicFrame>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B2621B9-2641-4DA3-B7D6-D577C25CF2E9}"/>
              </a:ext>
            </a:extLst>
          </p:cNvPr>
          <p:cNvSpPr>
            <a:spLocks noGrp="1"/>
          </p:cNvSpPr>
          <p:nvPr>
            <p:ph type="pic" sz="quarter" idx="34"/>
          </p:nvPr>
        </p:nvSpPr>
        <p:spPr>
          <a:xfrm>
            <a:off x="1524" y="0"/>
            <a:ext cx="12188952" cy="6858000"/>
          </a:xfrm>
          <a:custGeom>
            <a:avLst/>
            <a:gdLst>
              <a:gd name="connsiteX0" fmla="*/ 1030351 w 12188952"/>
              <a:gd name="connsiteY0" fmla="*/ 3231845 h 6858000"/>
              <a:gd name="connsiteX1" fmla="*/ 1030351 w 12188952"/>
              <a:gd name="connsiteY1" fmla="*/ 3460445 h 6858000"/>
              <a:gd name="connsiteX2" fmla="*/ 11122333 w 12188952"/>
              <a:gd name="connsiteY2" fmla="*/ 3460445 h 6858000"/>
              <a:gd name="connsiteX3" fmla="*/ 11122333 w 12188952"/>
              <a:gd name="connsiteY3" fmla="*/ 3231845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1030351" y="3231845"/>
                </a:moveTo>
                <a:lnTo>
                  <a:pt x="1030351" y="3460445"/>
                </a:lnTo>
                <a:lnTo>
                  <a:pt x="11122333" y="3460445"/>
                </a:lnTo>
                <a:lnTo>
                  <a:pt x="11122333" y="3231845"/>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lgn="ctr">
              <a:defRPr>
                <a:solidFill>
                  <a:schemeClr val="bg1"/>
                </a:solidFill>
              </a:defRPr>
            </a:lvl1pPr>
          </a:lstStyle>
          <a:p>
            <a:r>
              <a:rPr lang="en-US" dirty="0"/>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038600" y="6356350"/>
            <a:ext cx="4114800" cy="365125"/>
          </a:xfrm>
          <a:prstGeom prst="rect">
            <a:avLst/>
          </a:prstGeom>
        </p:spPr>
        <p:txBody>
          <a:bodyPr/>
          <a:lstStyle>
            <a:lvl1pPr>
              <a:defRPr>
                <a:solidFill>
                  <a:schemeClr val="bg1"/>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10600" y="6356350"/>
            <a:ext cx="2743200" cy="365125"/>
          </a:xfrm>
          <a:prstGeom prst="rect">
            <a:avLst/>
          </a:prstGeom>
        </p:spPr>
        <p:txBody>
          <a:bodyPr/>
          <a:lstStyle>
            <a:lvl1pPr>
              <a:defRPr>
                <a:solidFill>
                  <a:schemeClr val="bg1"/>
                </a:solidFill>
              </a:defRPr>
            </a:lvl1pPr>
          </a:lstStyle>
          <a:p>
            <a:fld id="{19B51A1E-902D-48AF-9020-955120F399B6}" type="slidenum">
              <a:rPr lang="en-ZA" smtClean="0"/>
              <a:pPr/>
              <a:t>‹#›</a:t>
            </a:fld>
            <a:endParaRPr lang="en-ZA" dirty="0"/>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069848" y="2121408"/>
            <a:ext cx="2560320" cy="914400"/>
          </a:xfrm>
          <a:prstGeom prst="rect">
            <a:avLst/>
          </a:prstGeom>
          <a:noFill/>
        </p:spPr>
        <p:txBody>
          <a:bodyPr anchor="b">
            <a:noAutofit/>
          </a:bodyPr>
          <a:lstStyle>
            <a:lvl1pPr marL="0" indent="0" algn="ctr">
              <a:spcBef>
                <a:spcPts val="0"/>
              </a:spcBef>
              <a:spcAft>
                <a:spcPts val="0"/>
              </a:spcAft>
              <a:buNone/>
              <a:defRPr sz="6000">
                <a:ln w="15875">
                  <a:solidFill>
                    <a:schemeClr val="bg1">
                      <a:lumMod val="85000"/>
                    </a:schemeClr>
                  </a:solidFill>
                </a:ln>
                <a:no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4800600" y="2121408"/>
            <a:ext cx="2560320" cy="914400"/>
          </a:xfrm>
          <a:prstGeom prst="rect">
            <a:avLst/>
          </a:prstGeom>
          <a:noFill/>
        </p:spPr>
        <p:txBody>
          <a:bodyPr vert="horz" lIns="0" tIns="0" rIns="0" bIns="0" rtlCol="0" anchor="b">
            <a:noAutofit/>
          </a:bodyPr>
          <a:lstStyle>
            <a:lvl1pPr marL="0" indent="0" algn="ctr">
              <a:spcBef>
                <a:spcPts val="0"/>
              </a:spcBef>
              <a:spcAft>
                <a:spcPts val="0"/>
              </a:spcAft>
              <a:buNone/>
              <a:defRPr lang="en-ZA" sz="6000" dirty="0">
                <a:ln w="15875">
                  <a:solidFill>
                    <a:schemeClr val="bg1">
                      <a:lumMod val="85000"/>
                    </a:schemeClr>
                  </a:solidFill>
                </a:ln>
                <a:noFill/>
                <a:latin typeface="+mj-lt"/>
              </a:defRPr>
            </a:lvl1pPr>
          </a:lstStyle>
          <a:p>
            <a:pPr marL="266700" lvl="0" indent="-266700" algn="ctr"/>
            <a:r>
              <a:rPr lang="en-US" dirty="0"/>
              <a:t>2</a:t>
            </a:r>
            <a:endParaRPr lang="en-ZA" dirty="0"/>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31351" y="2121408"/>
            <a:ext cx="2592505" cy="914400"/>
          </a:xfrm>
          <a:prstGeom prst="rect">
            <a:avLst/>
          </a:prstGeom>
          <a:noFill/>
        </p:spPr>
        <p:txBody>
          <a:bodyPr vert="horz" lIns="0" tIns="0" rIns="0" bIns="0" rtlCol="0" anchor="b">
            <a:noAutofit/>
          </a:bodyPr>
          <a:lstStyle>
            <a:lvl1pPr marL="0" indent="0" algn="ctr">
              <a:spcBef>
                <a:spcPts val="0"/>
              </a:spcBef>
              <a:spcAft>
                <a:spcPts val="0"/>
              </a:spcAft>
              <a:buNone/>
              <a:defRPr lang="en-ZA" sz="6000" dirty="0">
                <a:ln w="15875">
                  <a:solidFill>
                    <a:schemeClr val="bg1">
                      <a:lumMod val="85000"/>
                    </a:schemeClr>
                  </a:solidFill>
                </a:ln>
                <a:noFill/>
                <a:latin typeface="+mj-lt"/>
              </a:defRPr>
            </a:lvl1pPr>
          </a:lstStyle>
          <a:p>
            <a:pPr marL="266700" lvl="0" indent="-266700" algn="ctr"/>
            <a:r>
              <a:rPr lang="en-US" dirty="0"/>
              <a:t>3</a:t>
            </a:r>
            <a:endParaRPr lang="en-ZA" dirty="0"/>
          </a:p>
        </p:txBody>
      </p:sp>
      <p:sp>
        <p:nvSpPr>
          <p:cNvPr id="4" name="Text Placeholder 3">
            <a:extLst>
              <a:ext uri="{FF2B5EF4-FFF2-40B4-BE49-F238E27FC236}">
                <a16:creationId xmlns:a16="http://schemas.microsoft.com/office/drawing/2014/main" id="{B31369B8-B3F7-44DF-975B-57630CED624E}"/>
              </a:ext>
            </a:extLst>
          </p:cNvPr>
          <p:cNvSpPr>
            <a:spLocks noGrp="1"/>
          </p:cNvSpPr>
          <p:nvPr>
            <p:ph type="body" sz="quarter" idx="35" hasCustomPrompt="1"/>
          </p:nvPr>
        </p:nvSpPr>
        <p:spPr>
          <a:xfrm>
            <a:off x="1069848" y="3730752"/>
            <a:ext cx="2560320" cy="118872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23" name="Text Placeholder 3">
            <a:extLst>
              <a:ext uri="{FF2B5EF4-FFF2-40B4-BE49-F238E27FC236}">
                <a16:creationId xmlns:a16="http://schemas.microsoft.com/office/drawing/2014/main" id="{8199533E-4480-4EF0-855E-F0FC142777BF}"/>
              </a:ext>
            </a:extLst>
          </p:cNvPr>
          <p:cNvSpPr>
            <a:spLocks noGrp="1"/>
          </p:cNvSpPr>
          <p:nvPr>
            <p:ph type="body" sz="quarter" idx="36" hasCustomPrompt="1"/>
          </p:nvPr>
        </p:nvSpPr>
        <p:spPr>
          <a:xfrm>
            <a:off x="4800600" y="3730752"/>
            <a:ext cx="2560320" cy="118872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24" name="Text Placeholder 3">
            <a:extLst>
              <a:ext uri="{FF2B5EF4-FFF2-40B4-BE49-F238E27FC236}">
                <a16:creationId xmlns:a16="http://schemas.microsoft.com/office/drawing/2014/main" id="{58E1CB88-990B-431E-A733-AF73E3090549}"/>
              </a:ext>
            </a:extLst>
          </p:cNvPr>
          <p:cNvSpPr>
            <a:spLocks noGrp="1"/>
          </p:cNvSpPr>
          <p:nvPr>
            <p:ph type="body" sz="quarter" idx="37" hasCustomPrompt="1"/>
          </p:nvPr>
        </p:nvSpPr>
        <p:spPr>
          <a:xfrm>
            <a:off x="8531352" y="3730752"/>
            <a:ext cx="2560320" cy="118872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15" name="Date Placeholder 4">
            <a:extLst>
              <a:ext uri="{FF2B5EF4-FFF2-40B4-BE49-F238E27FC236}">
                <a16:creationId xmlns:a16="http://schemas.microsoft.com/office/drawing/2014/main" id="{DCF4F2F5-E92C-4ECF-9FDE-3E0CE4FBFCA8}"/>
              </a:ext>
            </a:extLst>
          </p:cNvPr>
          <p:cNvSpPr>
            <a:spLocks noGrp="1"/>
          </p:cNvSpPr>
          <p:nvPr>
            <p:ph type="dt" sz="half" idx="38"/>
          </p:nvPr>
        </p:nvSpPr>
        <p:spPr>
          <a:xfrm>
            <a:off x="838200" y="6356350"/>
            <a:ext cx="2743200" cy="365125"/>
          </a:xfrm>
          <a:prstGeom prst="rect">
            <a:avLst/>
          </a:prstGeom>
        </p:spPr>
        <p:txBody>
          <a:bodyPr/>
          <a:lstStyle>
            <a:lvl1pPr>
              <a:defRPr>
                <a:solidFill>
                  <a:schemeClr val="bg1"/>
                </a:solidFill>
              </a:defRPr>
            </a:lvl1pPr>
          </a:lstStyle>
          <a:p>
            <a:r>
              <a:rPr lang="en-US" dirty="0"/>
              <a:t>7/14/20XX</a:t>
            </a:r>
          </a:p>
        </p:txBody>
      </p:sp>
      <p:sp>
        <p:nvSpPr>
          <p:cNvPr id="19" name="Rectangle 18">
            <a:extLst>
              <a:ext uri="{FF2B5EF4-FFF2-40B4-BE49-F238E27FC236}">
                <a16:creationId xmlns:a16="http://schemas.microsoft.com/office/drawing/2014/main" id="{825807F6-AD25-4B86-8D5C-5DBE4B0D304E}"/>
              </a:ext>
              <a:ext uri="{C183D7F6-B498-43B3-948B-1728B52AA6E4}">
                <adec:decorative xmlns:adec="http://schemas.microsoft.com/office/drawing/2017/decorative" val="1"/>
              </a:ext>
            </a:extLst>
          </p:cNvPr>
          <p:cNvSpPr/>
          <p:nvPr userDrawn="1"/>
        </p:nvSpPr>
        <p:spPr>
          <a:xfrm>
            <a:off x="1031875" y="3231845"/>
            <a:ext cx="10091982" cy="2286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946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7A6EC474-5258-4E26-A871-01200EC78559}"/>
              </a:ext>
            </a:extLst>
          </p:cNvPr>
          <p:cNvSpPr>
            <a:spLocks noGrp="1"/>
          </p:cNvSpPr>
          <p:nvPr>
            <p:ph type="pic" sz="quarter" idx="13"/>
          </p:nvPr>
        </p:nvSpPr>
        <p:spPr>
          <a:xfrm>
            <a:off x="1524" y="0"/>
            <a:ext cx="12188952" cy="6858000"/>
          </a:xfrm>
          <a:custGeom>
            <a:avLst/>
            <a:gdLst>
              <a:gd name="connsiteX0" fmla="*/ 2816352 w 12188952"/>
              <a:gd name="connsiteY0" fmla="*/ 1690688 h 6858000"/>
              <a:gd name="connsiteX1" fmla="*/ 2816352 w 12188952"/>
              <a:gd name="connsiteY1" fmla="*/ 5576888 h 6858000"/>
              <a:gd name="connsiteX2" fmla="*/ 3044952 w 12188952"/>
              <a:gd name="connsiteY2" fmla="*/ 5576888 h 6858000"/>
              <a:gd name="connsiteX3" fmla="*/ 3044952 w 12188952"/>
              <a:gd name="connsiteY3" fmla="*/ 169068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2816352" y="1690688"/>
                </a:moveTo>
                <a:lnTo>
                  <a:pt x="2816352" y="5576888"/>
                </a:lnTo>
                <a:lnTo>
                  <a:pt x="3044952" y="5576888"/>
                </a:lnTo>
                <a:lnTo>
                  <a:pt x="3044952" y="1690688"/>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11" name="Text Placeholder 6">
            <a:extLst>
              <a:ext uri="{FF2B5EF4-FFF2-40B4-BE49-F238E27FC236}">
                <a16:creationId xmlns:a16="http://schemas.microsoft.com/office/drawing/2014/main" id="{4F54F31D-9C5E-4286-8D0E-6318D6D19D1E}"/>
              </a:ext>
            </a:extLst>
          </p:cNvPr>
          <p:cNvSpPr>
            <a:spLocks noGrp="1"/>
          </p:cNvSpPr>
          <p:nvPr>
            <p:ph type="body" sz="quarter" idx="25"/>
          </p:nvPr>
        </p:nvSpPr>
        <p:spPr>
          <a:xfrm>
            <a:off x="3048000" y="1690688"/>
            <a:ext cx="9144000" cy="3886200"/>
          </a:xfrm>
          <a:solidFill>
            <a:schemeClr val="bg1">
              <a:alpha val="93000"/>
            </a:schemeClr>
          </a:solidFill>
        </p:spPr>
        <p:txBody>
          <a:bodyPr lIns="411480" tIns="566928" rIns="4937760" bIns="3063240" anchor="b">
            <a:noAutofit/>
          </a:bodyPr>
          <a:lstStyle>
            <a:lvl1pPr marL="0" indent="0">
              <a:buNone/>
              <a:defRPr sz="1800" cap="all" baseline="0">
                <a:solidFill>
                  <a:srgbClr val="408EC8"/>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FE9E034D-C1DD-48C0-BB6B-FDC6F8EBA558}"/>
              </a:ext>
            </a:extLst>
          </p:cNvPr>
          <p:cNvSpPr>
            <a:spLocks noGrp="1"/>
          </p:cNvSpPr>
          <p:nvPr>
            <p:ph type="title" hasCustomPrompt="1"/>
          </p:nvPr>
        </p:nvSpPr>
        <p:spPr>
          <a:xfrm>
            <a:off x="3383280" y="365125"/>
            <a:ext cx="7894320" cy="1325563"/>
          </a:xfrm>
        </p:spPr>
        <p:txBody>
          <a:bodyPr/>
          <a:lstStyle>
            <a:lvl1pPr algn="l">
              <a:defRPr>
                <a:solidFill>
                  <a:schemeClr val="bg1"/>
                </a:solidFill>
              </a:defRPr>
            </a:lvl1pPr>
          </a:lstStyle>
          <a:p>
            <a:r>
              <a:rPr lang="en-US" dirty="0"/>
              <a:t>CLICK TO EDIT TITLE</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hasCustomPrompt="1"/>
          </p:nvPr>
        </p:nvSpPr>
        <p:spPr>
          <a:xfrm>
            <a:off x="3392488" y="2686050"/>
            <a:ext cx="3657600" cy="2743200"/>
          </a:xfrm>
        </p:spPr>
        <p:txBody>
          <a:bodyPr>
            <a:normAutofit/>
          </a:bodyPr>
          <a:lstStyle>
            <a:lvl1pPr marL="0" indent="0">
              <a:lnSpc>
                <a:spcPts val="2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7629525" y="1919288"/>
            <a:ext cx="3657600" cy="640080"/>
          </a:xfrm>
        </p:spPr>
        <p:txBody>
          <a:bodyPr anchor="b">
            <a:normAutofit/>
          </a:bodyPr>
          <a:lstStyle>
            <a:lvl1pPr marL="0" indent="0">
              <a:buNone/>
              <a:defRPr sz="1800" b="0">
                <a:solidFill>
                  <a:srgbClr val="408EC8"/>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hasCustomPrompt="1"/>
          </p:nvPr>
        </p:nvSpPr>
        <p:spPr>
          <a:xfrm>
            <a:off x="7629525" y="2686050"/>
            <a:ext cx="3657600" cy="2743200"/>
          </a:xfrm>
        </p:spPr>
        <p:txBody>
          <a:bodyPr>
            <a:normAutofit/>
          </a:bodyPr>
          <a:lstStyle>
            <a:lvl1pPr marL="0" indent="0">
              <a:lnSpc>
                <a:spcPts val="2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7/14/20XX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B5CEABB6-07DC-46E8-9B57-56EC44A396E5}" type="slidenum">
              <a:rPr lang="en-US" smtClean="0"/>
              <a:pPr/>
              <a:t>‹#›</a:t>
            </a:fld>
            <a:endParaRPr lang="en-US" dirty="0"/>
          </a:p>
        </p:txBody>
      </p:sp>
      <p:sp>
        <p:nvSpPr>
          <p:cNvPr id="15" name="Rectangle 14">
            <a:extLst>
              <a:ext uri="{FF2B5EF4-FFF2-40B4-BE49-F238E27FC236}">
                <a16:creationId xmlns:a16="http://schemas.microsoft.com/office/drawing/2014/main" id="{F0D2B628-14C7-401D-8451-24C64BCF3CCA}"/>
              </a:ext>
              <a:ext uri="{C183D7F6-B498-43B3-948B-1728B52AA6E4}">
                <adec:decorative xmlns:adec="http://schemas.microsoft.com/office/drawing/2017/decorative" val="1"/>
              </a:ext>
            </a:extLst>
          </p:cNvPr>
          <p:cNvSpPr/>
          <p:nvPr userDrawn="1"/>
        </p:nvSpPr>
        <p:spPr>
          <a:xfrm>
            <a:off x="2817876" y="1690688"/>
            <a:ext cx="228600" cy="38862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746981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owth">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121B4B07-1B80-41CF-89AC-82A7628C9D74}"/>
              </a:ext>
            </a:extLst>
          </p:cNvPr>
          <p:cNvSpPr>
            <a:spLocks noGrp="1"/>
          </p:cNvSpPr>
          <p:nvPr>
            <p:ph type="pic" sz="quarter" idx="13"/>
          </p:nvPr>
        </p:nvSpPr>
        <p:spPr>
          <a:xfrm>
            <a:off x="1524" y="0"/>
            <a:ext cx="12188952" cy="6858000"/>
          </a:xfrm>
          <a:custGeom>
            <a:avLst/>
            <a:gdLst>
              <a:gd name="connsiteX0" fmla="*/ 7789164 w 12188952"/>
              <a:gd name="connsiteY0" fmla="*/ 2468880 h 6858000"/>
              <a:gd name="connsiteX1" fmla="*/ 7789164 w 12188952"/>
              <a:gd name="connsiteY1" fmla="*/ 2697480 h 6858000"/>
              <a:gd name="connsiteX2" fmla="*/ 10715244 w 12188952"/>
              <a:gd name="connsiteY2" fmla="*/ 2697480 h 6858000"/>
              <a:gd name="connsiteX3" fmla="*/ 10715244 w 12188952"/>
              <a:gd name="connsiteY3" fmla="*/ 2468880 h 6858000"/>
              <a:gd name="connsiteX4" fmla="*/ 4634484 w 12188952"/>
              <a:gd name="connsiteY4" fmla="*/ 2468880 h 6858000"/>
              <a:gd name="connsiteX5" fmla="*/ 4634484 w 12188952"/>
              <a:gd name="connsiteY5" fmla="*/ 2697480 h 6858000"/>
              <a:gd name="connsiteX6" fmla="*/ 7560564 w 12188952"/>
              <a:gd name="connsiteY6" fmla="*/ 2697480 h 6858000"/>
              <a:gd name="connsiteX7" fmla="*/ 7560564 w 12188952"/>
              <a:gd name="connsiteY7" fmla="*/ 2468880 h 6858000"/>
              <a:gd name="connsiteX8" fmla="*/ 1443228 w 12188952"/>
              <a:gd name="connsiteY8" fmla="*/ 2468880 h 6858000"/>
              <a:gd name="connsiteX9" fmla="*/ 1443228 w 12188952"/>
              <a:gd name="connsiteY9" fmla="*/ 2697480 h 6858000"/>
              <a:gd name="connsiteX10" fmla="*/ 4369308 w 12188952"/>
              <a:gd name="connsiteY10" fmla="*/ 2697480 h 6858000"/>
              <a:gd name="connsiteX11" fmla="*/ 4369308 w 12188952"/>
              <a:gd name="connsiteY11" fmla="*/ 2468880 h 6858000"/>
              <a:gd name="connsiteX12" fmla="*/ 0 w 12188952"/>
              <a:gd name="connsiteY12" fmla="*/ 0 h 6858000"/>
              <a:gd name="connsiteX13" fmla="*/ 12188952 w 12188952"/>
              <a:gd name="connsiteY13" fmla="*/ 0 h 6858000"/>
              <a:gd name="connsiteX14" fmla="*/ 12188952 w 12188952"/>
              <a:gd name="connsiteY14" fmla="*/ 6858000 h 6858000"/>
              <a:gd name="connsiteX15" fmla="*/ 0 w 12188952"/>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88952" h="6858000">
                <a:moveTo>
                  <a:pt x="7789164" y="2468880"/>
                </a:moveTo>
                <a:lnTo>
                  <a:pt x="7789164" y="2697480"/>
                </a:lnTo>
                <a:lnTo>
                  <a:pt x="10715244" y="2697480"/>
                </a:lnTo>
                <a:lnTo>
                  <a:pt x="10715244" y="2468880"/>
                </a:lnTo>
                <a:close/>
                <a:moveTo>
                  <a:pt x="4634484" y="2468880"/>
                </a:moveTo>
                <a:lnTo>
                  <a:pt x="4634484" y="2697480"/>
                </a:lnTo>
                <a:lnTo>
                  <a:pt x="7560564" y="2697480"/>
                </a:lnTo>
                <a:lnTo>
                  <a:pt x="7560564" y="2468880"/>
                </a:lnTo>
                <a:close/>
                <a:moveTo>
                  <a:pt x="1443228" y="2468880"/>
                </a:moveTo>
                <a:lnTo>
                  <a:pt x="1443228" y="2697480"/>
                </a:lnTo>
                <a:lnTo>
                  <a:pt x="4369308" y="2697480"/>
                </a:lnTo>
                <a:lnTo>
                  <a:pt x="4369308" y="2468880"/>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bg1"/>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038600" y="6356350"/>
            <a:ext cx="4114800" cy="365125"/>
          </a:xfrm>
          <a:prstGeom prst="rect">
            <a:avLst/>
          </a:prstGeom>
        </p:spPr>
        <p:txBody>
          <a:bodyPr/>
          <a:lstStyle>
            <a:lvl1pPr>
              <a:defRPr>
                <a:solidFill>
                  <a:schemeClr val="bg1"/>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10600" y="6356350"/>
            <a:ext cx="2743200" cy="365125"/>
          </a:xfrm>
          <a:prstGeom prst="rect">
            <a:avLst/>
          </a:prstGeom>
        </p:spPr>
        <p:txBody>
          <a:bodyPr/>
          <a:lstStyle>
            <a:lvl1pPr>
              <a:defRPr>
                <a:solidFill>
                  <a:schemeClr val="bg1"/>
                </a:solidFill>
              </a:defRPr>
            </a:lvl1pPr>
          </a:lstStyle>
          <a:p>
            <a:fld id="{19B51A1E-902D-48AF-9020-955120F399B6}" type="slidenum">
              <a:rPr lang="en-ZA" smtClean="0"/>
              <a:pPr/>
              <a:t>‹#›</a:t>
            </a:fld>
            <a:endParaRPr lang="en-ZA" dirty="0"/>
          </a:p>
        </p:txBody>
      </p:sp>
      <p:sp>
        <p:nvSpPr>
          <p:cNvPr id="4" name="Text Placeholder 3">
            <a:extLst>
              <a:ext uri="{FF2B5EF4-FFF2-40B4-BE49-F238E27FC236}">
                <a16:creationId xmlns:a16="http://schemas.microsoft.com/office/drawing/2014/main" id="{38840922-E552-4901-81AD-E458DA6BF7FE}"/>
              </a:ext>
            </a:extLst>
          </p:cNvPr>
          <p:cNvSpPr>
            <a:spLocks noGrp="1"/>
          </p:cNvSpPr>
          <p:nvPr>
            <p:ph type="body" sz="quarter" idx="39" hasCustomPrompt="1"/>
          </p:nvPr>
        </p:nvSpPr>
        <p:spPr>
          <a:xfrm>
            <a:off x="1066800" y="1525143"/>
            <a:ext cx="10058400" cy="548640"/>
          </a:xfrm>
        </p:spPr>
        <p:txBody>
          <a:bodyPr>
            <a:noAutofit/>
          </a:bodyPr>
          <a:lstStyle>
            <a:lvl1pPr marL="0" indent="0" algn="ctr">
              <a:buNone/>
              <a:defRPr sz="2000">
                <a:solidFill>
                  <a:schemeClr val="bg1"/>
                </a:solidFill>
                <a:latin typeface="+mj-lt"/>
              </a:defRPr>
            </a:lvl1pPr>
            <a:lvl2pPr marL="457200" indent="0" algn="ctr">
              <a:buNone/>
              <a:defRPr sz="2400">
                <a:latin typeface="+mj-lt"/>
              </a:defRPr>
            </a:lvl2pPr>
            <a:lvl3pPr marL="914400" indent="0" algn="ctr">
              <a:buNone/>
              <a:defRPr sz="2400">
                <a:latin typeface="+mj-lt"/>
              </a:defRPr>
            </a:lvl3pPr>
            <a:lvl4pPr marL="1371600" indent="0" algn="ctr">
              <a:buNone/>
              <a:defRPr sz="2400">
                <a:latin typeface="+mj-lt"/>
              </a:defRPr>
            </a:lvl4pPr>
            <a:lvl5pPr marL="1828800" indent="0" algn="ctr">
              <a:buNone/>
              <a:defRPr sz="2400">
                <a:latin typeface="+mj-lt"/>
              </a:defRPr>
            </a:lvl5pPr>
          </a:lstStyle>
          <a:p>
            <a:pPr lvl="0"/>
            <a:r>
              <a:rPr lang="en-US" dirty="0"/>
              <a:t>Click to edit subtitle</a:t>
            </a:r>
          </a:p>
        </p:txBody>
      </p:sp>
      <p:sp>
        <p:nvSpPr>
          <p:cNvPr id="17" name="Date Placeholder 6">
            <a:extLst>
              <a:ext uri="{FF2B5EF4-FFF2-40B4-BE49-F238E27FC236}">
                <a16:creationId xmlns:a16="http://schemas.microsoft.com/office/drawing/2014/main" id="{5DC05003-DC7F-4DC2-9902-F09425302D88}"/>
              </a:ext>
            </a:extLst>
          </p:cNvPr>
          <p:cNvSpPr>
            <a:spLocks noGrp="1"/>
          </p:cNvSpPr>
          <p:nvPr>
            <p:ph type="dt" sz="half" idx="40"/>
          </p:nvPr>
        </p:nvSpPr>
        <p:spPr>
          <a:xfrm>
            <a:off x="838200" y="6356350"/>
            <a:ext cx="2743200" cy="365125"/>
          </a:xfrm>
          <a:prstGeom prst="rect">
            <a:avLst/>
          </a:prstGeom>
        </p:spPr>
        <p:txBody>
          <a:bodyPr/>
          <a:lstStyle>
            <a:lvl1pPr>
              <a:defRPr>
                <a:solidFill>
                  <a:schemeClr val="bg1"/>
                </a:solidFill>
              </a:defRPr>
            </a:lvl1pPr>
          </a:lstStyle>
          <a:p>
            <a:r>
              <a:rPr lang="en-US" dirty="0"/>
              <a:t>7/14/20XX</a:t>
            </a:r>
          </a:p>
        </p:txBody>
      </p:sp>
      <p:sp>
        <p:nvSpPr>
          <p:cNvPr id="16" name="Text Placeholder 8">
            <a:extLst>
              <a:ext uri="{FF2B5EF4-FFF2-40B4-BE49-F238E27FC236}">
                <a16:creationId xmlns:a16="http://schemas.microsoft.com/office/drawing/2014/main" id="{7E5DD934-36C9-4200-9B07-20B7B5F9B9D3}"/>
              </a:ext>
            </a:extLst>
          </p:cNvPr>
          <p:cNvSpPr>
            <a:spLocks noGrp="1"/>
          </p:cNvSpPr>
          <p:nvPr>
            <p:ph type="body" sz="quarter" idx="41" hasCustomPrompt="1"/>
          </p:nvPr>
        </p:nvSpPr>
        <p:spPr>
          <a:xfrm>
            <a:off x="1444752" y="2697480"/>
            <a:ext cx="2926080" cy="2504064"/>
          </a:xfrm>
          <a:solidFill>
            <a:schemeClr val="bg1">
              <a:alpha val="90000"/>
            </a:schemeClr>
          </a:solidFill>
        </p:spPr>
        <p:txBody>
          <a:bodyPr tIns="502920">
            <a:noAutofit/>
          </a:bodyPr>
          <a:lstStyle>
            <a:lvl1pPr marL="0" indent="0" algn="ctr">
              <a:buFont typeface="Arial" panose="020B0604020202020204" pitchFamily="34" charset="0"/>
              <a:buNone/>
              <a:defRPr sz="1800" cap="all" baseline="0">
                <a:solidFill>
                  <a:srgbClr val="408EC8"/>
                </a:solidFill>
                <a:latin typeface="+mj-lt"/>
              </a:defRPr>
            </a:lvl1pPr>
          </a:lstStyle>
          <a:p>
            <a:pPr lvl="0"/>
            <a:r>
              <a:rPr lang="en-US" dirty="0"/>
              <a:t>Bullet 2</a:t>
            </a:r>
            <a:endParaRPr lang="en-ZA" dirty="0"/>
          </a:p>
        </p:txBody>
      </p:sp>
      <p:sp>
        <p:nvSpPr>
          <p:cNvPr id="18" name="Text Placeholder 8">
            <a:extLst>
              <a:ext uri="{FF2B5EF4-FFF2-40B4-BE49-F238E27FC236}">
                <a16:creationId xmlns:a16="http://schemas.microsoft.com/office/drawing/2014/main" id="{6131369D-6688-434C-89C0-00892AA26C87}"/>
              </a:ext>
            </a:extLst>
          </p:cNvPr>
          <p:cNvSpPr>
            <a:spLocks noGrp="1"/>
          </p:cNvSpPr>
          <p:nvPr>
            <p:ph type="body" sz="quarter" idx="42" hasCustomPrompt="1"/>
          </p:nvPr>
        </p:nvSpPr>
        <p:spPr>
          <a:xfrm>
            <a:off x="4636008" y="2697587"/>
            <a:ext cx="2926080" cy="2505345"/>
          </a:xfrm>
          <a:solidFill>
            <a:schemeClr val="bg1">
              <a:alpha val="90000"/>
            </a:schemeClr>
          </a:solidFill>
        </p:spPr>
        <p:txBody>
          <a:bodyPr tIns="502920">
            <a:noAutofit/>
          </a:bodyPr>
          <a:lstStyle>
            <a:lvl1pPr marL="0" indent="0" algn="ctr">
              <a:buFont typeface="Arial" panose="020B0604020202020204" pitchFamily="34" charset="0"/>
              <a:buNone/>
              <a:defRPr sz="1800" cap="all" baseline="0">
                <a:solidFill>
                  <a:srgbClr val="408EC8"/>
                </a:solidFill>
                <a:latin typeface="+mj-lt"/>
              </a:defRPr>
            </a:lvl1pPr>
          </a:lstStyle>
          <a:p>
            <a:pPr lvl="0"/>
            <a:r>
              <a:rPr lang="en-US" dirty="0"/>
              <a:t>Bullet 3</a:t>
            </a:r>
            <a:endParaRPr lang="en-ZA" dirty="0"/>
          </a:p>
        </p:txBody>
      </p:sp>
      <p:sp>
        <p:nvSpPr>
          <p:cNvPr id="19" name="Text Placeholder 8">
            <a:extLst>
              <a:ext uri="{FF2B5EF4-FFF2-40B4-BE49-F238E27FC236}">
                <a16:creationId xmlns:a16="http://schemas.microsoft.com/office/drawing/2014/main" id="{255864CA-BF08-4C2C-88EB-589BDFBE27B3}"/>
              </a:ext>
            </a:extLst>
          </p:cNvPr>
          <p:cNvSpPr>
            <a:spLocks noGrp="1"/>
          </p:cNvSpPr>
          <p:nvPr>
            <p:ph type="body" sz="quarter" idx="43" hasCustomPrompt="1"/>
          </p:nvPr>
        </p:nvSpPr>
        <p:spPr>
          <a:xfrm>
            <a:off x="7790688" y="2697587"/>
            <a:ext cx="2926080" cy="2505345"/>
          </a:xfrm>
          <a:solidFill>
            <a:schemeClr val="bg1">
              <a:alpha val="90000"/>
            </a:schemeClr>
          </a:solidFill>
        </p:spPr>
        <p:txBody>
          <a:bodyPr tIns="502920">
            <a:noAutofit/>
          </a:bodyPr>
          <a:lstStyle>
            <a:lvl1pPr marL="0" indent="0" algn="ctr">
              <a:buFont typeface="Arial" panose="020B0604020202020204" pitchFamily="34" charset="0"/>
              <a:buNone/>
              <a:defRPr sz="1800" cap="all" baseline="0">
                <a:solidFill>
                  <a:srgbClr val="408EC8"/>
                </a:solidFill>
                <a:latin typeface="+mj-lt"/>
              </a:defRPr>
            </a:lvl1pPr>
          </a:lstStyle>
          <a:p>
            <a:pPr lvl="0"/>
            <a:r>
              <a:rPr lang="en-US" dirty="0"/>
              <a:t>Bullet 4</a:t>
            </a:r>
            <a:endParaRPr lang="en-ZA" dirty="0"/>
          </a:p>
        </p:txBody>
      </p:sp>
      <p:sp>
        <p:nvSpPr>
          <p:cNvPr id="29" name="Rectangle 28">
            <a:extLst>
              <a:ext uri="{FF2B5EF4-FFF2-40B4-BE49-F238E27FC236}">
                <a16:creationId xmlns:a16="http://schemas.microsoft.com/office/drawing/2014/main" id="{9B0287FA-646A-4E57-8C1A-1931B75F19B1}"/>
              </a:ext>
              <a:ext uri="{C183D7F6-B498-43B3-948B-1728B52AA6E4}">
                <adec:decorative xmlns:adec="http://schemas.microsoft.com/office/drawing/2017/decorative" val="1"/>
              </a:ext>
            </a:extLst>
          </p:cNvPr>
          <p:cNvSpPr/>
          <p:nvPr userDrawn="1"/>
        </p:nvSpPr>
        <p:spPr>
          <a:xfrm>
            <a:off x="4636008" y="2468880"/>
            <a:ext cx="2926080" cy="2286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ED43C36-F674-49C6-8542-3721B150B182}"/>
              </a:ext>
              <a:ext uri="{C183D7F6-B498-43B3-948B-1728B52AA6E4}">
                <adec:decorative xmlns:adec="http://schemas.microsoft.com/office/drawing/2017/decorative" val="1"/>
              </a:ext>
            </a:extLst>
          </p:cNvPr>
          <p:cNvSpPr/>
          <p:nvPr userDrawn="1"/>
        </p:nvSpPr>
        <p:spPr>
          <a:xfrm>
            <a:off x="7790688" y="2468880"/>
            <a:ext cx="2926080" cy="2286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CCF3302-2960-44AC-A88C-4C281751163B}"/>
              </a:ext>
              <a:ext uri="{C183D7F6-B498-43B3-948B-1728B52AA6E4}">
                <adec:decorative xmlns:adec="http://schemas.microsoft.com/office/drawing/2017/decorative" val="1"/>
              </a:ext>
            </a:extLst>
          </p:cNvPr>
          <p:cNvSpPr/>
          <p:nvPr userDrawn="1"/>
        </p:nvSpPr>
        <p:spPr>
          <a:xfrm>
            <a:off x="1444752" y="2468880"/>
            <a:ext cx="2926080" cy="2286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673352" y="3584448"/>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873775" y="3584448"/>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8019288" y="3584448"/>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Tree>
    <p:extLst>
      <p:ext uri="{BB962C8B-B14F-4D97-AF65-F5344CB8AC3E}">
        <p14:creationId xmlns:p14="http://schemas.microsoft.com/office/powerpoint/2010/main" val="309957838"/>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038600" y="6356350"/>
            <a:ext cx="4114800" cy="365125"/>
          </a:xfrm>
          <a:prstGeom prst="rect">
            <a:avLst/>
          </a:prstGeom>
        </p:spPr>
        <p:txBody>
          <a:bodyPr/>
          <a:lstStyle>
            <a:lvl1pPr>
              <a:defRPr>
                <a:solidFill>
                  <a:schemeClr val="tx1">
                    <a:lumMod val="65000"/>
                    <a:lumOff val="3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10600" y="6356350"/>
            <a:ext cx="2743200" cy="365125"/>
          </a:xfrm>
          <a:prstGeom prst="rect">
            <a:avLst/>
          </a:prstGeom>
        </p:spPr>
        <p:txBody>
          <a:bodyPr/>
          <a:lstStyle>
            <a:lvl1pPr>
              <a:defRPr>
                <a:solidFill>
                  <a:schemeClr val="tx1">
                    <a:lumMod val="65000"/>
                    <a:lumOff val="35000"/>
                  </a:schemeClr>
                </a:solidFill>
              </a:defRPr>
            </a:lvl1pPr>
          </a:lstStyle>
          <a:p>
            <a:fld id="{19B51A1E-902D-48AF-9020-955120F399B6}" type="slidenum">
              <a:rPr lang="en-ZA" smtClean="0"/>
              <a:pPr/>
              <a:t>‹#›</a:t>
            </a:fld>
            <a:endParaRPr lang="en-ZA" dirty="0"/>
          </a:p>
        </p:txBody>
      </p:sp>
      <p:sp>
        <p:nvSpPr>
          <p:cNvPr id="15" name="Text Placeholder 5">
            <a:extLst>
              <a:ext uri="{FF2B5EF4-FFF2-40B4-BE49-F238E27FC236}">
                <a16:creationId xmlns:a16="http://schemas.microsoft.com/office/drawing/2014/main" id="{5487709A-3CB5-4242-9D31-5DAC5D0494A9}"/>
              </a:ext>
            </a:extLst>
          </p:cNvPr>
          <p:cNvSpPr>
            <a:spLocks noGrp="1"/>
          </p:cNvSpPr>
          <p:nvPr>
            <p:ph type="body" sz="quarter" idx="12" hasCustomPrompt="1"/>
          </p:nvPr>
        </p:nvSpPr>
        <p:spPr>
          <a:xfrm>
            <a:off x="5109000" y="2130552"/>
            <a:ext cx="2011680" cy="274320"/>
          </a:xfrm>
        </p:spPr>
        <p:txBody>
          <a:bodyPr/>
          <a:lstStyle>
            <a:lvl1pPr marL="0" indent="0" algn="ctr">
              <a:buFont typeface="Arial" panose="020B0604020202020204" pitchFamily="34" charset="0"/>
              <a:buNone/>
              <a:defRPr sz="1400">
                <a:solidFill>
                  <a:schemeClr val="tx1"/>
                </a:solidFill>
                <a:latin typeface="+mj-lt"/>
              </a:defRPr>
            </a:lvl1pPr>
          </a:lstStyle>
          <a:p>
            <a:pPr lvl="0"/>
            <a:r>
              <a:rPr lang="en-US" dirty="0"/>
              <a:t>Quadrant Title</a:t>
            </a:r>
          </a:p>
        </p:txBody>
      </p:sp>
      <p:sp>
        <p:nvSpPr>
          <p:cNvPr id="16" name="Text Placeholder 5">
            <a:extLst>
              <a:ext uri="{FF2B5EF4-FFF2-40B4-BE49-F238E27FC236}">
                <a16:creationId xmlns:a16="http://schemas.microsoft.com/office/drawing/2014/main" id="{D81AA656-0DD9-4717-8FC2-4C8C03D0634D}"/>
              </a:ext>
            </a:extLst>
          </p:cNvPr>
          <p:cNvSpPr>
            <a:spLocks noGrp="1"/>
          </p:cNvSpPr>
          <p:nvPr>
            <p:ph type="body" sz="quarter" idx="13" hasCustomPrompt="1"/>
          </p:nvPr>
        </p:nvSpPr>
        <p:spPr>
          <a:xfrm>
            <a:off x="5109000" y="5184648"/>
            <a:ext cx="2011680" cy="274320"/>
          </a:xfrm>
        </p:spPr>
        <p:txBody>
          <a:bodyPr/>
          <a:lstStyle>
            <a:lvl1pPr marL="0" indent="0" algn="ctr">
              <a:buFont typeface="Arial" panose="020B0604020202020204" pitchFamily="34" charset="0"/>
              <a:buNone/>
              <a:defRPr sz="1400">
                <a:solidFill>
                  <a:schemeClr val="tx1"/>
                </a:solidFill>
                <a:latin typeface="+mj-lt"/>
              </a:defRPr>
            </a:lvl1pPr>
          </a:lstStyle>
          <a:p>
            <a:pPr lvl="0"/>
            <a:r>
              <a:rPr lang="en-US" dirty="0"/>
              <a:t>Quadrant Title</a:t>
            </a:r>
          </a:p>
        </p:txBody>
      </p:sp>
      <p:sp>
        <p:nvSpPr>
          <p:cNvPr id="17" name="Text Placeholder 5">
            <a:extLst>
              <a:ext uri="{FF2B5EF4-FFF2-40B4-BE49-F238E27FC236}">
                <a16:creationId xmlns:a16="http://schemas.microsoft.com/office/drawing/2014/main" id="{970652C9-A2DF-48D4-9530-B3F495F7A401}"/>
              </a:ext>
            </a:extLst>
          </p:cNvPr>
          <p:cNvSpPr>
            <a:spLocks noGrp="1"/>
          </p:cNvSpPr>
          <p:nvPr>
            <p:ph type="body" sz="quarter" idx="14" hasCustomPrompt="1"/>
          </p:nvPr>
        </p:nvSpPr>
        <p:spPr>
          <a:xfrm>
            <a:off x="841248" y="3273552"/>
            <a:ext cx="2011680" cy="274320"/>
          </a:xfrm>
        </p:spPr>
        <p:txBody>
          <a:bodyPr/>
          <a:lstStyle>
            <a:lvl1pPr marL="0" indent="0" algn="l">
              <a:buFont typeface="Arial" panose="020B0604020202020204" pitchFamily="34" charset="0"/>
              <a:buNone/>
              <a:defRPr sz="1400">
                <a:solidFill>
                  <a:schemeClr val="tx1"/>
                </a:solidFill>
                <a:latin typeface="+mj-lt"/>
              </a:defRPr>
            </a:lvl1pPr>
          </a:lstStyle>
          <a:p>
            <a:pPr lvl="0"/>
            <a:r>
              <a:rPr lang="en-US" dirty="0"/>
              <a:t>Quadrant Title</a:t>
            </a:r>
          </a:p>
        </p:txBody>
      </p:sp>
      <p:sp>
        <p:nvSpPr>
          <p:cNvPr id="18" name="Text Placeholder 5">
            <a:extLst>
              <a:ext uri="{FF2B5EF4-FFF2-40B4-BE49-F238E27FC236}">
                <a16:creationId xmlns:a16="http://schemas.microsoft.com/office/drawing/2014/main" id="{FBD279E7-C7DE-4501-9F36-BA9F05FFFF5C}"/>
              </a:ext>
            </a:extLst>
          </p:cNvPr>
          <p:cNvSpPr>
            <a:spLocks noGrp="1"/>
          </p:cNvSpPr>
          <p:nvPr>
            <p:ph type="body" sz="quarter" idx="15" hasCustomPrompt="1"/>
          </p:nvPr>
        </p:nvSpPr>
        <p:spPr>
          <a:xfrm>
            <a:off x="9345168" y="3273552"/>
            <a:ext cx="2011680" cy="274320"/>
          </a:xfrm>
        </p:spPr>
        <p:txBody>
          <a:bodyPr/>
          <a:lstStyle>
            <a:lvl1pPr marL="0" indent="0" algn="r">
              <a:buFont typeface="Arial" panose="020B0604020202020204" pitchFamily="34" charset="0"/>
              <a:buNone/>
              <a:defRPr sz="1400">
                <a:solidFill>
                  <a:schemeClr val="tx1"/>
                </a:solidFill>
                <a:latin typeface="+mj-lt"/>
              </a:defRPr>
            </a:lvl1pPr>
          </a:lstStyle>
          <a:p>
            <a:pPr lvl="0"/>
            <a:r>
              <a:rPr lang="en-US" dirty="0"/>
              <a:t>Quadrant Title</a:t>
            </a:r>
          </a:p>
        </p:txBody>
      </p:sp>
      <p:cxnSp>
        <p:nvCxnSpPr>
          <p:cNvPr id="19" name="Straight Connector 18">
            <a:extLst>
              <a:ext uri="{FF2B5EF4-FFF2-40B4-BE49-F238E27FC236}">
                <a16:creationId xmlns:a16="http://schemas.microsoft.com/office/drawing/2014/main" id="{514BA6D1-4FDE-40E9-9F24-4719889A55F7}"/>
              </a:ext>
            </a:extLst>
          </p:cNvPr>
          <p:cNvCxnSpPr>
            <a:cxnSpLocks/>
          </p:cNvCxnSpPr>
          <p:nvPr userDrawn="1"/>
        </p:nvCxnSpPr>
        <p:spPr>
          <a:xfrm>
            <a:off x="929640" y="3631616"/>
            <a:ext cx="1033272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A3B553-82A9-403C-B8D4-D8C8A4A395B7}"/>
              </a:ext>
            </a:extLst>
          </p:cNvPr>
          <p:cNvCxnSpPr>
            <a:cxnSpLocks/>
          </p:cNvCxnSpPr>
          <p:nvPr userDrawn="1"/>
        </p:nvCxnSpPr>
        <p:spPr>
          <a:xfrm>
            <a:off x="6096000" y="2473690"/>
            <a:ext cx="0" cy="256032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Date Placeholder 4">
            <a:extLst>
              <a:ext uri="{FF2B5EF4-FFF2-40B4-BE49-F238E27FC236}">
                <a16:creationId xmlns:a16="http://schemas.microsoft.com/office/drawing/2014/main" id="{25C7676A-1D83-4D31-9C74-59C46F152534}"/>
              </a:ext>
            </a:extLst>
          </p:cNvPr>
          <p:cNvSpPr>
            <a:spLocks noGrp="1"/>
          </p:cNvSpPr>
          <p:nvPr>
            <p:ph type="dt" sz="half" idx="16"/>
          </p:nvPr>
        </p:nvSpPr>
        <p:spPr>
          <a:xfrm>
            <a:off x="838200" y="6356350"/>
            <a:ext cx="2743200" cy="365125"/>
          </a:xfrm>
          <a:prstGeom prst="rect">
            <a:avLst/>
          </a:prstGeom>
        </p:spPr>
        <p:txBody>
          <a:bodyPr/>
          <a:lstStyle>
            <a:lvl1pPr>
              <a:defRPr>
                <a:solidFill>
                  <a:schemeClr val="tx1">
                    <a:lumMod val="65000"/>
                    <a:lumOff val="35000"/>
                  </a:schemeClr>
                </a:solidFill>
              </a:defRPr>
            </a:lvl1pPr>
          </a:lstStyle>
          <a:p>
            <a:r>
              <a:rPr lang="en-US" dirty="0"/>
              <a:t>7/14/20XX</a:t>
            </a:r>
          </a:p>
        </p:txBody>
      </p:sp>
    </p:spTree>
    <p:extLst>
      <p:ext uri="{BB962C8B-B14F-4D97-AF65-F5344CB8AC3E}">
        <p14:creationId xmlns:p14="http://schemas.microsoft.com/office/powerpoint/2010/main" val="487901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839788" y="1933902"/>
            <a:ext cx="5157787" cy="567697"/>
          </a:xfrm>
        </p:spPr>
        <p:txBody>
          <a:bodyPr anchor="b" anchorCtr="0">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172200" y="1933902"/>
            <a:ext cx="5183188" cy="567697"/>
          </a:xfrm>
        </p:spPr>
        <p:txBody>
          <a:bodyPr anchor="b" anchorCtr="0">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65000"/>
                    <a:lumOff val="35000"/>
                  </a:schemeClr>
                </a:solidFill>
              </a:defRPr>
            </a:lvl1pPr>
          </a:lstStyle>
          <a:p>
            <a:r>
              <a:rPr lang="en-US" dirty="0"/>
              <a:t>7/14/20XX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lumMod val="65000"/>
                    <a:lumOff val="35000"/>
                  </a:schemeClr>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ADF6BB91-26DF-45B2-B1D3-508C39F349CD}"/>
              </a:ext>
            </a:extLst>
          </p:cNvPr>
          <p:cNvSpPr>
            <a:spLocks noGrp="1"/>
          </p:cNvSpPr>
          <p:nvPr>
            <p:ph type="body" sz="quarter" idx="13" hasCustomPrompt="1"/>
          </p:nvPr>
        </p:nvSpPr>
        <p:spPr>
          <a:xfrm>
            <a:off x="836613" y="1482296"/>
            <a:ext cx="8321040" cy="365125"/>
          </a:xfrm>
        </p:spPr>
        <p:txBody>
          <a:bodyPr>
            <a:noAutofit/>
          </a:bodyPr>
          <a:lstStyle>
            <a:lvl1pPr marL="0" indent="0">
              <a:buNone/>
              <a:defRPr sz="200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subtitle</a:t>
            </a:r>
          </a:p>
        </p:txBody>
      </p:sp>
    </p:spTree>
    <p:extLst>
      <p:ext uri="{BB962C8B-B14F-4D97-AF65-F5344CB8AC3E}">
        <p14:creationId xmlns:p14="http://schemas.microsoft.com/office/powerpoint/2010/main" val="69263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solidFill>
              </a:defRPr>
            </a:lvl1pPr>
          </a:lstStyle>
          <a:p>
            <a:r>
              <a:rPr lang="en-US" dirty="0"/>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038600" y="6356350"/>
            <a:ext cx="4114800" cy="365125"/>
          </a:xfrm>
          <a:prstGeom prst="rect">
            <a:avLst/>
          </a:prstGeom>
        </p:spPr>
        <p:txBody>
          <a:bodyPr/>
          <a:lstStyle>
            <a:lvl1pPr>
              <a:defRPr>
                <a:solidFill>
                  <a:schemeClr val="tx1">
                    <a:lumMod val="65000"/>
                    <a:lumOff val="3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10600" y="6356350"/>
            <a:ext cx="2743200" cy="365125"/>
          </a:xfrm>
          <a:prstGeom prst="rect">
            <a:avLst/>
          </a:prstGeom>
        </p:spPr>
        <p:txBody>
          <a:bodyPr/>
          <a:lstStyle>
            <a:lvl1pPr>
              <a:defRPr>
                <a:solidFill>
                  <a:schemeClr val="tx1">
                    <a:lumMod val="65000"/>
                    <a:lumOff val="35000"/>
                  </a:schemeClr>
                </a:solidFill>
              </a:defRPr>
            </a:lvl1pPr>
          </a:lstStyle>
          <a:p>
            <a:fld id="{19B51A1E-902D-48AF-9020-955120F399B6}" type="slidenum">
              <a:rPr lang="en-ZA" smtClean="0"/>
              <a:pPr/>
              <a:t>‹#›</a:t>
            </a:fld>
            <a:endParaRPr lang="en-ZA" dirty="0"/>
          </a:p>
        </p:txBody>
      </p:sp>
      <p:sp>
        <p:nvSpPr>
          <p:cNvPr id="38" name="Text Placeholder 10">
            <a:extLst>
              <a:ext uri="{FF2B5EF4-FFF2-40B4-BE49-F238E27FC236}">
                <a16:creationId xmlns:a16="http://schemas.microsoft.com/office/drawing/2014/main" id="{51F6740D-79A8-4846-A90A-F1FF9BBDD00D}"/>
              </a:ext>
            </a:extLst>
          </p:cNvPr>
          <p:cNvSpPr>
            <a:spLocks noGrp="1"/>
          </p:cNvSpPr>
          <p:nvPr>
            <p:ph type="body" sz="quarter" idx="33" hasCustomPrompt="1"/>
          </p:nvPr>
        </p:nvSpPr>
        <p:spPr>
          <a:xfrm>
            <a:off x="914399" y="3422952"/>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39" name="Text Placeholder 10">
            <a:extLst>
              <a:ext uri="{FF2B5EF4-FFF2-40B4-BE49-F238E27FC236}">
                <a16:creationId xmlns:a16="http://schemas.microsoft.com/office/drawing/2014/main" id="{93E06E79-FBB7-4594-8FC7-631D174541D7}"/>
              </a:ext>
            </a:extLst>
          </p:cNvPr>
          <p:cNvSpPr>
            <a:spLocks noGrp="1"/>
          </p:cNvSpPr>
          <p:nvPr>
            <p:ph type="body" sz="quarter" idx="34" hasCustomPrompt="1"/>
          </p:nvPr>
        </p:nvSpPr>
        <p:spPr>
          <a:xfrm>
            <a:off x="196596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0" name="Text Placeholder 10">
            <a:extLst>
              <a:ext uri="{FF2B5EF4-FFF2-40B4-BE49-F238E27FC236}">
                <a16:creationId xmlns:a16="http://schemas.microsoft.com/office/drawing/2014/main" id="{5B6D7F47-7406-4B82-8180-F3AD59BC6561}"/>
              </a:ext>
            </a:extLst>
          </p:cNvPr>
          <p:cNvSpPr>
            <a:spLocks noGrp="1"/>
          </p:cNvSpPr>
          <p:nvPr>
            <p:ph type="body" sz="quarter" idx="35" hasCustomPrompt="1"/>
          </p:nvPr>
        </p:nvSpPr>
        <p:spPr>
          <a:xfrm>
            <a:off x="275388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1" name="Text Placeholder 10">
            <a:extLst>
              <a:ext uri="{FF2B5EF4-FFF2-40B4-BE49-F238E27FC236}">
                <a16:creationId xmlns:a16="http://schemas.microsoft.com/office/drawing/2014/main" id="{5B79AE07-3E86-4374-9F86-8B70E8158AB1}"/>
              </a:ext>
            </a:extLst>
          </p:cNvPr>
          <p:cNvSpPr>
            <a:spLocks noGrp="1"/>
          </p:cNvSpPr>
          <p:nvPr>
            <p:ph type="body" sz="quarter" idx="36" hasCustomPrompt="1"/>
          </p:nvPr>
        </p:nvSpPr>
        <p:spPr>
          <a:xfrm>
            <a:off x="354180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2" name="Text Placeholder 10">
            <a:extLst>
              <a:ext uri="{FF2B5EF4-FFF2-40B4-BE49-F238E27FC236}">
                <a16:creationId xmlns:a16="http://schemas.microsoft.com/office/drawing/2014/main" id="{C939686F-A239-4AFE-AF56-38497CCD7491}"/>
              </a:ext>
            </a:extLst>
          </p:cNvPr>
          <p:cNvSpPr>
            <a:spLocks noGrp="1"/>
          </p:cNvSpPr>
          <p:nvPr>
            <p:ph type="body" sz="quarter" idx="37" hasCustomPrompt="1"/>
          </p:nvPr>
        </p:nvSpPr>
        <p:spPr>
          <a:xfrm>
            <a:off x="432972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3" name="Text Placeholder 10">
            <a:extLst>
              <a:ext uri="{FF2B5EF4-FFF2-40B4-BE49-F238E27FC236}">
                <a16:creationId xmlns:a16="http://schemas.microsoft.com/office/drawing/2014/main" id="{A634BB4E-B10D-4761-A0B8-EBC734EC96DD}"/>
              </a:ext>
            </a:extLst>
          </p:cNvPr>
          <p:cNvSpPr>
            <a:spLocks noGrp="1"/>
          </p:cNvSpPr>
          <p:nvPr>
            <p:ph type="body" sz="quarter" idx="38" hasCustomPrompt="1"/>
          </p:nvPr>
        </p:nvSpPr>
        <p:spPr>
          <a:xfrm>
            <a:off x="914400" y="4224228"/>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44" name="Text Placeholder 10">
            <a:extLst>
              <a:ext uri="{FF2B5EF4-FFF2-40B4-BE49-F238E27FC236}">
                <a16:creationId xmlns:a16="http://schemas.microsoft.com/office/drawing/2014/main" id="{869255BD-A63E-4BFC-9D2A-E5EABC1DCD81}"/>
              </a:ext>
            </a:extLst>
          </p:cNvPr>
          <p:cNvSpPr>
            <a:spLocks noGrp="1"/>
          </p:cNvSpPr>
          <p:nvPr>
            <p:ph type="body" sz="quarter" idx="39" hasCustomPrompt="1"/>
          </p:nvPr>
        </p:nvSpPr>
        <p:spPr>
          <a:xfrm>
            <a:off x="511764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5" name="Text Placeholder 10">
            <a:extLst>
              <a:ext uri="{FF2B5EF4-FFF2-40B4-BE49-F238E27FC236}">
                <a16:creationId xmlns:a16="http://schemas.microsoft.com/office/drawing/2014/main" id="{31C27FFA-6FA2-4F90-9543-8AE7E5B90E48}"/>
              </a:ext>
            </a:extLst>
          </p:cNvPr>
          <p:cNvSpPr>
            <a:spLocks noGrp="1"/>
          </p:cNvSpPr>
          <p:nvPr>
            <p:ph type="body" sz="quarter" idx="40" hasCustomPrompt="1"/>
          </p:nvPr>
        </p:nvSpPr>
        <p:spPr>
          <a:xfrm>
            <a:off x="590556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6" name="Text Placeholder 10">
            <a:extLst>
              <a:ext uri="{FF2B5EF4-FFF2-40B4-BE49-F238E27FC236}">
                <a16:creationId xmlns:a16="http://schemas.microsoft.com/office/drawing/2014/main" id="{DAA9F46A-F074-488E-91DA-AAC5D23406E1}"/>
              </a:ext>
            </a:extLst>
          </p:cNvPr>
          <p:cNvSpPr>
            <a:spLocks noGrp="1"/>
          </p:cNvSpPr>
          <p:nvPr>
            <p:ph type="body" sz="quarter" idx="41" hasCustomPrompt="1"/>
          </p:nvPr>
        </p:nvSpPr>
        <p:spPr>
          <a:xfrm>
            <a:off x="669348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7" name="Text Placeholder 10">
            <a:extLst>
              <a:ext uri="{FF2B5EF4-FFF2-40B4-BE49-F238E27FC236}">
                <a16:creationId xmlns:a16="http://schemas.microsoft.com/office/drawing/2014/main" id="{24F6FE0C-DA66-4BE4-B1CB-AE552497A035}"/>
              </a:ext>
            </a:extLst>
          </p:cNvPr>
          <p:cNvSpPr>
            <a:spLocks noGrp="1"/>
          </p:cNvSpPr>
          <p:nvPr>
            <p:ph type="body" sz="quarter" idx="42" hasCustomPrompt="1"/>
          </p:nvPr>
        </p:nvSpPr>
        <p:spPr>
          <a:xfrm>
            <a:off x="905724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8" name="Text Placeholder 10">
            <a:extLst>
              <a:ext uri="{FF2B5EF4-FFF2-40B4-BE49-F238E27FC236}">
                <a16:creationId xmlns:a16="http://schemas.microsoft.com/office/drawing/2014/main" id="{E02CB3CF-9E17-4C7C-913F-21EFADB96CBD}"/>
              </a:ext>
            </a:extLst>
          </p:cNvPr>
          <p:cNvSpPr>
            <a:spLocks noGrp="1"/>
          </p:cNvSpPr>
          <p:nvPr>
            <p:ph type="body" sz="quarter" idx="43" hasCustomPrompt="1"/>
          </p:nvPr>
        </p:nvSpPr>
        <p:spPr>
          <a:xfrm>
            <a:off x="748140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9" name="Text Placeholder 10">
            <a:extLst>
              <a:ext uri="{FF2B5EF4-FFF2-40B4-BE49-F238E27FC236}">
                <a16:creationId xmlns:a16="http://schemas.microsoft.com/office/drawing/2014/main" id="{D3AC456D-7AB5-4BB9-8F76-B607929996B1}"/>
              </a:ext>
            </a:extLst>
          </p:cNvPr>
          <p:cNvSpPr>
            <a:spLocks noGrp="1"/>
          </p:cNvSpPr>
          <p:nvPr>
            <p:ph type="body" sz="quarter" idx="44" hasCustomPrompt="1"/>
          </p:nvPr>
        </p:nvSpPr>
        <p:spPr>
          <a:xfrm>
            <a:off x="826932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0" name="Text Placeholder 10">
            <a:extLst>
              <a:ext uri="{FF2B5EF4-FFF2-40B4-BE49-F238E27FC236}">
                <a16:creationId xmlns:a16="http://schemas.microsoft.com/office/drawing/2014/main" id="{C5E41A6A-28FF-4A75-BA52-2FA05EE92EC7}"/>
              </a:ext>
            </a:extLst>
          </p:cNvPr>
          <p:cNvSpPr>
            <a:spLocks noGrp="1"/>
          </p:cNvSpPr>
          <p:nvPr>
            <p:ph type="body" sz="quarter" idx="45" hasCustomPrompt="1"/>
          </p:nvPr>
        </p:nvSpPr>
        <p:spPr>
          <a:xfrm>
            <a:off x="984516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1" name="Text Placeholder 10">
            <a:extLst>
              <a:ext uri="{FF2B5EF4-FFF2-40B4-BE49-F238E27FC236}">
                <a16:creationId xmlns:a16="http://schemas.microsoft.com/office/drawing/2014/main" id="{7A1FCD8B-8332-4362-80BA-3DBB4442605C}"/>
              </a:ext>
            </a:extLst>
          </p:cNvPr>
          <p:cNvSpPr>
            <a:spLocks noGrp="1"/>
          </p:cNvSpPr>
          <p:nvPr>
            <p:ph type="body" sz="quarter" idx="46" hasCustomPrompt="1"/>
          </p:nvPr>
        </p:nvSpPr>
        <p:spPr>
          <a:xfrm>
            <a:off x="10633085"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2" name="Text Placeholder 10">
            <a:extLst>
              <a:ext uri="{FF2B5EF4-FFF2-40B4-BE49-F238E27FC236}">
                <a16:creationId xmlns:a16="http://schemas.microsoft.com/office/drawing/2014/main" id="{F2B53D10-BB76-4138-AAB8-844DCD895BDE}"/>
              </a:ext>
            </a:extLst>
          </p:cNvPr>
          <p:cNvSpPr>
            <a:spLocks noGrp="1"/>
          </p:cNvSpPr>
          <p:nvPr>
            <p:ph type="body" sz="quarter" idx="47" hasCustomPrompt="1"/>
          </p:nvPr>
        </p:nvSpPr>
        <p:spPr>
          <a:xfrm>
            <a:off x="1969915"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3" name="Text Placeholder 10">
            <a:extLst>
              <a:ext uri="{FF2B5EF4-FFF2-40B4-BE49-F238E27FC236}">
                <a16:creationId xmlns:a16="http://schemas.microsoft.com/office/drawing/2014/main" id="{A14739AB-36C4-4467-BA10-CEA1DF2894EF}"/>
              </a:ext>
            </a:extLst>
          </p:cNvPr>
          <p:cNvSpPr>
            <a:spLocks noGrp="1"/>
          </p:cNvSpPr>
          <p:nvPr>
            <p:ph type="body" sz="quarter" idx="48" hasCustomPrompt="1"/>
          </p:nvPr>
        </p:nvSpPr>
        <p:spPr>
          <a:xfrm>
            <a:off x="2757602"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4" name="Text Placeholder 10">
            <a:extLst>
              <a:ext uri="{FF2B5EF4-FFF2-40B4-BE49-F238E27FC236}">
                <a16:creationId xmlns:a16="http://schemas.microsoft.com/office/drawing/2014/main" id="{024E2A82-D649-44D9-BAA0-65A603E113BB}"/>
              </a:ext>
            </a:extLst>
          </p:cNvPr>
          <p:cNvSpPr>
            <a:spLocks noGrp="1"/>
          </p:cNvSpPr>
          <p:nvPr>
            <p:ph type="body" sz="quarter" idx="49" hasCustomPrompt="1"/>
          </p:nvPr>
        </p:nvSpPr>
        <p:spPr>
          <a:xfrm>
            <a:off x="3545289"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5" name="Text Placeholder 10">
            <a:extLst>
              <a:ext uri="{FF2B5EF4-FFF2-40B4-BE49-F238E27FC236}">
                <a16:creationId xmlns:a16="http://schemas.microsoft.com/office/drawing/2014/main" id="{5E9DBCF1-3DA9-4975-9B75-DEFC550B69C1}"/>
              </a:ext>
            </a:extLst>
          </p:cNvPr>
          <p:cNvSpPr>
            <a:spLocks noGrp="1"/>
          </p:cNvSpPr>
          <p:nvPr>
            <p:ph type="body" sz="quarter" idx="50" hasCustomPrompt="1"/>
          </p:nvPr>
        </p:nvSpPr>
        <p:spPr>
          <a:xfrm>
            <a:off x="4332976"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6" name="Text Placeholder 10">
            <a:extLst>
              <a:ext uri="{FF2B5EF4-FFF2-40B4-BE49-F238E27FC236}">
                <a16:creationId xmlns:a16="http://schemas.microsoft.com/office/drawing/2014/main" id="{CD04D2E9-E8EB-43F6-9734-AE8BEED8D892}"/>
              </a:ext>
            </a:extLst>
          </p:cNvPr>
          <p:cNvSpPr>
            <a:spLocks noGrp="1"/>
          </p:cNvSpPr>
          <p:nvPr>
            <p:ph type="body" sz="quarter" idx="51" hasCustomPrompt="1"/>
          </p:nvPr>
        </p:nvSpPr>
        <p:spPr>
          <a:xfrm>
            <a:off x="5120663"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7" name="Text Placeholder 10">
            <a:extLst>
              <a:ext uri="{FF2B5EF4-FFF2-40B4-BE49-F238E27FC236}">
                <a16:creationId xmlns:a16="http://schemas.microsoft.com/office/drawing/2014/main" id="{DCAF80E4-457C-461E-9E59-6EA9934B8F5F}"/>
              </a:ext>
            </a:extLst>
          </p:cNvPr>
          <p:cNvSpPr>
            <a:spLocks noGrp="1"/>
          </p:cNvSpPr>
          <p:nvPr>
            <p:ph type="body" sz="quarter" idx="52" hasCustomPrompt="1"/>
          </p:nvPr>
        </p:nvSpPr>
        <p:spPr>
          <a:xfrm>
            <a:off x="5908350"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8" name="Text Placeholder 10">
            <a:extLst>
              <a:ext uri="{FF2B5EF4-FFF2-40B4-BE49-F238E27FC236}">
                <a16:creationId xmlns:a16="http://schemas.microsoft.com/office/drawing/2014/main" id="{8A2813EA-E62D-4E2E-A97F-38974F23C88E}"/>
              </a:ext>
            </a:extLst>
          </p:cNvPr>
          <p:cNvSpPr>
            <a:spLocks noGrp="1"/>
          </p:cNvSpPr>
          <p:nvPr>
            <p:ph type="body" sz="quarter" idx="53" hasCustomPrompt="1"/>
          </p:nvPr>
        </p:nvSpPr>
        <p:spPr>
          <a:xfrm>
            <a:off x="6696037"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9" name="Text Placeholder 10">
            <a:extLst>
              <a:ext uri="{FF2B5EF4-FFF2-40B4-BE49-F238E27FC236}">
                <a16:creationId xmlns:a16="http://schemas.microsoft.com/office/drawing/2014/main" id="{0A4E7225-8A60-45A3-ACE7-2D6D1EA3306D}"/>
              </a:ext>
            </a:extLst>
          </p:cNvPr>
          <p:cNvSpPr>
            <a:spLocks noGrp="1"/>
          </p:cNvSpPr>
          <p:nvPr>
            <p:ph type="body" sz="quarter" idx="54" hasCustomPrompt="1"/>
          </p:nvPr>
        </p:nvSpPr>
        <p:spPr>
          <a:xfrm>
            <a:off x="9059098"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0" name="Text Placeholder 10">
            <a:extLst>
              <a:ext uri="{FF2B5EF4-FFF2-40B4-BE49-F238E27FC236}">
                <a16:creationId xmlns:a16="http://schemas.microsoft.com/office/drawing/2014/main" id="{FD6DF9FE-80AE-43C3-B35A-B0B773A636E5}"/>
              </a:ext>
            </a:extLst>
          </p:cNvPr>
          <p:cNvSpPr>
            <a:spLocks noGrp="1"/>
          </p:cNvSpPr>
          <p:nvPr>
            <p:ph type="body" sz="quarter" idx="55" hasCustomPrompt="1"/>
          </p:nvPr>
        </p:nvSpPr>
        <p:spPr>
          <a:xfrm>
            <a:off x="7483724"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1" name="Text Placeholder 10">
            <a:extLst>
              <a:ext uri="{FF2B5EF4-FFF2-40B4-BE49-F238E27FC236}">
                <a16:creationId xmlns:a16="http://schemas.microsoft.com/office/drawing/2014/main" id="{725DE269-1E5D-4437-B997-CCFE8800082F}"/>
              </a:ext>
            </a:extLst>
          </p:cNvPr>
          <p:cNvSpPr>
            <a:spLocks noGrp="1"/>
          </p:cNvSpPr>
          <p:nvPr>
            <p:ph type="body" sz="quarter" idx="56" hasCustomPrompt="1"/>
          </p:nvPr>
        </p:nvSpPr>
        <p:spPr>
          <a:xfrm>
            <a:off x="8271411"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2" name="Text Placeholder 10">
            <a:extLst>
              <a:ext uri="{FF2B5EF4-FFF2-40B4-BE49-F238E27FC236}">
                <a16:creationId xmlns:a16="http://schemas.microsoft.com/office/drawing/2014/main" id="{EAE25BBD-7B98-417B-B9FC-B2DF70FAFDC0}"/>
              </a:ext>
            </a:extLst>
          </p:cNvPr>
          <p:cNvSpPr>
            <a:spLocks noGrp="1"/>
          </p:cNvSpPr>
          <p:nvPr>
            <p:ph type="body" sz="quarter" idx="57" hasCustomPrompt="1"/>
          </p:nvPr>
        </p:nvSpPr>
        <p:spPr>
          <a:xfrm>
            <a:off x="9846785"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3" name="Text Placeholder 10">
            <a:extLst>
              <a:ext uri="{FF2B5EF4-FFF2-40B4-BE49-F238E27FC236}">
                <a16:creationId xmlns:a16="http://schemas.microsoft.com/office/drawing/2014/main" id="{0A4DF189-5583-4731-8F70-2578793E0244}"/>
              </a:ext>
            </a:extLst>
          </p:cNvPr>
          <p:cNvSpPr>
            <a:spLocks noGrp="1"/>
          </p:cNvSpPr>
          <p:nvPr>
            <p:ph type="body" sz="quarter" idx="58" hasCustomPrompt="1"/>
          </p:nvPr>
        </p:nvSpPr>
        <p:spPr>
          <a:xfrm>
            <a:off x="10634472"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5" name="Text Placeholder 3">
            <a:extLst>
              <a:ext uri="{FF2B5EF4-FFF2-40B4-BE49-F238E27FC236}">
                <a16:creationId xmlns:a16="http://schemas.microsoft.com/office/drawing/2014/main" id="{06405A2E-994F-49B5-ABCB-1CA1FCEB08C7}"/>
              </a:ext>
            </a:extLst>
          </p:cNvPr>
          <p:cNvSpPr>
            <a:spLocks noGrp="1"/>
          </p:cNvSpPr>
          <p:nvPr>
            <p:ph type="body" sz="quarter" idx="59" hasCustomPrompt="1"/>
          </p:nvPr>
        </p:nvSpPr>
        <p:spPr>
          <a:xfrm>
            <a:off x="5360987" y="2055840"/>
            <a:ext cx="1828800" cy="696885"/>
          </a:xfrm>
          <a:noFill/>
          <a:ln w="12700">
            <a:solidFill>
              <a:schemeClr val="accent3"/>
            </a:solidFill>
          </a:ln>
        </p:spPr>
        <p:txBody>
          <a:bodyPr tIns="36000" anchor="ctr" anchorCtr="1">
            <a:normAutofit/>
          </a:bodyPr>
          <a:lstStyle>
            <a:lvl1pPr marL="0" indent="0" algn="ctr">
              <a:lnSpc>
                <a:spcPct val="100000"/>
              </a:lnSpc>
              <a:buNone/>
              <a:defRPr sz="1200">
                <a:solidFill>
                  <a:schemeClr val="tx1">
                    <a:lumMod val="75000"/>
                    <a:lumOff val="25000"/>
                  </a:schemeClr>
                </a:solidFill>
                <a:latin typeface="+mj-lt"/>
              </a:defRPr>
            </a:lvl1pPr>
          </a:lstStyle>
          <a:p>
            <a:pPr lvl="0"/>
            <a:r>
              <a:rPr lang="en-US" dirty="0"/>
              <a:t>Item Title</a:t>
            </a:r>
            <a:endParaRPr lang="en-ZA" dirty="0"/>
          </a:p>
        </p:txBody>
      </p:sp>
      <p:sp>
        <p:nvSpPr>
          <p:cNvPr id="67" name="Date Placeholder 4">
            <a:extLst>
              <a:ext uri="{FF2B5EF4-FFF2-40B4-BE49-F238E27FC236}">
                <a16:creationId xmlns:a16="http://schemas.microsoft.com/office/drawing/2014/main" id="{33000A7A-B075-4FF0-8FCA-89256A1A66C8}"/>
              </a:ext>
            </a:extLst>
          </p:cNvPr>
          <p:cNvSpPr>
            <a:spLocks noGrp="1"/>
          </p:cNvSpPr>
          <p:nvPr>
            <p:ph type="dt" sz="half" idx="61"/>
          </p:nvPr>
        </p:nvSpPr>
        <p:spPr>
          <a:xfrm>
            <a:off x="838200" y="6356350"/>
            <a:ext cx="2743200" cy="365125"/>
          </a:xfrm>
          <a:prstGeom prst="rect">
            <a:avLst/>
          </a:prstGeom>
        </p:spPr>
        <p:txBody>
          <a:bodyPr/>
          <a:lstStyle>
            <a:lvl1pPr>
              <a:defRPr>
                <a:solidFill>
                  <a:schemeClr val="tx1">
                    <a:lumMod val="65000"/>
                    <a:lumOff val="35000"/>
                  </a:schemeClr>
                </a:solidFill>
              </a:defRPr>
            </a:lvl1pPr>
          </a:lstStyle>
          <a:p>
            <a:r>
              <a:rPr lang="en-US" dirty="0"/>
              <a:t>7/14/20XX</a:t>
            </a:r>
          </a:p>
        </p:txBody>
      </p:sp>
      <p:sp>
        <p:nvSpPr>
          <p:cNvPr id="3" name="Rectangle 2">
            <a:extLst>
              <a:ext uri="{FF2B5EF4-FFF2-40B4-BE49-F238E27FC236}">
                <a16:creationId xmlns:a16="http://schemas.microsoft.com/office/drawing/2014/main" id="{57AB03C7-C423-4EA2-AC0C-C153413E216C}"/>
              </a:ext>
            </a:extLst>
          </p:cNvPr>
          <p:cNvSpPr/>
          <p:nvPr userDrawn="1"/>
        </p:nvSpPr>
        <p:spPr>
          <a:xfrm>
            <a:off x="929640" y="3943857"/>
            <a:ext cx="1033272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0281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365760"/>
            <a:ext cx="10515600" cy="1325563"/>
          </a:xfrm>
        </p:spPr>
        <p:txBody>
          <a:bodyPr/>
          <a:lstStyle>
            <a:lvl1pPr>
              <a:defRPr>
                <a:solidFill>
                  <a:schemeClr val="tx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65000"/>
                    <a:lumOff val="35000"/>
                  </a:schemeClr>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lumMod val="65000"/>
                    <a:lumOff val="3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35702293"/>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4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65000"/>
                    <a:lumOff val="35000"/>
                  </a:schemeClr>
                </a:solidFill>
              </a:defRPr>
            </a:lvl1pPr>
          </a:lstStyle>
          <a:p>
            <a:r>
              <a:rPr lang="en-US" dirty="0"/>
              <a:t>7/14/20XX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lumMod val="65000"/>
                    <a:lumOff val="35000"/>
                  </a:schemeClr>
                </a:solidFill>
              </a:defRPr>
            </a:lvl1p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
        <p:nvSpPr>
          <p:cNvPr id="28" name="Picture Placeholder 27">
            <a:extLst>
              <a:ext uri="{FF2B5EF4-FFF2-40B4-BE49-F238E27FC236}">
                <a16:creationId xmlns:a16="http://schemas.microsoft.com/office/drawing/2014/main" id="{8A4789F7-47F3-492F-8AE6-209A1044F3DD}"/>
              </a:ext>
            </a:extLst>
          </p:cNvPr>
          <p:cNvSpPr>
            <a:spLocks noGrp="1"/>
          </p:cNvSpPr>
          <p:nvPr>
            <p:ph type="pic" sz="quarter" idx="13"/>
          </p:nvPr>
        </p:nvSpPr>
        <p:spPr>
          <a:xfrm>
            <a:off x="914400" y="2047876"/>
            <a:ext cx="2103120" cy="2913793"/>
          </a:xfrm>
          <a:custGeom>
            <a:avLst/>
            <a:gdLst>
              <a:gd name="connsiteX0" fmla="*/ 0 w 2103120"/>
              <a:gd name="connsiteY0" fmla="*/ 0 h 2913793"/>
              <a:gd name="connsiteX1" fmla="*/ 2103120 w 2103120"/>
              <a:gd name="connsiteY1" fmla="*/ 0 h 2913793"/>
              <a:gd name="connsiteX2" fmla="*/ 2103120 w 2103120"/>
              <a:gd name="connsiteY2" fmla="*/ 2913793 h 2913793"/>
              <a:gd name="connsiteX3" fmla="*/ 0 w 2103120"/>
              <a:gd name="connsiteY3" fmla="*/ 2913793 h 2913793"/>
            </a:gdLst>
            <a:ahLst/>
            <a:cxnLst>
              <a:cxn ang="0">
                <a:pos x="connsiteX0" y="connsiteY0"/>
              </a:cxn>
              <a:cxn ang="0">
                <a:pos x="connsiteX1" y="connsiteY1"/>
              </a:cxn>
              <a:cxn ang="0">
                <a:pos x="connsiteX2" y="connsiteY2"/>
              </a:cxn>
              <a:cxn ang="0">
                <a:pos x="connsiteX3" y="connsiteY3"/>
              </a:cxn>
            </a:cxnLst>
            <a:rect l="l" t="t" r="r" b="b"/>
            <a:pathLst>
              <a:path w="2103120" h="2913793">
                <a:moveTo>
                  <a:pt x="0" y="0"/>
                </a:moveTo>
                <a:lnTo>
                  <a:pt x="2103120" y="0"/>
                </a:lnTo>
                <a:lnTo>
                  <a:pt x="2103120" y="2913793"/>
                </a:lnTo>
                <a:lnTo>
                  <a:pt x="0" y="2913793"/>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9" name="Text Placeholder 8">
            <a:extLst>
              <a:ext uri="{FF2B5EF4-FFF2-40B4-BE49-F238E27FC236}">
                <a16:creationId xmlns:a16="http://schemas.microsoft.com/office/drawing/2014/main" id="{51E566A4-E145-4128-B0EB-DEE6D486BE8A}"/>
              </a:ext>
            </a:extLst>
          </p:cNvPr>
          <p:cNvSpPr>
            <a:spLocks noGrp="1"/>
          </p:cNvSpPr>
          <p:nvPr>
            <p:ph type="body" sz="quarter" idx="14" hasCustomPrompt="1"/>
          </p:nvPr>
        </p:nvSpPr>
        <p:spPr>
          <a:xfrm>
            <a:off x="911352" y="5257800"/>
            <a:ext cx="2103120" cy="27432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1" name="Text Placeholder 10">
            <a:extLst>
              <a:ext uri="{FF2B5EF4-FFF2-40B4-BE49-F238E27FC236}">
                <a16:creationId xmlns:a16="http://schemas.microsoft.com/office/drawing/2014/main" id="{0B143611-92A8-4EFD-9C6A-0D18F4DE154D}"/>
              </a:ext>
            </a:extLst>
          </p:cNvPr>
          <p:cNvSpPr>
            <a:spLocks noGrp="1"/>
          </p:cNvSpPr>
          <p:nvPr>
            <p:ph type="body" sz="quarter" idx="15" hasCustomPrompt="1"/>
          </p:nvPr>
        </p:nvSpPr>
        <p:spPr>
          <a:xfrm>
            <a:off x="911352" y="5551170"/>
            <a:ext cx="2103120" cy="36576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27" name="Picture Placeholder 26">
            <a:extLst>
              <a:ext uri="{FF2B5EF4-FFF2-40B4-BE49-F238E27FC236}">
                <a16:creationId xmlns:a16="http://schemas.microsoft.com/office/drawing/2014/main" id="{25A9EE92-C505-4777-B442-72C5A0BDCBF7}"/>
              </a:ext>
            </a:extLst>
          </p:cNvPr>
          <p:cNvSpPr>
            <a:spLocks noGrp="1"/>
          </p:cNvSpPr>
          <p:nvPr>
            <p:ph type="pic" sz="quarter" idx="16"/>
          </p:nvPr>
        </p:nvSpPr>
        <p:spPr>
          <a:xfrm>
            <a:off x="3667760" y="2047875"/>
            <a:ext cx="2103120" cy="3017520"/>
          </a:xfrm>
          <a:custGeom>
            <a:avLst/>
            <a:gdLst>
              <a:gd name="connsiteX0" fmla="*/ 0 w 2103120"/>
              <a:gd name="connsiteY0" fmla="*/ 0 h 3017520"/>
              <a:gd name="connsiteX1" fmla="*/ 2103120 w 2103120"/>
              <a:gd name="connsiteY1" fmla="*/ 0 h 3017520"/>
              <a:gd name="connsiteX2" fmla="*/ 2103120 w 2103120"/>
              <a:gd name="connsiteY2" fmla="*/ 3017520 h 3017520"/>
              <a:gd name="connsiteX3" fmla="*/ 2102104 w 2103120"/>
              <a:gd name="connsiteY3" fmla="*/ 3017520 h 3017520"/>
              <a:gd name="connsiteX4" fmla="*/ 2102104 w 2103120"/>
              <a:gd name="connsiteY4" fmla="*/ 2910625 h 3017520"/>
              <a:gd name="connsiteX5" fmla="*/ 0 w 2103120"/>
              <a:gd name="connsiteY5" fmla="*/ 2910625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3017520">
                <a:moveTo>
                  <a:pt x="0" y="0"/>
                </a:moveTo>
                <a:lnTo>
                  <a:pt x="2103120" y="0"/>
                </a:lnTo>
                <a:lnTo>
                  <a:pt x="2103120" y="3017520"/>
                </a:lnTo>
                <a:lnTo>
                  <a:pt x="2102104" y="3017520"/>
                </a:lnTo>
                <a:lnTo>
                  <a:pt x="2102104" y="2910625"/>
                </a:lnTo>
                <a:lnTo>
                  <a:pt x="0" y="2910625"/>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13" name="Text Placeholder 8">
            <a:extLst>
              <a:ext uri="{FF2B5EF4-FFF2-40B4-BE49-F238E27FC236}">
                <a16:creationId xmlns:a16="http://schemas.microsoft.com/office/drawing/2014/main" id="{0224436F-4BCF-481B-B0A9-C4AE888185BE}"/>
              </a:ext>
            </a:extLst>
          </p:cNvPr>
          <p:cNvSpPr>
            <a:spLocks noGrp="1"/>
          </p:cNvSpPr>
          <p:nvPr>
            <p:ph type="body" sz="quarter" idx="17" hasCustomPrompt="1"/>
          </p:nvPr>
        </p:nvSpPr>
        <p:spPr>
          <a:xfrm>
            <a:off x="3666744" y="5257800"/>
            <a:ext cx="2103120" cy="27432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4" name="Text Placeholder 10">
            <a:extLst>
              <a:ext uri="{FF2B5EF4-FFF2-40B4-BE49-F238E27FC236}">
                <a16:creationId xmlns:a16="http://schemas.microsoft.com/office/drawing/2014/main" id="{CE81F848-2A43-484F-8AB0-8E45A1507945}"/>
              </a:ext>
            </a:extLst>
          </p:cNvPr>
          <p:cNvSpPr>
            <a:spLocks noGrp="1"/>
          </p:cNvSpPr>
          <p:nvPr>
            <p:ph type="body" sz="quarter" idx="18" hasCustomPrompt="1"/>
          </p:nvPr>
        </p:nvSpPr>
        <p:spPr>
          <a:xfrm>
            <a:off x="3666744" y="5551170"/>
            <a:ext cx="2103120" cy="36576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26" name="Picture Placeholder 25">
            <a:extLst>
              <a:ext uri="{FF2B5EF4-FFF2-40B4-BE49-F238E27FC236}">
                <a16:creationId xmlns:a16="http://schemas.microsoft.com/office/drawing/2014/main" id="{B98E2731-9AE8-4D4E-969E-814287EE84AB}"/>
              </a:ext>
            </a:extLst>
          </p:cNvPr>
          <p:cNvSpPr>
            <a:spLocks noGrp="1"/>
          </p:cNvSpPr>
          <p:nvPr>
            <p:ph type="pic" sz="quarter" idx="19"/>
          </p:nvPr>
        </p:nvSpPr>
        <p:spPr>
          <a:xfrm>
            <a:off x="6421120" y="2047875"/>
            <a:ext cx="2103120" cy="3017520"/>
          </a:xfrm>
          <a:custGeom>
            <a:avLst/>
            <a:gdLst>
              <a:gd name="connsiteX0" fmla="*/ 0 w 2103120"/>
              <a:gd name="connsiteY0" fmla="*/ 0 h 3017520"/>
              <a:gd name="connsiteX1" fmla="*/ 2103120 w 2103120"/>
              <a:gd name="connsiteY1" fmla="*/ 0 h 3017520"/>
              <a:gd name="connsiteX2" fmla="*/ 2103120 w 2103120"/>
              <a:gd name="connsiteY2" fmla="*/ 3017520 h 3017520"/>
              <a:gd name="connsiteX3" fmla="*/ 2100725 w 2103120"/>
              <a:gd name="connsiteY3" fmla="*/ 3017520 h 3017520"/>
              <a:gd name="connsiteX4" fmla="*/ 2100725 w 2103120"/>
              <a:gd name="connsiteY4" fmla="*/ 2910625 h 3017520"/>
              <a:gd name="connsiteX5" fmla="*/ 0 w 2103120"/>
              <a:gd name="connsiteY5" fmla="*/ 2910625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3017520">
                <a:moveTo>
                  <a:pt x="0" y="0"/>
                </a:moveTo>
                <a:lnTo>
                  <a:pt x="2103120" y="0"/>
                </a:lnTo>
                <a:lnTo>
                  <a:pt x="2103120" y="3017520"/>
                </a:lnTo>
                <a:lnTo>
                  <a:pt x="2100725" y="3017520"/>
                </a:lnTo>
                <a:lnTo>
                  <a:pt x="2100725" y="2910625"/>
                </a:lnTo>
                <a:lnTo>
                  <a:pt x="0" y="2910625"/>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16" name="Text Placeholder 8">
            <a:extLst>
              <a:ext uri="{FF2B5EF4-FFF2-40B4-BE49-F238E27FC236}">
                <a16:creationId xmlns:a16="http://schemas.microsoft.com/office/drawing/2014/main" id="{AB0DA7E8-8D66-4F86-86F2-604044642B80}"/>
              </a:ext>
            </a:extLst>
          </p:cNvPr>
          <p:cNvSpPr>
            <a:spLocks noGrp="1"/>
          </p:cNvSpPr>
          <p:nvPr>
            <p:ph type="body" sz="quarter" idx="20" hasCustomPrompt="1"/>
          </p:nvPr>
        </p:nvSpPr>
        <p:spPr>
          <a:xfrm>
            <a:off x="6419088" y="5257800"/>
            <a:ext cx="2103120" cy="27432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0">
            <a:extLst>
              <a:ext uri="{FF2B5EF4-FFF2-40B4-BE49-F238E27FC236}">
                <a16:creationId xmlns:a16="http://schemas.microsoft.com/office/drawing/2014/main" id="{3DC8F7DC-7D79-452D-89D4-DC0155C96864}"/>
              </a:ext>
            </a:extLst>
          </p:cNvPr>
          <p:cNvSpPr>
            <a:spLocks noGrp="1"/>
          </p:cNvSpPr>
          <p:nvPr>
            <p:ph type="body" sz="quarter" idx="21" hasCustomPrompt="1"/>
          </p:nvPr>
        </p:nvSpPr>
        <p:spPr>
          <a:xfrm>
            <a:off x="6419088" y="5551170"/>
            <a:ext cx="2103120" cy="36576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25" name="Picture Placeholder 24">
            <a:extLst>
              <a:ext uri="{FF2B5EF4-FFF2-40B4-BE49-F238E27FC236}">
                <a16:creationId xmlns:a16="http://schemas.microsoft.com/office/drawing/2014/main" id="{ACF06764-EDD6-4592-AF7B-7BF92AF387F7}"/>
              </a:ext>
            </a:extLst>
          </p:cNvPr>
          <p:cNvSpPr>
            <a:spLocks noGrp="1"/>
          </p:cNvSpPr>
          <p:nvPr>
            <p:ph type="pic" sz="quarter" idx="22"/>
          </p:nvPr>
        </p:nvSpPr>
        <p:spPr>
          <a:xfrm>
            <a:off x="9174480" y="2047875"/>
            <a:ext cx="2103120" cy="3017520"/>
          </a:xfrm>
          <a:custGeom>
            <a:avLst/>
            <a:gdLst>
              <a:gd name="connsiteX0" fmla="*/ 0 w 2103120"/>
              <a:gd name="connsiteY0" fmla="*/ 0 h 3017520"/>
              <a:gd name="connsiteX1" fmla="*/ 2103120 w 2103120"/>
              <a:gd name="connsiteY1" fmla="*/ 0 h 3017520"/>
              <a:gd name="connsiteX2" fmla="*/ 2103120 w 2103120"/>
              <a:gd name="connsiteY2" fmla="*/ 2910625 h 3017520"/>
              <a:gd name="connsiteX3" fmla="*/ 2268 w 2103120"/>
              <a:gd name="connsiteY3" fmla="*/ 2910625 h 3017520"/>
              <a:gd name="connsiteX4" fmla="*/ 2268 w 2103120"/>
              <a:gd name="connsiteY4" fmla="*/ 3017520 h 3017520"/>
              <a:gd name="connsiteX5" fmla="*/ 0 w 2103120"/>
              <a:gd name="connsiteY5" fmla="*/ 301752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3017520">
                <a:moveTo>
                  <a:pt x="0" y="0"/>
                </a:moveTo>
                <a:lnTo>
                  <a:pt x="2103120" y="0"/>
                </a:lnTo>
                <a:lnTo>
                  <a:pt x="2103120" y="2910625"/>
                </a:lnTo>
                <a:lnTo>
                  <a:pt x="2268" y="2910625"/>
                </a:lnTo>
                <a:lnTo>
                  <a:pt x="2268" y="3017520"/>
                </a:lnTo>
                <a:lnTo>
                  <a:pt x="0" y="3017520"/>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19" name="Text Placeholder 8">
            <a:extLst>
              <a:ext uri="{FF2B5EF4-FFF2-40B4-BE49-F238E27FC236}">
                <a16:creationId xmlns:a16="http://schemas.microsoft.com/office/drawing/2014/main" id="{0810DF3C-ABDE-477A-AAF0-72B27ED17495}"/>
              </a:ext>
            </a:extLst>
          </p:cNvPr>
          <p:cNvSpPr>
            <a:spLocks noGrp="1"/>
          </p:cNvSpPr>
          <p:nvPr>
            <p:ph type="body" sz="quarter" idx="23" hasCustomPrompt="1"/>
          </p:nvPr>
        </p:nvSpPr>
        <p:spPr>
          <a:xfrm>
            <a:off x="9171432" y="5257800"/>
            <a:ext cx="2103120" cy="27432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0" name="Text Placeholder 10">
            <a:extLst>
              <a:ext uri="{FF2B5EF4-FFF2-40B4-BE49-F238E27FC236}">
                <a16:creationId xmlns:a16="http://schemas.microsoft.com/office/drawing/2014/main" id="{EBB0D63B-5F58-422A-A566-A7DE54E85F3B}"/>
              </a:ext>
            </a:extLst>
          </p:cNvPr>
          <p:cNvSpPr>
            <a:spLocks noGrp="1"/>
          </p:cNvSpPr>
          <p:nvPr>
            <p:ph type="body" sz="quarter" idx="24" hasCustomPrompt="1"/>
          </p:nvPr>
        </p:nvSpPr>
        <p:spPr>
          <a:xfrm>
            <a:off x="9171432" y="5551170"/>
            <a:ext cx="2103120" cy="36576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29" name="Rectangle 28">
            <a:extLst>
              <a:ext uri="{FF2B5EF4-FFF2-40B4-BE49-F238E27FC236}">
                <a16:creationId xmlns:a16="http://schemas.microsoft.com/office/drawing/2014/main" id="{EBFF9948-88DC-4F9B-ADAB-743B4534E394}"/>
              </a:ext>
              <a:ext uri="{C183D7F6-B498-43B3-948B-1728B52AA6E4}">
                <adec:decorative xmlns:adec="http://schemas.microsoft.com/office/drawing/2017/decorative" val="1"/>
              </a:ext>
            </a:extLst>
          </p:cNvPr>
          <p:cNvSpPr/>
          <p:nvPr userDrawn="1"/>
        </p:nvSpPr>
        <p:spPr>
          <a:xfrm>
            <a:off x="914400" y="496166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4AB8730-C1E9-4C39-AD6B-791ECCB2A856}"/>
              </a:ext>
              <a:ext uri="{C183D7F6-B498-43B3-948B-1728B52AA6E4}">
                <adec:decorative xmlns:adec="http://schemas.microsoft.com/office/drawing/2017/decorative" val="1"/>
              </a:ext>
            </a:extLst>
          </p:cNvPr>
          <p:cNvSpPr/>
          <p:nvPr userDrawn="1"/>
        </p:nvSpPr>
        <p:spPr>
          <a:xfrm>
            <a:off x="3666744" y="4958500"/>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D0B1428-A83E-4197-AB02-D6F4EE2027A3}"/>
              </a:ext>
              <a:ext uri="{C183D7F6-B498-43B3-948B-1728B52AA6E4}">
                <adec:decorative xmlns:adec="http://schemas.microsoft.com/office/drawing/2017/decorative" val="1"/>
              </a:ext>
            </a:extLst>
          </p:cNvPr>
          <p:cNvSpPr/>
          <p:nvPr userDrawn="1"/>
        </p:nvSpPr>
        <p:spPr>
          <a:xfrm>
            <a:off x="6418725" y="4958500"/>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4BAF707-3808-4238-963B-95584798BE51}"/>
              </a:ext>
              <a:ext uri="{C183D7F6-B498-43B3-948B-1728B52AA6E4}">
                <adec:decorative xmlns:adec="http://schemas.microsoft.com/office/drawing/2017/decorative" val="1"/>
              </a:ext>
            </a:extLst>
          </p:cNvPr>
          <p:cNvSpPr/>
          <p:nvPr userDrawn="1"/>
        </p:nvSpPr>
        <p:spPr>
          <a:xfrm>
            <a:off x="9176748" y="4958500"/>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669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8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65000"/>
                    <a:lumOff val="35000"/>
                  </a:schemeClr>
                </a:solidFill>
              </a:defRPr>
            </a:lvl1pPr>
          </a:lstStyle>
          <a:p>
            <a:r>
              <a:rPr lang="en-US" dirty="0"/>
              <a:t>7/14/20XX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lumMod val="65000"/>
                    <a:lumOff val="35000"/>
                  </a:schemeClr>
                </a:solidFill>
              </a:defRPr>
            </a:lvl1p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
        <p:nvSpPr>
          <p:cNvPr id="44" name="Picture Placeholder 43">
            <a:extLst>
              <a:ext uri="{FF2B5EF4-FFF2-40B4-BE49-F238E27FC236}">
                <a16:creationId xmlns:a16="http://schemas.microsoft.com/office/drawing/2014/main" id="{D0D0D822-3E52-4D3E-BD04-0A87AF2312B0}"/>
              </a:ext>
            </a:extLst>
          </p:cNvPr>
          <p:cNvSpPr>
            <a:spLocks noGrp="1"/>
          </p:cNvSpPr>
          <p:nvPr>
            <p:ph type="pic" sz="quarter" idx="13"/>
          </p:nvPr>
        </p:nvSpPr>
        <p:spPr>
          <a:xfrm>
            <a:off x="91440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264244 h 1371600"/>
              <a:gd name="connsiteX3" fmla="*/ 142 w 2103120"/>
              <a:gd name="connsiteY3" fmla="*/ 1264244 h 1371600"/>
              <a:gd name="connsiteX4" fmla="*/ 142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64244"/>
                </a:lnTo>
                <a:lnTo>
                  <a:pt x="142" y="1264244"/>
                </a:lnTo>
                <a:lnTo>
                  <a:pt x="142" y="1371600"/>
                </a:lnTo>
                <a:lnTo>
                  <a:pt x="0" y="1371600"/>
                </a:lnTo>
                <a:close/>
              </a:path>
            </a:pathLst>
          </a:custGeom>
          <a:solidFill>
            <a:schemeClr val="accent6">
              <a:lumMod val="20000"/>
              <a:lumOff val="80000"/>
            </a:schemeClr>
          </a:solidFill>
        </p:spPr>
        <p:txBody>
          <a:bodyPr wrap="square">
            <a:noAutofit/>
          </a:bodyPr>
          <a:lstStyle>
            <a:lvl1pPr>
              <a:defRPr sz="1800"/>
            </a:lvl1pPr>
          </a:lstStyle>
          <a:p>
            <a:r>
              <a:rPr lang="en-US" dirty="0"/>
              <a:t>Click icon to add picture</a:t>
            </a:r>
          </a:p>
        </p:txBody>
      </p:sp>
      <p:sp>
        <p:nvSpPr>
          <p:cNvPr id="9" name="Text Placeholder 8">
            <a:extLst>
              <a:ext uri="{FF2B5EF4-FFF2-40B4-BE49-F238E27FC236}">
                <a16:creationId xmlns:a16="http://schemas.microsoft.com/office/drawing/2014/main" id="{51E566A4-E145-4128-B0EB-DEE6D486BE8A}"/>
              </a:ext>
            </a:extLst>
          </p:cNvPr>
          <p:cNvSpPr>
            <a:spLocks noGrp="1"/>
          </p:cNvSpPr>
          <p:nvPr>
            <p:ph type="body" sz="quarter" idx="14" hasCustomPrompt="1"/>
          </p:nvPr>
        </p:nvSpPr>
        <p:spPr>
          <a:xfrm>
            <a:off x="911352" y="3524652"/>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1" name="Text Placeholder 10">
            <a:extLst>
              <a:ext uri="{FF2B5EF4-FFF2-40B4-BE49-F238E27FC236}">
                <a16:creationId xmlns:a16="http://schemas.microsoft.com/office/drawing/2014/main" id="{0B143611-92A8-4EFD-9C6A-0D18F4DE154D}"/>
              </a:ext>
            </a:extLst>
          </p:cNvPr>
          <p:cNvSpPr>
            <a:spLocks noGrp="1"/>
          </p:cNvSpPr>
          <p:nvPr>
            <p:ph type="body" sz="quarter" idx="15" hasCustomPrompt="1"/>
          </p:nvPr>
        </p:nvSpPr>
        <p:spPr>
          <a:xfrm>
            <a:off x="911352" y="3774234"/>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3" name="Picture Placeholder 42">
            <a:extLst>
              <a:ext uri="{FF2B5EF4-FFF2-40B4-BE49-F238E27FC236}">
                <a16:creationId xmlns:a16="http://schemas.microsoft.com/office/drawing/2014/main" id="{F1850C15-0C47-405D-A6CC-FC41802A67C8}"/>
              </a:ext>
            </a:extLst>
          </p:cNvPr>
          <p:cNvSpPr>
            <a:spLocks noGrp="1"/>
          </p:cNvSpPr>
          <p:nvPr>
            <p:ph type="pic" sz="quarter" idx="16"/>
          </p:nvPr>
        </p:nvSpPr>
        <p:spPr>
          <a:xfrm>
            <a:off x="366776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2683 w 2103120"/>
              <a:gd name="connsiteY3" fmla="*/ 1371600 h 1371600"/>
              <a:gd name="connsiteX4" fmla="*/ 2102683 w 2103120"/>
              <a:gd name="connsiteY4" fmla="*/ 1266213 h 1371600"/>
              <a:gd name="connsiteX5" fmla="*/ 0 w 2103120"/>
              <a:gd name="connsiteY5" fmla="*/ 1266213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2683" y="1371600"/>
                </a:lnTo>
                <a:lnTo>
                  <a:pt x="2102683" y="1266213"/>
                </a:lnTo>
                <a:lnTo>
                  <a:pt x="0" y="1266213"/>
                </a:lnTo>
                <a:close/>
              </a:path>
            </a:pathLst>
          </a:custGeom>
          <a:solidFill>
            <a:schemeClr val="accent6">
              <a:lumMod val="20000"/>
              <a:lumOff val="80000"/>
            </a:schemeClr>
          </a:solidFill>
        </p:spPr>
        <p:txBody>
          <a:bodyPr wrap="square">
            <a:noAutofit/>
          </a:bodyPr>
          <a:lstStyle>
            <a:lvl1pPr>
              <a:defRPr sz="1800"/>
            </a:lvl1pPr>
          </a:lstStyle>
          <a:p>
            <a:r>
              <a:rPr lang="en-US" dirty="0"/>
              <a:t>Click icon to add picture</a:t>
            </a:r>
          </a:p>
        </p:txBody>
      </p:sp>
      <p:sp>
        <p:nvSpPr>
          <p:cNvPr id="13" name="Text Placeholder 8">
            <a:extLst>
              <a:ext uri="{FF2B5EF4-FFF2-40B4-BE49-F238E27FC236}">
                <a16:creationId xmlns:a16="http://schemas.microsoft.com/office/drawing/2014/main" id="{0224436F-4BCF-481B-B0A9-C4AE888185BE}"/>
              </a:ext>
            </a:extLst>
          </p:cNvPr>
          <p:cNvSpPr>
            <a:spLocks noGrp="1"/>
          </p:cNvSpPr>
          <p:nvPr>
            <p:ph type="body" sz="quarter" idx="17" hasCustomPrompt="1"/>
          </p:nvPr>
        </p:nvSpPr>
        <p:spPr>
          <a:xfrm>
            <a:off x="3666744" y="3524652"/>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4" name="Text Placeholder 10">
            <a:extLst>
              <a:ext uri="{FF2B5EF4-FFF2-40B4-BE49-F238E27FC236}">
                <a16:creationId xmlns:a16="http://schemas.microsoft.com/office/drawing/2014/main" id="{CE81F848-2A43-484F-8AB0-8E45A1507945}"/>
              </a:ext>
            </a:extLst>
          </p:cNvPr>
          <p:cNvSpPr>
            <a:spLocks noGrp="1"/>
          </p:cNvSpPr>
          <p:nvPr>
            <p:ph type="body" sz="quarter" idx="18" hasCustomPrompt="1"/>
          </p:nvPr>
        </p:nvSpPr>
        <p:spPr>
          <a:xfrm>
            <a:off x="3666744" y="3774234"/>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2" name="Picture Placeholder 41">
            <a:extLst>
              <a:ext uri="{FF2B5EF4-FFF2-40B4-BE49-F238E27FC236}">
                <a16:creationId xmlns:a16="http://schemas.microsoft.com/office/drawing/2014/main" id="{4BE5C88B-BE08-4186-BF4E-95E5811D1874}"/>
              </a:ext>
            </a:extLst>
          </p:cNvPr>
          <p:cNvSpPr>
            <a:spLocks noGrp="1"/>
          </p:cNvSpPr>
          <p:nvPr>
            <p:ph type="pic" sz="quarter" idx="19"/>
          </p:nvPr>
        </p:nvSpPr>
        <p:spPr>
          <a:xfrm>
            <a:off x="642112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0867 w 2103120"/>
              <a:gd name="connsiteY3" fmla="*/ 1371600 h 1371600"/>
              <a:gd name="connsiteX4" fmla="*/ 2100867 w 2103120"/>
              <a:gd name="connsiteY4" fmla="*/ 1266213 h 1371600"/>
              <a:gd name="connsiteX5" fmla="*/ 0 w 2103120"/>
              <a:gd name="connsiteY5" fmla="*/ 1266213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0867" y="1371600"/>
                </a:lnTo>
                <a:lnTo>
                  <a:pt x="2100867" y="1266213"/>
                </a:lnTo>
                <a:lnTo>
                  <a:pt x="0" y="1266213"/>
                </a:lnTo>
                <a:close/>
              </a:path>
            </a:pathLst>
          </a:custGeom>
          <a:solidFill>
            <a:schemeClr val="accent6">
              <a:lumMod val="20000"/>
              <a:lumOff val="80000"/>
            </a:schemeClr>
          </a:solidFill>
        </p:spPr>
        <p:txBody>
          <a:bodyPr wrap="square">
            <a:noAutofit/>
          </a:bodyPr>
          <a:lstStyle>
            <a:lvl1pPr>
              <a:defRPr sz="1800"/>
            </a:lvl1pPr>
          </a:lstStyle>
          <a:p>
            <a:r>
              <a:rPr lang="en-US" dirty="0"/>
              <a:t>Click icon to add picture</a:t>
            </a:r>
          </a:p>
        </p:txBody>
      </p:sp>
      <p:sp>
        <p:nvSpPr>
          <p:cNvPr id="16" name="Text Placeholder 8">
            <a:extLst>
              <a:ext uri="{FF2B5EF4-FFF2-40B4-BE49-F238E27FC236}">
                <a16:creationId xmlns:a16="http://schemas.microsoft.com/office/drawing/2014/main" id="{AB0DA7E8-8D66-4F86-86F2-604044642B80}"/>
              </a:ext>
            </a:extLst>
          </p:cNvPr>
          <p:cNvSpPr>
            <a:spLocks noGrp="1"/>
          </p:cNvSpPr>
          <p:nvPr>
            <p:ph type="body" sz="quarter" idx="20" hasCustomPrompt="1"/>
          </p:nvPr>
        </p:nvSpPr>
        <p:spPr>
          <a:xfrm>
            <a:off x="6419088" y="3524652"/>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0">
            <a:extLst>
              <a:ext uri="{FF2B5EF4-FFF2-40B4-BE49-F238E27FC236}">
                <a16:creationId xmlns:a16="http://schemas.microsoft.com/office/drawing/2014/main" id="{3DC8F7DC-7D79-452D-89D4-DC0155C96864}"/>
              </a:ext>
            </a:extLst>
          </p:cNvPr>
          <p:cNvSpPr>
            <a:spLocks noGrp="1"/>
          </p:cNvSpPr>
          <p:nvPr>
            <p:ph type="body" sz="quarter" idx="21" hasCustomPrompt="1"/>
          </p:nvPr>
        </p:nvSpPr>
        <p:spPr>
          <a:xfrm>
            <a:off x="6419088" y="3774234"/>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1" name="Picture Placeholder 40">
            <a:extLst>
              <a:ext uri="{FF2B5EF4-FFF2-40B4-BE49-F238E27FC236}">
                <a16:creationId xmlns:a16="http://schemas.microsoft.com/office/drawing/2014/main" id="{CF3E2C3A-A072-436A-8C0E-682F06540C4F}"/>
              </a:ext>
            </a:extLst>
          </p:cNvPr>
          <p:cNvSpPr>
            <a:spLocks noGrp="1"/>
          </p:cNvSpPr>
          <p:nvPr>
            <p:ph type="pic" sz="quarter" idx="22"/>
          </p:nvPr>
        </p:nvSpPr>
        <p:spPr>
          <a:xfrm>
            <a:off x="917448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1667 w 2103120"/>
              <a:gd name="connsiteY3" fmla="*/ 1371600 h 1371600"/>
              <a:gd name="connsiteX4" fmla="*/ 2101667 w 2103120"/>
              <a:gd name="connsiteY4" fmla="*/ 1266213 h 1371600"/>
              <a:gd name="connsiteX5" fmla="*/ 0 w 2103120"/>
              <a:gd name="connsiteY5" fmla="*/ 1266213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1667" y="1371600"/>
                </a:lnTo>
                <a:lnTo>
                  <a:pt x="2101667" y="1266213"/>
                </a:lnTo>
                <a:lnTo>
                  <a:pt x="0" y="1266213"/>
                </a:lnTo>
                <a:close/>
              </a:path>
            </a:pathLst>
          </a:custGeom>
          <a:solidFill>
            <a:schemeClr val="accent6">
              <a:lumMod val="20000"/>
              <a:lumOff val="80000"/>
            </a:schemeClr>
          </a:solidFill>
        </p:spPr>
        <p:txBody>
          <a:bodyPr wrap="square">
            <a:noAutofit/>
          </a:bodyPr>
          <a:lstStyle>
            <a:lvl1pPr>
              <a:defRPr sz="1800"/>
            </a:lvl1pPr>
          </a:lstStyle>
          <a:p>
            <a:r>
              <a:rPr lang="en-US" dirty="0"/>
              <a:t>Click icon to add picture</a:t>
            </a:r>
          </a:p>
        </p:txBody>
      </p:sp>
      <p:sp>
        <p:nvSpPr>
          <p:cNvPr id="19" name="Text Placeholder 8">
            <a:extLst>
              <a:ext uri="{FF2B5EF4-FFF2-40B4-BE49-F238E27FC236}">
                <a16:creationId xmlns:a16="http://schemas.microsoft.com/office/drawing/2014/main" id="{0810DF3C-ABDE-477A-AAF0-72B27ED17495}"/>
              </a:ext>
            </a:extLst>
          </p:cNvPr>
          <p:cNvSpPr>
            <a:spLocks noGrp="1"/>
          </p:cNvSpPr>
          <p:nvPr>
            <p:ph type="body" sz="quarter" idx="23" hasCustomPrompt="1"/>
          </p:nvPr>
        </p:nvSpPr>
        <p:spPr>
          <a:xfrm>
            <a:off x="9171432" y="3524652"/>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0" name="Text Placeholder 10">
            <a:extLst>
              <a:ext uri="{FF2B5EF4-FFF2-40B4-BE49-F238E27FC236}">
                <a16:creationId xmlns:a16="http://schemas.microsoft.com/office/drawing/2014/main" id="{EBB0D63B-5F58-422A-A566-A7DE54E85F3B}"/>
              </a:ext>
            </a:extLst>
          </p:cNvPr>
          <p:cNvSpPr>
            <a:spLocks noGrp="1"/>
          </p:cNvSpPr>
          <p:nvPr>
            <p:ph type="body" sz="quarter" idx="24" hasCustomPrompt="1"/>
          </p:nvPr>
        </p:nvSpPr>
        <p:spPr>
          <a:xfrm>
            <a:off x="9171432" y="3774234"/>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5" name="Picture Placeholder 44">
            <a:extLst>
              <a:ext uri="{FF2B5EF4-FFF2-40B4-BE49-F238E27FC236}">
                <a16:creationId xmlns:a16="http://schemas.microsoft.com/office/drawing/2014/main" id="{20DAF781-CA6C-43D3-B553-E58DBF509A4A}"/>
              </a:ext>
            </a:extLst>
          </p:cNvPr>
          <p:cNvSpPr>
            <a:spLocks noGrp="1"/>
          </p:cNvSpPr>
          <p:nvPr>
            <p:ph type="pic" sz="quarter" idx="25"/>
          </p:nvPr>
        </p:nvSpPr>
        <p:spPr>
          <a:xfrm>
            <a:off x="91744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accent6">
              <a:lumMod val="20000"/>
              <a:lumOff val="80000"/>
            </a:schemeClr>
          </a:solidFill>
        </p:spPr>
        <p:txBody>
          <a:bodyPr wrap="square">
            <a:noAutofit/>
          </a:bodyPr>
          <a:lstStyle>
            <a:lvl1pPr>
              <a:defRPr sz="1800"/>
            </a:lvl1pPr>
          </a:lstStyle>
          <a:p>
            <a:r>
              <a:rPr lang="en-US" dirty="0"/>
              <a:t>Click icon to add picture</a:t>
            </a:r>
          </a:p>
        </p:txBody>
      </p:sp>
      <p:sp>
        <p:nvSpPr>
          <p:cNvPr id="22" name="Text Placeholder 8">
            <a:extLst>
              <a:ext uri="{FF2B5EF4-FFF2-40B4-BE49-F238E27FC236}">
                <a16:creationId xmlns:a16="http://schemas.microsoft.com/office/drawing/2014/main" id="{E502DEDD-A955-4A8D-9A05-828A01CE551D}"/>
              </a:ext>
            </a:extLst>
          </p:cNvPr>
          <p:cNvSpPr>
            <a:spLocks noGrp="1"/>
          </p:cNvSpPr>
          <p:nvPr>
            <p:ph type="body" sz="quarter" idx="26" hasCustomPrompt="1"/>
          </p:nvPr>
        </p:nvSpPr>
        <p:spPr>
          <a:xfrm>
            <a:off x="914400" y="57381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3" name="Text Placeholder 10">
            <a:extLst>
              <a:ext uri="{FF2B5EF4-FFF2-40B4-BE49-F238E27FC236}">
                <a16:creationId xmlns:a16="http://schemas.microsoft.com/office/drawing/2014/main" id="{E76CEA8C-8899-44E0-9F47-106A711A4CC1}"/>
              </a:ext>
            </a:extLst>
          </p:cNvPr>
          <p:cNvSpPr>
            <a:spLocks noGrp="1"/>
          </p:cNvSpPr>
          <p:nvPr>
            <p:ph type="body" sz="quarter" idx="27" hasCustomPrompt="1"/>
          </p:nvPr>
        </p:nvSpPr>
        <p:spPr>
          <a:xfrm>
            <a:off x="914400" y="6001343"/>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6" name="Picture Placeholder 45">
            <a:extLst>
              <a:ext uri="{FF2B5EF4-FFF2-40B4-BE49-F238E27FC236}">
                <a16:creationId xmlns:a16="http://schemas.microsoft.com/office/drawing/2014/main" id="{4DE21878-7282-49DF-A1B3-B38F5A85F71A}"/>
              </a:ext>
            </a:extLst>
          </p:cNvPr>
          <p:cNvSpPr>
            <a:spLocks noGrp="1"/>
          </p:cNvSpPr>
          <p:nvPr>
            <p:ph type="pic" sz="quarter" idx="28"/>
          </p:nvPr>
        </p:nvSpPr>
        <p:spPr>
          <a:xfrm>
            <a:off x="367080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2728 w 2103120"/>
              <a:gd name="connsiteY3" fmla="*/ 1371600 h 1371600"/>
              <a:gd name="connsiteX4" fmla="*/ 2102728 w 2103120"/>
              <a:gd name="connsiteY4" fmla="*/ 1277995 h 1371600"/>
              <a:gd name="connsiteX5" fmla="*/ 0 w 2103120"/>
              <a:gd name="connsiteY5" fmla="*/ 127799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2728" y="1371600"/>
                </a:lnTo>
                <a:lnTo>
                  <a:pt x="2102728" y="1277995"/>
                </a:lnTo>
                <a:lnTo>
                  <a:pt x="0" y="1277995"/>
                </a:lnTo>
                <a:close/>
              </a:path>
            </a:pathLst>
          </a:custGeom>
          <a:solidFill>
            <a:schemeClr val="accent6">
              <a:lumMod val="20000"/>
              <a:lumOff val="80000"/>
            </a:schemeClr>
          </a:solidFill>
        </p:spPr>
        <p:txBody>
          <a:bodyPr wrap="square">
            <a:noAutofit/>
          </a:bodyPr>
          <a:lstStyle>
            <a:lvl1pPr>
              <a:defRPr sz="1800"/>
            </a:lvl1pPr>
          </a:lstStyle>
          <a:p>
            <a:r>
              <a:rPr lang="en-US" dirty="0"/>
              <a:t>Click icon to add picture</a:t>
            </a:r>
          </a:p>
        </p:txBody>
      </p:sp>
      <p:sp>
        <p:nvSpPr>
          <p:cNvPr id="25" name="Text Placeholder 8">
            <a:extLst>
              <a:ext uri="{FF2B5EF4-FFF2-40B4-BE49-F238E27FC236}">
                <a16:creationId xmlns:a16="http://schemas.microsoft.com/office/drawing/2014/main" id="{3179BABC-F01C-4C09-BE82-C1C218CA476F}"/>
              </a:ext>
            </a:extLst>
          </p:cNvPr>
          <p:cNvSpPr>
            <a:spLocks noGrp="1"/>
          </p:cNvSpPr>
          <p:nvPr>
            <p:ph type="body" sz="quarter" idx="29" hasCustomPrompt="1"/>
          </p:nvPr>
        </p:nvSpPr>
        <p:spPr>
          <a:xfrm>
            <a:off x="3669792" y="57381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6" name="Text Placeholder 10">
            <a:extLst>
              <a:ext uri="{FF2B5EF4-FFF2-40B4-BE49-F238E27FC236}">
                <a16:creationId xmlns:a16="http://schemas.microsoft.com/office/drawing/2014/main" id="{7B1CE826-A5B2-4507-ADB0-BD2BFE4B8BB9}"/>
              </a:ext>
            </a:extLst>
          </p:cNvPr>
          <p:cNvSpPr>
            <a:spLocks noGrp="1"/>
          </p:cNvSpPr>
          <p:nvPr>
            <p:ph type="body" sz="quarter" idx="30" hasCustomPrompt="1"/>
          </p:nvPr>
        </p:nvSpPr>
        <p:spPr>
          <a:xfrm>
            <a:off x="3669792" y="6001343"/>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7" name="Picture Placeholder 46">
            <a:extLst>
              <a:ext uri="{FF2B5EF4-FFF2-40B4-BE49-F238E27FC236}">
                <a16:creationId xmlns:a16="http://schemas.microsoft.com/office/drawing/2014/main" id="{09624F3D-E589-4C68-B98A-566CCAAA98D1}"/>
              </a:ext>
            </a:extLst>
          </p:cNvPr>
          <p:cNvSpPr>
            <a:spLocks noGrp="1"/>
          </p:cNvSpPr>
          <p:nvPr>
            <p:ph type="pic" sz="quarter" idx="31"/>
          </p:nvPr>
        </p:nvSpPr>
        <p:spPr>
          <a:xfrm>
            <a:off x="642416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098017 w 2103120"/>
              <a:gd name="connsiteY3" fmla="*/ 1371600 h 1371600"/>
              <a:gd name="connsiteX4" fmla="*/ 2098017 w 2103120"/>
              <a:gd name="connsiteY4" fmla="*/ 1277995 h 1371600"/>
              <a:gd name="connsiteX5" fmla="*/ 0 w 2103120"/>
              <a:gd name="connsiteY5" fmla="*/ 127799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098017" y="1371600"/>
                </a:lnTo>
                <a:lnTo>
                  <a:pt x="2098017" y="1277995"/>
                </a:lnTo>
                <a:lnTo>
                  <a:pt x="0" y="1277995"/>
                </a:lnTo>
                <a:close/>
              </a:path>
            </a:pathLst>
          </a:custGeom>
          <a:solidFill>
            <a:schemeClr val="accent6">
              <a:lumMod val="20000"/>
              <a:lumOff val="80000"/>
            </a:schemeClr>
          </a:solidFill>
        </p:spPr>
        <p:txBody>
          <a:bodyPr wrap="square">
            <a:noAutofit/>
          </a:bodyPr>
          <a:lstStyle>
            <a:lvl1pPr>
              <a:defRPr sz="1800"/>
            </a:lvl1pPr>
          </a:lstStyle>
          <a:p>
            <a:r>
              <a:rPr lang="en-US" dirty="0"/>
              <a:t>Click icon to add picture</a:t>
            </a:r>
          </a:p>
        </p:txBody>
      </p:sp>
      <p:sp>
        <p:nvSpPr>
          <p:cNvPr id="28" name="Text Placeholder 8">
            <a:extLst>
              <a:ext uri="{FF2B5EF4-FFF2-40B4-BE49-F238E27FC236}">
                <a16:creationId xmlns:a16="http://schemas.microsoft.com/office/drawing/2014/main" id="{6F19331A-27CF-4270-B991-C2E97C6E6CA3}"/>
              </a:ext>
            </a:extLst>
          </p:cNvPr>
          <p:cNvSpPr>
            <a:spLocks noGrp="1"/>
          </p:cNvSpPr>
          <p:nvPr>
            <p:ph type="body" sz="quarter" idx="32" hasCustomPrompt="1"/>
          </p:nvPr>
        </p:nvSpPr>
        <p:spPr>
          <a:xfrm>
            <a:off x="6422136" y="57381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9" name="Text Placeholder 10">
            <a:extLst>
              <a:ext uri="{FF2B5EF4-FFF2-40B4-BE49-F238E27FC236}">
                <a16:creationId xmlns:a16="http://schemas.microsoft.com/office/drawing/2014/main" id="{C123301D-8AA0-4C65-B928-3902E4793B59}"/>
              </a:ext>
            </a:extLst>
          </p:cNvPr>
          <p:cNvSpPr>
            <a:spLocks noGrp="1"/>
          </p:cNvSpPr>
          <p:nvPr>
            <p:ph type="body" sz="quarter" idx="33" hasCustomPrompt="1"/>
          </p:nvPr>
        </p:nvSpPr>
        <p:spPr>
          <a:xfrm>
            <a:off x="6422136" y="6001343"/>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8" name="Picture Placeholder 47">
            <a:extLst>
              <a:ext uri="{FF2B5EF4-FFF2-40B4-BE49-F238E27FC236}">
                <a16:creationId xmlns:a16="http://schemas.microsoft.com/office/drawing/2014/main" id="{09B16E22-2B7C-413C-9283-51DBE7DF0F62}"/>
              </a:ext>
            </a:extLst>
          </p:cNvPr>
          <p:cNvSpPr>
            <a:spLocks noGrp="1"/>
          </p:cNvSpPr>
          <p:nvPr>
            <p:ph type="pic" sz="quarter" idx="34"/>
          </p:nvPr>
        </p:nvSpPr>
        <p:spPr>
          <a:xfrm>
            <a:off x="917752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097024 w 2103120"/>
              <a:gd name="connsiteY3" fmla="*/ 1371600 h 1371600"/>
              <a:gd name="connsiteX4" fmla="*/ 2097024 w 2103120"/>
              <a:gd name="connsiteY4" fmla="*/ 1277995 h 1371600"/>
              <a:gd name="connsiteX5" fmla="*/ 0 w 2103120"/>
              <a:gd name="connsiteY5" fmla="*/ 127799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097024" y="1371600"/>
                </a:lnTo>
                <a:lnTo>
                  <a:pt x="2097024" y="1277995"/>
                </a:lnTo>
                <a:lnTo>
                  <a:pt x="0" y="1277995"/>
                </a:lnTo>
                <a:close/>
              </a:path>
            </a:pathLst>
          </a:custGeom>
          <a:solidFill>
            <a:schemeClr val="accent6">
              <a:lumMod val="20000"/>
              <a:lumOff val="80000"/>
            </a:schemeClr>
          </a:solidFill>
        </p:spPr>
        <p:txBody>
          <a:bodyPr wrap="square">
            <a:noAutofit/>
          </a:bodyPr>
          <a:lstStyle>
            <a:lvl1pPr>
              <a:defRPr sz="1800"/>
            </a:lvl1pPr>
          </a:lstStyle>
          <a:p>
            <a:r>
              <a:rPr lang="en-US" dirty="0"/>
              <a:t>Click icon to add picture</a:t>
            </a:r>
          </a:p>
        </p:txBody>
      </p:sp>
      <p:sp>
        <p:nvSpPr>
          <p:cNvPr id="31" name="Text Placeholder 8">
            <a:extLst>
              <a:ext uri="{FF2B5EF4-FFF2-40B4-BE49-F238E27FC236}">
                <a16:creationId xmlns:a16="http://schemas.microsoft.com/office/drawing/2014/main" id="{9E095B1F-8D49-4766-951D-A60C5BA5DB41}"/>
              </a:ext>
            </a:extLst>
          </p:cNvPr>
          <p:cNvSpPr>
            <a:spLocks noGrp="1"/>
          </p:cNvSpPr>
          <p:nvPr>
            <p:ph type="body" sz="quarter" idx="35" hasCustomPrompt="1"/>
          </p:nvPr>
        </p:nvSpPr>
        <p:spPr>
          <a:xfrm>
            <a:off x="9174480" y="57381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32" name="Text Placeholder 10">
            <a:extLst>
              <a:ext uri="{FF2B5EF4-FFF2-40B4-BE49-F238E27FC236}">
                <a16:creationId xmlns:a16="http://schemas.microsoft.com/office/drawing/2014/main" id="{A3C30BF1-DCAF-4FF7-AE62-42A77BBB551F}"/>
              </a:ext>
            </a:extLst>
          </p:cNvPr>
          <p:cNvSpPr>
            <a:spLocks noGrp="1"/>
          </p:cNvSpPr>
          <p:nvPr>
            <p:ph type="body" sz="quarter" idx="36" hasCustomPrompt="1"/>
          </p:nvPr>
        </p:nvSpPr>
        <p:spPr>
          <a:xfrm>
            <a:off x="9174480" y="6001343"/>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9" name="Rectangle 48">
            <a:extLst>
              <a:ext uri="{FF2B5EF4-FFF2-40B4-BE49-F238E27FC236}">
                <a16:creationId xmlns:a16="http://schemas.microsoft.com/office/drawing/2014/main" id="{554DA5CF-5D2A-43B4-85A8-340C8F7BBA9B}"/>
              </a:ext>
              <a:ext uri="{C183D7F6-B498-43B3-948B-1728B52AA6E4}">
                <adec:decorative xmlns:adec="http://schemas.microsoft.com/office/drawing/2017/decorative" val="1"/>
              </a:ext>
            </a:extLst>
          </p:cNvPr>
          <p:cNvSpPr/>
          <p:nvPr userDrawn="1"/>
        </p:nvSpPr>
        <p:spPr>
          <a:xfrm>
            <a:off x="914542" y="3312119"/>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6B1FEE3-D401-47CB-80E6-52D6DF510D77}"/>
              </a:ext>
              <a:ext uri="{C183D7F6-B498-43B3-948B-1728B52AA6E4}">
                <adec:decorative xmlns:adec="http://schemas.microsoft.com/office/drawing/2017/decorative" val="1"/>
              </a:ext>
            </a:extLst>
          </p:cNvPr>
          <p:cNvSpPr/>
          <p:nvPr userDrawn="1"/>
        </p:nvSpPr>
        <p:spPr>
          <a:xfrm>
            <a:off x="3667323" y="331408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D86A78-C607-45C6-8641-1AF4A5F073EE}"/>
              </a:ext>
              <a:ext uri="{C183D7F6-B498-43B3-948B-1728B52AA6E4}">
                <adec:decorative xmlns:adec="http://schemas.microsoft.com/office/drawing/2017/decorative" val="1"/>
              </a:ext>
            </a:extLst>
          </p:cNvPr>
          <p:cNvSpPr/>
          <p:nvPr userDrawn="1"/>
        </p:nvSpPr>
        <p:spPr>
          <a:xfrm>
            <a:off x="6418867" y="331408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B84BFDA8-0351-4C99-8911-2034DAE3D78E}"/>
              </a:ext>
              <a:ext uri="{C183D7F6-B498-43B3-948B-1728B52AA6E4}">
                <adec:decorative xmlns:adec="http://schemas.microsoft.com/office/drawing/2017/decorative" val="1"/>
              </a:ext>
            </a:extLst>
          </p:cNvPr>
          <p:cNvSpPr/>
          <p:nvPr userDrawn="1"/>
        </p:nvSpPr>
        <p:spPr>
          <a:xfrm>
            <a:off x="9173027" y="331408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1896FDB4-943E-4915-BFB5-FBF28C1F0DB4}"/>
              </a:ext>
              <a:ext uri="{C183D7F6-B498-43B3-948B-1728B52AA6E4}">
                <adec:decorative xmlns:adec="http://schemas.microsoft.com/office/drawing/2017/decorative" val="1"/>
              </a:ext>
            </a:extLst>
          </p:cNvPr>
          <p:cNvSpPr/>
          <p:nvPr userDrawn="1"/>
        </p:nvSpPr>
        <p:spPr>
          <a:xfrm>
            <a:off x="918072" y="5537362"/>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8DE6F848-8616-4A39-B962-93F75C4718F8}"/>
              </a:ext>
              <a:ext uri="{C183D7F6-B498-43B3-948B-1728B52AA6E4}">
                <adec:decorative xmlns:adec="http://schemas.microsoft.com/office/drawing/2017/decorative" val="1"/>
              </a:ext>
            </a:extLst>
          </p:cNvPr>
          <p:cNvSpPr/>
          <p:nvPr userDrawn="1"/>
        </p:nvSpPr>
        <p:spPr>
          <a:xfrm>
            <a:off x="3670416" y="5539331"/>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06A04BD-9213-47EF-B5B0-2684E430D182}"/>
              </a:ext>
              <a:ext uri="{C183D7F6-B498-43B3-948B-1728B52AA6E4}">
                <adec:decorative xmlns:adec="http://schemas.microsoft.com/office/drawing/2017/decorative" val="1"/>
              </a:ext>
            </a:extLst>
          </p:cNvPr>
          <p:cNvSpPr/>
          <p:nvPr userDrawn="1"/>
        </p:nvSpPr>
        <p:spPr>
          <a:xfrm>
            <a:off x="6419065" y="5539331"/>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869DE2A-F897-46B0-B840-A2597892490B}"/>
              </a:ext>
              <a:ext uri="{C183D7F6-B498-43B3-948B-1728B52AA6E4}">
                <adec:decorative xmlns:adec="http://schemas.microsoft.com/office/drawing/2017/decorative" val="1"/>
              </a:ext>
            </a:extLst>
          </p:cNvPr>
          <p:cNvSpPr/>
          <p:nvPr userDrawn="1"/>
        </p:nvSpPr>
        <p:spPr>
          <a:xfrm>
            <a:off x="9171432" y="5539331"/>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421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7" y="365760"/>
            <a:ext cx="10515600" cy="1325563"/>
          </a:xfrm>
        </p:spPr>
        <p:txBody>
          <a:bodyPr/>
          <a:lstStyle>
            <a:lvl1pPr>
              <a:defRPr>
                <a:solidFill>
                  <a:schemeClr val="tx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65000"/>
                    <a:lumOff val="35000"/>
                  </a:schemeClr>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lumMod val="65000"/>
                    <a:lumOff val="3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9DD0C4E2-C56D-415A-A93E-7E5A3DD9BBEA}"/>
              </a:ext>
            </a:extLst>
          </p:cNvPr>
          <p:cNvSpPr>
            <a:spLocks noGrp="1"/>
          </p:cNvSpPr>
          <p:nvPr>
            <p:ph type="body" sz="quarter" idx="14" hasCustomPrompt="1"/>
          </p:nvPr>
        </p:nvSpPr>
        <p:spPr>
          <a:xfrm>
            <a:off x="914400" y="4333934"/>
            <a:ext cx="2286000" cy="548640"/>
          </a:xfrm>
        </p:spPr>
        <p:txBody>
          <a:bodyPr>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3" name="Text Placeholder 12">
            <a:extLst>
              <a:ext uri="{FF2B5EF4-FFF2-40B4-BE49-F238E27FC236}">
                <a16:creationId xmlns:a16="http://schemas.microsoft.com/office/drawing/2014/main" id="{63466F58-8094-496E-8FA6-A2A07D706ECA}"/>
              </a:ext>
            </a:extLst>
          </p:cNvPr>
          <p:cNvSpPr>
            <a:spLocks noGrp="1"/>
          </p:cNvSpPr>
          <p:nvPr>
            <p:ph type="body" sz="quarter" idx="15" hasCustomPrompt="1"/>
          </p:nvPr>
        </p:nvSpPr>
        <p:spPr>
          <a:xfrm>
            <a:off x="914400" y="5235467"/>
            <a:ext cx="2286000" cy="73152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7" name="Content Placeholder 6">
            <a:extLst>
              <a:ext uri="{FF2B5EF4-FFF2-40B4-BE49-F238E27FC236}">
                <a16:creationId xmlns:a16="http://schemas.microsoft.com/office/drawing/2014/main" id="{27ECF580-8E4E-43A8-957B-F86F1C61ADA4}"/>
              </a:ext>
            </a:extLst>
          </p:cNvPr>
          <p:cNvSpPr>
            <a:spLocks noGrp="1"/>
          </p:cNvSpPr>
          <p:nvPr>
            <p:ph sz="quarter" idx="22" hasCustomPrompt="1"/>
          </p:nvPr>
        </p:nvSpPr>
        <p:spPr>
          <a:xfrm>
            <a:off x="914400" y="2004810"/>
            <a:ext cx="2286000" cy="21717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0" name="Text Placeholder 10">
            <a:extLst>
              <a:ext uri="{FF2B5EF4-FFF2-40B4-BE49-F238E27FC236}">
                <a16:creationId xmlns:a16="http://schemas.microsoft.com/office/drawing/2014/main" id="{58B05749-818D-4447-958A-FEF293220AE8}"/>
              </a:ext>
            </a:extLst>
          </p:cNvPr>
          <p:cNvSpPr>
            <a:spLocks noGrp="1"/>
          </p:cNvSpPr>
          <p:nvPr>
            <p:ph type="body" sz="quarter" idx="23" hasCustomPrompt="1"/>
          </p:nvPr>
        </p:nvSpPr>
        <p:spPr>
          <a:xfrm>
            <a:off x="3602736" y="4333934"/>
            <a:ext cx="2286000" cy="548640"/>
          </a:xfrm>
        </p:spPr>
        <p:txBody>
          <a:bodyPr>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21" name="Text Placeholder 12">
            <a:extLst>
              <a:ext uri="{FF2B5EF4-FFF2-40B4-BE49-F238E27FC236}">
                <a16:creationId xmlns:a16="http://schemas.microsoft.com/office/drawing/2014/main" id="{7F20B9D5-25D9-47F8-A972-A75CCB164FD5}"/>
              </a:ext>
            </a:extLst>
          </p:cNvPr>
          <p:cNvSpPr>
            <a:spLocks noGrp="1"/>
          </p:cNvSpPr>
          <p:nvPr>
            <p:ph type="body" sz="quarter" idx="24" hasCustomPrompt="1"/>
          </p:nvPr>
        </p:nvSpPr>
        <p:spPr>
          <a:xfrm>
            <a:off x="3602736" y="5235467"/>
            <a:ext cx="2286000" cy="73152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2" name="Content Placeholder 6">
            <a:extLst>
              <a:ext uri="{FF2B5EF4-FFF2-40B4-BE49-F238E27FC236}">
                <a16:creationId xmlns:a16="http://schemas.microsoft.com/office/drawing/2014/main" id="{41B075AD-BF48-4749-9202-8150B2107377}"/>
              </a:ext>
            </a:extLst>
          </p:cNvPr>
          <p:cNvSpPr>
            <a:spLocks noGrp="1"/>
          </p:cNvSpPr>
          <p:nvPr>
            <p:ph sz="quarter" idx="25" hasCustomPrompt="1"/>
          </p:nvPr>
        </p:nvSpPr>
        <p:spPr>
          <a:xfrm>
            <a:off x="3603626" y="2004810"/>
            <a:ext cx="2286000" cy="21717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3" name="Text Placeholder 10">
            <a:extLst>
              <a:ext uri="{FF2B5EF4-FFF2-40B4-BE49-F238E27FC236}">
                <a16:creationId xmlns:a16="http://schemas.microsoft.com/office/drawing/2014/main" id="{95B953E6-3C98-4798-A4E9-1B1440A15A51}"/>
              </a:ext>
            </a:extLst>
          </p:cNvPr>
          <p:cNvSpPr>
            <a:spLocks noGrp="1"/>
          </p:cNvSpPr>
          <p:nvPr>
            <p:ph type="body" sz="quarter" idx="26" hasCustomPrompt="1"/>
          </p:nvPr>
        </p:nvSpPr>
        <p:spPr>
          <a:xfrm>
            <a:off x="8982077" y="4333934"/>
            <a:ext cx="2286000" cy="548640"/>
          </a:xfrm>
        </p:spPr>
        <p:txBody>
          <a:bodyPr>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24" name="Text Placeholder 12">
            <a:extLst>
              <a:ext uri="{FF2B5EF4-FFF2-40B4-BE49-F238E27FC236}">
                <a16:creationId xmlns:a16="http://schemas.microsoft.com/office/drawing/2014/main" id="{65B3E813-F032-4E15-B3D8-B0B967E18400}"/>
              </a:ext>
            </a:extLst>
          </p:cNvPr>
          <p:cNvSpPr>
            <a:spLocks noGrp="1"/>
          </p:cNvSpPr>
          <p:nvPr>
            <p:ph type="body" sz="quarter" idx="27" hasCustomPrompt="1"/>
          </p:nvPr>
        </p:nvSpPr>
        <p:spPr>
          <a:xfrm>
            <a:off x="8982077" y="5235467"/>
            <a:ext cx="2286000" cy="73152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5" name="Content Placeholder 6">
            <a:extLst>
              <a:ext uri="{FF2B5EF4-FFF2-40B4-BE49-F238E27FC236}">
                <a16:creationId xmlns:a16="http://schemas.microsoft.com/office/drawing/2014/main" id="{3A1AE7A9-C278-4553-BA87-9A37448FE965}"/>
              </a:ext>
            </a:extLst>
          </p:cNvPr>
          <p:cNvSpPr>
            <a:spLocks noGrp="1"/>
          </p:cNvSpPr>
          <p:nvPr>
            <p:ph sz="quarter" idx="28" hasCustomPrompt="1"/>
          </p:nvPr>
        </p:nvSpPr>
        <p:spPr>
          <a:xfrm>
            <a:off x="8982077" y="2004810"/>
            <a:ext cx="2286000" cy="21717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6" name="Text Placeholder 10">
            <a:extLst>
              <a:ext uri="{FF2B5EF4-FFF2-40B4-BE49-F238E27FC236}">
                <a16:creationId xmlns:a16="http://schemas.microsoft.com/office/drawing/2014/main" id="{1408D2FA-A2B1-4447-8C50-0F16D70CE9D2}"/>
              </a:ext>
            </a:extLst>
          </p:cNvPr>
          <p:cNvSpPr>
            <a:spLocks noGrp="1"/>
          </p:cNvSpPr>
          <p:nvPr>
            <p:ph type="body" sz="quarter" idx="29" hasCustomPrompt="1"/>
          </p:nvPr>
        </p:nvSpPr>
        <p:spPr>
          <a:xfrm>
            <a:off x="6291072" y="4333934"/>
            <a:ext cx="2286000" cy="548640"/>
          </a:xfrm>
        </p:spPr>
        <p:txBody>
          <a:bodyPr>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27" name="Text Placeholder 12">
            <a:extLst>
              <a:ext uri="{FF2B5EF4-FFF2-40B4-BE49-F238E27FC236}">
                <a16:creationId xmlns:a16="http://schemas.microsoft.com/office/drawing/2014/main" id="{68834F1C-0151-4D96-9804-08CAEEDB3495}"/>
              </a:ext>
            </a:extLst>
          </p:cNvPr>
          <p:cNvSpPr>
            <a:spLocks noGrp="1"/>
          </p:cNvSpPr>
          <p:nvPr>
            <p:ph type="body" sz="quarter" idx="30" hasCustomPrompt="1"/>
          </p:nvPr>
        </p:nvSpPr>
        <p:spPr>
          <a:xfrm>
            <a:off x="6291072" y="5235467"/>
            <a:ext cx="2286000" cy="73152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8" name="Content Placeholder 6">
            <a:extLst>
              <a:ext uri="{FF2B5EF4-FFF2-40B4-BE49-F238E27FC236}">
                <a16:creationId xmlns:a16="http://schemas.microsoft.com/office/drawing/2014/main" id="{DB26BE5E-69FC-43BF-BD74-25B62546B252}"/>
              </a:ext>
            </a:extLst>
          </p:cNvPr>
          <p:cNvSpPr>
            <a:spLocks noGrp="1"/>
          </p:cNvSpPr>
          <p:nvPr>
            <p:ph sz="quarter" idx="31" hasCustomPrompt="1"/>
          </p:nvPr>
        </p:nvSpPr>
        <p:spPr>
          <a:xfrm>
            <a:off x="6292852" y="2004810"/>
            <a:ext cx="2286000" cy="21717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9" name="Text Placeholder 12">
            <a:extLst>
              <a:ext uri="{FF2B5EF4-FFF2-40B4-BE49-F238E27FC236}">
                <a16:creationId xmlns:a16="http://schemas.microsoft.com/office/drawing/2014/main" id="{E9D71C6C-8090-42D9-AA7D-9D858A089829}"/>
              </a:ext>
            </a:extLst>
          </p:cNvPr>
          <p:cNvSpPr>
            <a:spLocks noGrp="1"/>
          </p:cNvSpPr>
          <p:nvPr>
            <p:ph type="body" sz="quarter" idx="32" hasCustomPrompt="1"/>
          </p:nvPr>
        </p:nvSpPr>
        <p:spPr>
          <a:xfrm>
            <a:off x="914400" y="4912335"/>
            <a:ext cx="22860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30" name="Text Placeholder 12">
            <a:extLst>
              <a:ext uri="{FF2B5EF4-FFF2-40B4-BE49-F238E27FC236}">
                <a16:creationId xmlns:a16="http://schemas.microsoft.com/office/drawing/2014/main" id="{ADBCB0A2-01FA-4A56-9187-2141478D277E}"/>
              </a:ext>
            </a:extLst>
          </p:cNvPr>
          <p:cNvSpPr>
            <a:spLocks noGrp="1"/>
          </p:cNvSpPr>
          <p:nvPr>
            <p:ph type="body" sz="quarter" idx="33" hasCustomPrompt="1"/>
          </p:nvPr>
        </p:nvSpPr>
        <p:spPr>
          <a:xfrm>
            <a:off x="3602736" y="4912335"/>
            <a:ext cx="22860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31" name="Text Placeholder 12">
            <a:extLst>
              <a:ext uri="{FF2B5EF4-FFF2-40B4-BE49-F238E27FC236}">
                <a16:creationId xmlns:a16="http://schemas.microsoft.com/office/drawing/2014/main" id="{A8DA037D-3115-4D06-B62B-8B2361C1B73D}"/>
              </a:ext>
            </a:extLst>
          </p:cNvPr>
          <p:cNvSpPr>
            <a:spLocks noGrp="1"/>
          </p:cNvSpPr>
          <p:nvPr>
            <p:ph type="body" sz="quarter" idx="34" hasCustomPrompt="1"/>
          </p:nvPr>
        </p:nvSpPr>
        <p:spPr>
          <a:xfrm>
            <a:off x="8982077" y="4912335"/>
            <a:ext cx="22860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32" name="Text Placeholder 12">
            <a:extLst>
              <a:ext uri="{FF2B5EF4-FFF2-40B4-BE49-F238E27FC236}">
                <a16:creationId xmlns:a16="http://schemas.microsoft.com/office/drawing/2014/main" id="{2CE21E27-DF2A-4809-8004-DBD3CB8C9D75}"/>
              </a:ext>
            </a:extLst>
          </p:cNvPr>
          <p:cNvSpPr>
            <a:spLocks noGrp="1"/>
          </p:cNvSpPr>
          <p:nvPr>
            <p:ph type="body" sz="quarter" idx="35" hasCustomPrompt="1"/>
          </p:nvPr>
        </p:nvSpPr>
        <p:spPr>
          <a:xfrm>
            <a:off x="6291072" y="4912335"/>
            <a:ext cx="22860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Tree>
    <p:extLst>
      <p:ext uri="{BB962C8B-B14F-4D97-AF65-F5344CB8AC3E}">
        <p14:creationId xmlns:p14="http://schemas.microsoft.com/office/powerpoint/2010/main" val="1628668314"/>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A951D3-FDD2-4A48-9F77-7EB69F3AAC62}"/>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4799EBE-9D4F-CAAF-9EFE-3A48EC74F09C}"/>
              </a:ext>
            </a:extLst>
          </p:cNvPr>
          <p:cNvSpPr txBox="1"/>
          <p:nvPr userDrawn="1"/>
        </p:nvSpPr>
        <p:spPr>
          <a:xfrm>
            <a:off x="-9524" y="0"/>
            <a:ext cx="228600" cy="6858000"/>
          </a:xfrm>
          <a:prstGeom prst="rect">
            <a:avLst/>
          </a:prstGeom>
          <a:noFill/>
        </p:spPr>
        <p:txBody>
          <a:bodyPr vert="vert270" wrap="none" lIns="0" tIns="0" rIns="0" bIns="0" rtlCol="0" anchor="ctr" anchorCtr="0">
            <a:noAutofit/>
          </a:bodyPr>
          <a:lstStyle/>
          <a:p>
            <a:pPr algn="ctr"/>
            <a:r>
              <a:rPr lang="en-US" sz="1200" cap="small" spc="1200" baseline="0" dirty="0">
                <a:solidFill>
                  <a:schemeClr val="bg1"/>
                </a:solidFill>
              </a:rPr>
              <a:t>Bonneville Power Administration</a:t>
            </a:r>
          </a:p>
        </p:txBody>
      </p:sp>
      <p:pic>
        <p:nvPicPr>
          <p:cNvPr id="14" name="Picture 13" descr="undefined">
            <a:extLst>
              <a:ext uri="{FF2B5EF4-FFF2-40B4-BE49-F238E27FC236}">
                <a16:creationId xmlns:a16="http://schemas.microsoft.com/office/drawing/2014/main" id="{8443C555-B679-CCB1-5C2A-728ED7FA12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17366" y="136525"/>
            <a:ext cx="979360" cy="88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859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F1B0119-8B53-4329-89FD-7688250A12F9}"/>
              </a:ext>
            </a:extLst>
          </p:cNvPr>
          <p:cNvSpPr>
            <a:spLocks noGrp="1"/>
          </p:cNvSpPr>
          <p:nvPr>
            <p:ph type="pic" sz="quarter" idx="13"/>
          </p:nvPr>
        </p:nvSpPr>
        <p:spPr>
          <a:xfrm>
            <a:off x="458724" y="481369"/>
            <a:ext cx="11274552" cy="2743200"/>
          </a:xfrm>
          <a:custGeom>
            <a:avLst/>
            <a:gdLst>
              <a:gd name="connsiteX0" fmla="*/ 0 w 11274552"/>
              <a:gd name="connsiteY0" fmla="*/ 0 h 2743200"/>
              <a:gd name="connsiteX1" fmla="*/ 11274552 w 11274552"/>
              <a:gd name="connsiteY1" fmla="*/ 0 h 2743200"/>
              <a:gd name="connsiteX2" fmla="*/ 11274552 w 11274552"/>
              <a:gd name="connsiteY2" fmla="*/ 2743200 h 2743200"/>
              <a:gd name="connsiteX3" fmla="*/ 5730217 w 11274552"/>
              <a:gd name="connsiteY3" fmla="*/ 2743200 h 2743200"/>
              <a:gd name="connsiteX4" fmla="*/ 5730217 w 11274552"/>
              <a:gd name="connsiteY4" fmla="*/ 1118831 h 2743200"/>
              <a:gd name="connsiteX5" fmla="*/ 5522399 w 11274552"/>
              <a:gd name="connsiteY5" fmla="*/ 1118831 h 2743200"/>
              <a:gd name="connsiteX6" fmla="*/ 5522399 w 11274552"/>
              <a:gd name="connsiteY6" fmla="*/ 2743200 h 2743200"/>
              <a:gd name="connsiteX7" fmla="*/ 0 w 11274552"/>
              <a:gd name="connsiteY7"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74552" h="2743200">
                <a:moveTo>
                  <a:pt x="0" y="0"/>
                </a:moveTo>
                <a:lnTo>
                  <a:pt x="11274552" y="0"/>
                </a:lnTo>
                <a:lnTo>
                  <a:pt x="11274552" y="2743200"/>
                </a:lnTo>
                <a:lnTo>
                  <a:pt x="5730217" y="2743200"/>
                </a:lnTo>
                <a:lnTo>
                  <a:pt x="5730217" y="1118831"/>
                </a:lnTo>
                <a:lnTo>
                  <a:pt x="5522399" y="1118831"/>
                </a:lnTo>
                <a:lnTo>
                  <a:pt x="5522399" y="2743200"/>
                </a:lnTo>
                <a:lnTo>
                  <a:pt x="0" y="2743200"/>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3592386"/>
            <a:ext cx="4572000" cy="1325563"/>
          </a:xfrm>
        </p:spPr>
        <p:txBody>
          <a:bodyPr anchor="t" anchorCtr="0"/>
          <a:lstStyle>
            <a:lvl1pPr>
              <a:defRPr>
                <a:solidFill>
                  <a:schemeClr val="tx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65000"/>
                    <a:lumOff val="35000"/>
                  </a:schemeClr>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lumMod val="65000"/>
                    <a:lumOff val="35000"/>
                  </a:schemeClr>
                </a:solidFill>
              </a:defRPr>
            </a:lvl1pPr>
          </a:lstStyle>
          <a:p>
            <a:r>
              <a:rPr lang="en-US" dirty="0"/>
              <a:t>Pitch deck title</a:t>
            </a:r>
          </a:p>
        </p:txBody>
      </p:sp>
      <p:sp>
        <p:nvSpPr>
          <p:cNvPr id="15" name="Text Placeholder 12">
            <a:extLst>
              <a:ext uri="{FF2B5EF4-FFF2-40B4-BE49-F238E27FC236}">
                <a16:creationId xmlns:a16="http://schemas.microsoft.com/office/drawing/2014/main" id="{FEDD6309-46B2-4D7D-A1E2-8F04609BF7B3}"/>
              </a:ext>
            </a:extLst>
          </p:cNvPr>
          <p:cNvSpPr>
            <a:spLocks noGrp="1"/>
          </p:cNvSpPr>
          <p:nvPr>
            <p:ph type="body" sz="quarter" idx="17" hasCustomPrompt="1"/>
          </p:nvPr>
        </p:nvSpPr>
        <p:spPr>
          <a:xfrm>
            <a:off x="6489391" y="3546349"/>
            <a:ext cx="5248656" cy="1920240"/>
          </a:xfrm>
        </p:spPr>
        <p:txBody>
          <a:bodyPr>
            <a:no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1" name="Rectangle 10">
            <a:extLst>
              <a:ext uri="{FF2B5EF4-FFF2-40B4-BE49-F238E27FC236}">
                <a16:creationId xmlns:a16="http://schemas.microsoft.com/office/drawing/2014/main" id="{95C8E637-78B0-4855-A6B1-C2DE56F3644F}"/>
              </a:ext>
              <a:ext uri="{C183D7F6-B498-43B3-948B-1728B52AA6E4}">
                <adec:decorative xmlns:adec="http://schemas.microsoft.com/office/drawing/2017/decorative" val="1"/>
              </a:ext>
            </a:extLst>
          </p:cNvPr>
          <p:cNvSpPr/>
          <p:nvPr userDrawn="1"/>
        </p:nvSpPr>
        <p:spPr>
          <a:xfrm>
            <a:off x="5981123" y="1600200"/>
            <a:ext cx="207818"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2">
            <a:extLst>
              <a:ext uri="{FF2B5EF4-FFF2-40B4-BE49-F238E27FC236}">
                <a16:creationId xmlns:a16="http://schemas.microsoft.com/office/drawing/2014/main" id="{89A89CDF-EE53-4D5A-BA2F-B21F454E10AE}"/>
              </a:ext>
            </a:extLst>
          </p:cNvPr>
          <p:cNvSpPr>
            <a:spLocks noGrp="1"/>
          </p:cNvSpPr>
          <p:nvPr>
            <p:ph type="body" sz="quarter" idx="14" hasCustomPrompt="1"/>
          </p:nvPr>
        </p:nvSpPr>
        <p:spPr>
          <a:xfrm>
            <a:off x="5239512" y="5503164"/>
            <a:ext cx="6958584" cy="1371600"/>
          </a:xfrm>
        </p:spPr>
        <p:txBody>
          <a:bodyPr vert="horz" bIns="0" anchor="t">
            <a:noAutofit/>
          </a:bodyPr>
          <a:lstStyle>
            <a:lvl1pPr marL="0" indent="0" algn="r">
              <a:lnSpc>
                <a:spcPct val="100000"/>
              </a:lnSpc>
              <a:spcBef>
                <a:spcPts val="0"/>
              </a:spcBef>
              <a:buNone/>
              <a:defRPr sz="11000" cap="all" baseline="0">
                <a:solidFill>
                  <a:schemeClr val="bg1">
                    <a:lumMod val="95000"/>
                  </a:schemeClr>
                </a:solidFill>
                <a:latin typeface="Source Sans Pro ExtraLight" panose="020B0303030403020204" pitchFamily="34" charset="0"/>
                <a:ea typeface="Source Sans Pro ExtraLight" panose="020B0303030403020204" pitchFamily="34" charset="0"/>
              </a:defRPr>
            </a:lvl1pPr>
          </a:lstStyle>
          <a:p>
            <a:pPr lvl="0"/>
            <a:r>
              <a:rPr lang="en-US" dirty="0"/>
              <a:t>Summary</a:t>
            </a:r>
          </a:p>
        </p:txBody>
      </p:sp>
    </p:spTree>
    <p:extLst>
      <p:ext uri="{BB962C8B-B14F-4D97-AF65-F5344CB8AC3E}">
        <p14:creationId xmlns:p14="http://schemas.microsoft.com/office/powerpoint/2010/main" val="4266790934"/>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4ED48F4-DBCF-44E9-BDD6-E6E63CAB7350}"/>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3423562 h 6858000"/>
              <a:gd name="connsiteX3" fmla="*/ 7502172 w 12188952"/>
              <a:gd name="connsiteY3" fmla="*/ 3423562 h 6858000"/>
              <a:gd name="connsiteX4" fmla="*/ 7502172 w 12188952"/>
              <a:gd name="connsiteY4" fmla="*/ 3652162 h 6858000"/>
              <a:gd name="connsiteX5" fmla="*/ 12188952 w 12188952"/>
              <a:gd name="connsiteY5" fmla="*/ 3652162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3423562"/>
                </a:lnTo>
                <a:lnTo>
                  <a:pt x="7502172" y="3423562"/>
                </a:lnTo>
                <a:lnTo>
                  <a:pt x="7502172" y="3652162"/>
                </a:lnTo>
                <a:lnTo>
                  <a:pt x="12188952" y="3652162"/>
                </a:lnTo>
                <a:lnTo>
                  <a:pt x="12188952" y="6858000"/>
                </a:lnTo>
                <a:lnTo>
                  <a:pt x="0" y="6858000"/>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B5CEABB6-07DC-46E8-9B57-56EC44A396E5}" type="slidenum">
              <a:rPr lang="en-US" smtClean="0"/>
              <a:pPr/>
              <a:t>‹#›</a:t>
            </a:fld>
            <a:endParaRPr lang="en-US" dirty="0"/>
          </a:p>
        </p:txBody>
      </p:sp>
      <p:sp>
        <p:nvSpPr>
          <p:cNvPr id="9" name="Content Placeholder 2">
            <a:extLst>
              <a:ext uri="{FF2B5EF4-FFF2-40B4-BE49-F238E27FC236}">
                <a16:creationId xmlns:a16="http://schemas.microsoft.com/office/drawing/2014/main" id="{77D5655F-601C-49CF-925B-4467144804D6}"/>
              </a:ext>
            </a:extLst>
          </p:cNvPr>
          <p:cNvSpPr>
            <a:spLocks noGrp="1"/>
          </p:cNvSpPr>
          <p:nvPr>
            <p:ph idx="14" hasCustomPrompt="1"/>
          </p:nvPr>
        </p:nvSpPr>
        <p:spPr>
          <a:xfrm>
            <a:off x="7467603" y="4681728"/>
            <a:ext cx="3838731" cy="1645920"/>
          </a:xfrm>
        </p:spPr>
        <p:txBody>
          <a:bodyPr>
            <a:normAutofit/>
          </a:bodyPr>
          <a:lstStyle>
            <a:lvl1pPr marL="0" indent="0">
              <a:lnSpc>
                <a:spcPct val="100000"/>
              </a:lnSpc>
              <a:buNone/>
              <a:defRPr sz="1400">
                <a:solidFill>
                  <a:schemeClr val="bg1"/>
                </a:solidFill>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dirty="0"/>
              <a:t>Click to edit text</a:t>
            </a:r>
          </a:p>
        </p:txBody>
      </p:sp>
      <p:sp>
        <p:nvSpPr>
          <p:cNvPr id="12" name="Rectangle 11">
            <a:extLst>
              <a:ext uri="{FF2B5EF4-FFF2-40B4-BE49-F238E27FC236}">
                <a16:creationId xmlns:a16="http://schemas.microsoft.com/office/drawing/2014/main" id="{53A4EE02-E082-4906-9F26-21DA131BE270}"/>
              </a:ext>
              <a:ext uri="{C183D7F6-B498-43B3-948B-1728B52AA6E4}">
                <adec:decorative xmlns:adec="http://schemas.microsoft.com/office/drawing/2017/decorative" val="1"/>
              </a:ext>
            </a:extLst>
          </p:cNvPr>
          <p:cNvSpPr/>
          <p:nvPr userDrawn="1"/>
        </p:nvSpPr>
        <p:spPr>
          <a:xfrm>
            <a:off x="7503696" y="3423562"/>
            <a:ext cx="4686780" cy="246888"/>
          </a:xfrm>
          <a:prstGeom prst="rect">
            <a:avLst/>
          </a:prstGeom>
          <a:solidFill>
            <a:srgbClr val="22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49F40A-2F72-4059-80C0-FD3038B0C3D5}"/>
              </a:ext>
            </a:extLst>
          </p:cNvPr>
          <p:cNvSpPr>
            <a:spLocks noGrp="1"/>
          </p:cNvSpPr>
          <p:nvPr>
            <p:ph type="title"/>
          </p:nvPr>
        </p:nvSpPr>
        <p:spPr>
          <a:xfrm>
            <a:off x="7465854" y="3941064"/>
            <a:ext cx="3840480" cy="640080"/>
          </a:xfrm>
        </p:spPr>
        <p:txBody>
          <a:bodyPr anchor="t"/>
          <a:lstStyle>
            <a:lvl1pPr>
              <a:spcBef>
                <a:spcPts val="1000"/>
              </a:spcBef>
              <a:defRPr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31765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a:xfrm>
            <a:off x="838200" y="6356350"/>
            <a:ext cx="2743200" cy="365125"/>
          </a:xfrm>
          <a:prstGeom prst="rect">
            <a:avLst/>
          </a:prstGeom>
        </p:spPr>
        <p:txBody>
          <a:bodyPr/>
          <a:lstStyle/>
          <a:p>
            <a:r>
              <a:rPr lang="en-US" dirty="0"/>
              <a:t>7/14/20XX</a:t>
            </a:r>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a:xfrm>
            <a:off x="4038600" y="6356350"/>
            <a:ext cx="4114800" cy="365125"/>
          </a:xfrm>
          <a:prstGeom prst="rect">
            <a:avLst/>
          </a:prstGeom>
        </p:spPr>
        <p:txBody>
          <a:bodyPr/>
          <a:lstStyle/>
          <a:p>
            <a:r>
              <a:rPr lang="en-US" dirty="0"/>
              <a:t>Pitch deck title</a:t>
            </a:r>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a:xfrm>
            <a:off x="8610600" y="6356350"/>
            <a:ext cx="2743200" cy="365125"/>
          </a:xfrm>
          <a:prstGeom prst="rect">
            <a:avLst/>
          </a:prstGeo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89493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7C18-82B5-4EB5-9010-63FFB7F53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a:xfrm>
            <a:off x="838200" y="6356350"/>
            <a:ext cx="2743200" cy="365125"/>
          </a:xfrm>
          <a:prstGeom prst="rect">
            <a:avLst/>
          </a:prstGeom>
        </p:spPr>
        <p:txBody>
          <a:bodyPr/>
          <a:lstStyle/>
          <a:p>
            <a:r>
              <a:rPr lang="en-US" dirty="0"/>
              <a:t>7/14/20XX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a:xfrm>
            <a:off x="4038600" y="6356350"/>
            <a:ext cx="4114800" cy="365125"/>
          </a:xfrm>
          <a:prstGeom prst="rect">
            <a:avLst/>
          </a:prstGeom>
        </p:spPr>
        <p:txBody>
          <a:bodyPr/>
          <a:lstStyle/>
          <a:p>
            <a:r>
              <a:rPr lang="en-US" dirty="0"/>
              <a:t>Pitch deck title</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a:xfrm>
            <a:off x="8610600" y="6356350"/>
            <a:ext cx="2743200" cy="365125"/>
          </a:xfrm>
          <a:prstGeom prst="rect">
            <a:avLst/>
          </a:prstGeo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988813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D6D-4906-4DAB-B1BA-9436026FE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75A10-62C2-4D29-B192-A142562FE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3B58235-2C90-48E1-8A68-7413F783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CAF9B-D406-4E4F-B804-AF188F651834}"/>
              </a:ext>
            </a:extLst>
          </p:cNvPr>
          <p:cNvSpPr>
            <a:spLocks noGrp="1"/>
          </p:cNvSpPr>
          <p:nvPr>
            <p:ph type="dt" sz="half" idx="10"/>
          </p:nvPr>
        </p:nvSpPr>
        <p:spPr>
          <a:xfrm>
            <a:off x="838200" y="6356350"/>
            <a:ext cx="2743200" cy="365125"/>
          </a:xfrm>
          <a:prstGeom prst="rect">
            <a:avLst/>
          </a:prstGeom>
        </p:spPr>
        <p:txBody>
          <a:bodyPr/>
          <a:lstStyle/>
          <a:p>
            <a:r>
              <a:rPr lang="en-US" dirty="0"/>
              <a:t>7/14/20XX</a:t>
            </a:r>
          </a:p>
        </p:txBody>
      </p:sp>
      <p:sp>
        <p:nvSpPr>
          <p:cNvPr id="6" name="Footer Placeholder 5">
            <a:extLst>
              <a:ext uri="{FF2B5EF4-FFF2-40B4-BE49-F238E27FC236}">
                <a16:creationId xmlns:a16="http://schemas.microsoft.com/office/drawing/2014/main" id="{47E5FF7C-B4CA-48C1-B1A5-2AA329D34317}"/>
              </a:ext>
            </a:extLst>
          </p:cNvPr>
          <p:cNvSpPr>
            <a:spLocks noGrp="1"/>
          </p:cNvSpPr>
          <p:nvPr>
            <p:ph type="ftr" sz="quarter" idx="11"/>
          </p:nvPr>
        </p:nvSpPr>
        <p:spPr>
          <a:xfrm>
            <a:off x="4038600" y="6356350"/>
            <a:ext cx="4114800" cy="365125"/>
          </a:xfrm>
          <a:prstGeom prst="rect">
            <a:avLst/>
          </a:prstGeom>
        </p:spPr>
        <p:txBody>
          <a:bodyPr/>
          <a:lstStyle/>
          <a:p>
            <a:r>
              <a:rPr lang="en-US" dirty="0"/>
              <a:t>Pitch deck title</a:t>
            </a:r>
          </a:p>
        </p:txBody>
      </p:sp>
      <p:sp>
        <p:nvSpPr>
          <p:cNvPr id="7" name="Slide Number Placeholder 6">
            <a:extLst>
              <a:ext uri="{FF2B5EF4-FFF2-40B4-BE49-F238E27FC236}">
                <a16:creationId xmlns:a16="http://schemas.microsoft.com/office/drawing/2014/main" id="{6AAABB43-2086-4CDB-B2A4-E51E7D83C75B}"/>
              </a:ext>
            </a:extLst>
          </p:cNvPr>
          <p:cNvSpPr>
            <a:spLocks noGrp="1"/>
          </p:cNvSpPr>
          <p:nvPr>
            <p:ph type="sldNum" sz="quarter" idx="12"/>
          </p:nvPr>
        </p:nvSpPr>
        <p:spPr>
          <a:xfrm>
            <a:off x="8610600" y="6356350"/>
            <a:ext cx="2743200" cy="365125"/>
          </a:xfrm>
          <a:prstGeom prst="rect">
            <a:avLst/>
          </a:prstGeo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5473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Rectangle 4"/>
          <p:cNvSpPr/>
          <p:nvPr/>
        </p:nvSpPr>
        <p:spPr>
          <a:xfrm>
            <a:off x="0" y="-15240"/>
            <a:ext cx="12192000" cy="1463040"/>
          </a:xfrm>
          <a:prstGeom prst="rect">
            <a:avLst/>
          </a:prstGeom>
          <a:solidFill>
            <a:srgbClr val="6B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a:ln>
                <a:noFill/>
              </a:ln>
              <a:solidFill>
                <a:srgbClr val="D4891C"/>
              </a:solidFill>
            </a:endParaRPr>
          </a:p>
        </p:txBody>
      </p:sp>
      <p:sp>
        <p:nvSpPr>
          <p:cNvPr id="3" name="Content Placeholder 2"/>
          <p:cNvSpPr>
            <a:spLocks noGrp="1"/>
          </p:cNvSpPr>
          <p:nvPr>
            <p:ph idx="1"/>
          </p:nvPr>
        </p:nvSpPr>
        <p:spPr>
          <a:xfrm>
            <a:off x="609600" y="1676688"/>
            <a:ext cx="10972800" cy="4114512"/>
          </a:xfrm>
        </p:spPr>
        <p:txBody>
          <a:bodyPr/>
          <a:lstStyle>
            <a:lvl1pPr>
              <a:defRPr>
                <a:solidFill>
                  <a:srgbClr val="6BA4B8"/>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rgbClr val="515151"/>
                </a:solidFill>
              </a:defRPr>
            </a:lvl1pPr>
          </a:lstStyle>
          <a:p>
            <a:fld id="{24A7FF82-F06D-4C02-8EAA-07861DC50F07}" type="slidenum">
              <a:rPr lang="en-US" smtClean="0"/>
              <a:t>‹#›</a:t>
            </a:fld>
            <a:endParaRPr lang="en-US"/>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200" b="0">
                <a:solidFill>
                  <a:srgbClr val="515151"/>
                </a:solidFill>
                <a:latin typeface="Arial" pitchFamily="34" charset="0"/>
                <a:cs typeface="Arial" pitchFamily="34" charset="0"/>
              </a:defRPr>
            </a:lvl1pPr>
          </a:lstStyle>
          <a:p>
            <a:endParaRPr lang="en-US"/>
          </a:p>
        </p:txBody>
      </p:sp>
      <p:sp>
        <p:nvSpPr>
          <p:cNvPr id="4" name="Title 3"/>
          <p:cNvSpPr>
            <a:spLocks noGrp="1"/>
          </p:cNvSpPr>
          <p:nvPr>
            <p:ph type="title"/>
          </p:nvPr>
        </p:nvSpPr>
        <p:spPr>
          <a:xfrm>
            <a:off x="609600" y="609603"/>
            <a:ext cx="10972800" cy="591431"/>
          </a:xfrm>
        </p:spPr>
        <p:txBody>
          <a:bodyPr>
            <a:noAutofit/>
          </a:bodyPr>
          <a:lstStyle>
            <a:lvl1pPr>
              <a:defRPr sz="4933">
                <a:solidFill>
                  <a:schemeClr val="bg1"/>
                </a:solidFill>
              </a:defRPr>
            </a:lvl1pPr>
          </a:lstStyle>
          <a:p>
            <a:r>
              <a:rPr lang="en-US"/>
              <a:t>Click to edit Master title style</a:t>
            </a:r>
            <a:endParaRPr lang="en-US" dirty="0"/>
          </a:p>
        </p:txBody>
      </p:sp>
      <p:sp>
        <p:nvSpPr>
          <p:cNvPr id="8" name="TextBox 7"/>
          <p:cNvSpPr txBox="1"/>
          <p:nvPr/>
        </p:nvSpPr>
        <p:spPr>
          <a:xfrm>
            <a:off x="0" y="134782"/>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827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5AED7-2788-C0BC-AD08-175E4F3894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7" b="54091"/>
          <a:stretch/>
        </p:blipFill>
        <p:spPr>
          <a:xfrm>
            <a:off x="0" y="0"/>
            <a:ext cx="12192000" cy="1447800"/>
          </a:xfrm>
          <a:prstGeom prst="rect">
            <a:avLst/>
          </a:prstGeom>
        </p:spPr>
      </p:pic>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200"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609600" y="609603"/>
            <a:ext cx="10972800" cy="591431"/>
          </a:xfrm>
        </p:spPr>
        <p:txBody>
          <a:bodyPr>
            <a:noAutofit/>
          </a:bodyPr>
          <a:lstStyle>
            <a:lvl1pPr>
              <a:defRPr sz="4933">
                <a:solidFill>
                  <a:schemeClr val="bg1"/>
                </a:solidFill>
              </a:defRPr>
            </a:lvl1pPr>
          </a:lstStyle>
          <a:p>
            <a:r>
              <a:rPr lang="en-US" dirty="0"/>
              <a:t>Click to edit Master title style</a:t>
            </a:r>
          </a:p>
        </p:txBody>
      </p:sp>
      <p:sp>
        <p:nvSpPr>
          <p:cNvPr id="11" name="TextBox 10"/>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609600" y="1676688"/>
            <a:ext cx="10972800" cy="4114512"/>
          </a:xfrm>
        </p:spPr>
        <p:txBody>
          <a:bodyPr/>
          <a:lstStyle>
            <a:lvl1pPr>
              <a:defRPr>
                <a:solidFill>
                  <a:srgbClr val="535486"/>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7404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535486"/>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914400" y="2438402"/>
            <a:ext cx="10363200" cy="1470025"/>
          </a:xfrm>
        </p:spPr>
        <p:txBody>
          <a:bodyPr>
            <a:normAutofit/>
          </a:bodyPr>
          <a:lstStyle>
            <a:lvl1pPr algn="ctr">
              <a:defRPr sz="56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828800" y="4114800"/>
            <a:ext cx="8534400" cy="175260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733856"/>
            <a:ext cx="1156216" cy="814333"/>
          </a:xfrm>
          <a:prstGeom prst="rect">
            <a:avLst/>
          </a:prstGeom>
        </p:spPr>
      </p:pic>
      <p:sp>
        <p:nvSpPr>
          <p:cNvPr id="2" name="TextBox 1">
            <a:extLst>
              <a:ext uri="{FF2B5EF4-FFF2-40B4-BE49-F238E27FC236}">
                <a16:creationId xmlns:a16="http://schemas.microsoft.com/office/drawing/2014/main" id="{7469E29E-6A86-7FD9-0181-DED4C68B5FAC}"/>
              </a:ext>
            </a:extLst>
          </p:cNvPr>
          <p:cNvSpPr txBox="1"/>
          <p:nvPr userDrawn="1"/>
        </p:nvSpPr>
        <p:spPr>
          <a:xfrm>
            <a:off x="0" y="134782"/>
            <a:ext cx="12395200" cy="297454"/>
          </a:xfrm>
          <a:prstGeom prst="rect">
            <a:avLst/>
          </a:prstGeom>
          <a:noFill/>
        </p:spPr>
        <p:txBody>
          <a:bodyPr wrap="square" rtlCol="0">
            <a:spAutoFit/>
          </a:bodyPr>
          <a:lstStyle/>
          <a:p>
            <a:pPr algn="ctr"/>
            <a:r>
              <a:rPr lang="en-US" sz="1333" spc="2093" dirty="0">
                <a:solidFill>
                  <a:srgbClr val="515151"/>
                </a:solidFill>
                <a:latin typeface="Arial" panose="020B0604020202020204" pitchFamily="34" charset="0"/>
                <a:cs typeface="Arial" panose="020B0604020202020204" pitchFamily="34" charset="0"/>
              </a:rPr>
              <a:t>BONNEVILLE</a:t>
            </a:r>
            <a:r>
              <a:rPr lang="en-US" sz="1333" spc="2093" baseline="0" dirty="0">
                <a:solidFill>
                  <a:srgbClr val="515151"/>
                </a:solidFill>
                <a:latin typeface="Arial" panose="020B0604020202020204" pitchFamily="34" charset="0"/>
                <a:cs typeface="Arial" panose="020B0604020202020204" pitchFamily="34" charset="0"/>
              </a:rPr>
              <a:t> POWER ADMINISTRATION</a:t>
            </a:r>
            <a:endParaRPr lang="en-US" sz="1333" spc="2093"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784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userDrawn="1"/>
        </p:nvSpPr>
        <p:spPr>
          <a:xfrm>
            <a:off x="3" y="4097"/>
            <a:ext cx="618068"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Slide Number Placeholder 3"/>
          <p:cNvSpPr>
            <a:spLocks noGrp="1"/>
          </p:cNvSpPr>
          <p:nvPr>
            <p:ph type="sldNum" sz="quarter" idx="12"/>
          </p:nvPr>
        </p:nvSpPr>
        <p:spPr>
          <a:xfrm>
            <a:off x="9448800" y="6491823"/>
            <a:ext cx="2743200" cy="366183"/>
          </a:xfrm>
        </p:spPr>
        <p:txBody>
          <a:bodyPr/>
          <a:lstStyle/>
          <a:p>
            <a:fld id="{E1D6E28B-4DB2-4A65-BCEB-683622ACAF28}" type="slidenum">
              <a:rPr lang="en-US" smtClean="0"/>
              <a:t>‹#›</a:t>
            </a:fld>
            <a:endParaRPr lang="en-US" dirty="0"/>
          </a:p>
        </p:txBody>
      </p:sp>
    </p:spTree>
    <p:extLst>
      <p:ext uri="{BB962C8B-B14F-4D97-AF65-F5344CB8AC3E}">
        <p14:creationId xmlns:p14="http://schemas.microsoft.com/office/powerpoint/2010/main" val="211663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6A9CEDC6-C07A-4AA6-A03A-799447ACA932}"/>
              </a:ext>
            </a:extLst>
          </p:cNvPr>
          <p:cNvSpPr>
            <a:spLocks noGrp="1"/>
          </p:cNvSpPr>
          <p:nvPr>
            <p:ph type="pic" sz="quarter" idx="13"/>
          </p:nvPr>
        </p:nvSpPr>
        <p:spPr>
          <a:xfrm>
            <a:off x="1524" y="0"/>
            <a:ext cx="12188952" cy="6858000"/>
          </a:xfrm>
          <a:custGeom>
            <a:avLst/>
            <a:gdLst>
              <a:gd name="connsiteX0" fmla="*/ 10025044 w 12188952"/>
              <a:gd name="connsiteY0" fmla="*/ 1464945 h 6858000"/>
              <a:gd name="connsiteX1" fmla="*/ 10025044 w 12188952"/>
              <a:gd name="connsiteY1" fmla="*/ 6219825 h 6858000"/>
              <a:gd name="connsiteX2" fmla="*/ 10253644 w 12188952"/>
              <a:gd name="connsiteY2" fmla="*/ 6219825 h 6858000"/>
              <a:gd name="connsiteX3" fmla="*/ 10253644 w 12188952"/>
              <a:gd name="connsiteY3" fmla="*/ 1464945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10025044" y="1464945"/>
                </a:moveTo>
                <a:lnTo>
                  <a:pt x="10025044" y="6219825"/>
                </a:lnTo>
                <a:lnTo>
                  <a:pt x="10253644" y="6219825"/>
                </a:lnTo>
                <a:lnTo>
                  <a:pt x="10253644" y="1464945"/>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7" name="Text Placeholder 6">
            <a:extLst>
              <a:ext uri="{FF2B5EF4-FFF2-40B4-BE49-F238E27FC236}">
                <a16:creationId xmlns:a16="http://schemas.microsoft.com/office/drawing/2014/main" id="{27109C03-4D2D-4A2D-AC74-49353ED38B56}"/>
              </a:ext>
            </a:extLst>
          </p:cNvPr>
          <p:cNvSpPr>
            <a:spLocks noGrp="1"/>
          </p:cNvSpPr>
          <p:nvPr>
            <p:ph type="body" sz="quarter" idx="25"/>
          </p:nvPr>
        </p:nvSpPr>
        <p:spPr>
          <a:xfrm>
            <a:off x="0" y="1465263"/>
            <a:ext cx="10026650" cy="4754562"/>
          </a:xfrm>
          <a:solidFill>
            <a:schemeClr val="bg1">
              <a:alpha val="93000"/>
            </a:schemeClr>
          </a:solidFill>
        </p:spPr>
        <p:txBody>
          <a:bodyPr lIns="1005840" tIns="502920">
            <a:noAutofit/>
          </a:bodyPr>
          <a:lstStyle>
            <a:lvl1pPr marL="0" indent="0">
              <a:buNone/>
              <a:defRPr sz="1800" cap="all" baseline="0">
                <a:solidFill>
                  <a:srgbClr val="408EC8"/>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365125"/>
            <a:ext cx="8562475" cy="1325563"/>
          </a:xfrm>
        </p:spPr>
        <p:txBody>
          <a:bodyPr/>
          <a:lstStyle>
            <a:lvl1pPr>
              <a:defRPr>
                <a:solidFill>
                  <a:schemeClr val="bg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 title</a:t>
            </a:r>
          </a:p>
        </p:txBody>
      </p:sp>
      <p:sp>
        <p:nvSpPr>
          <p:cNvPr id="27" name="Rectangle 26">
            <a:extLst>
              <a:ext uri="{FF2B5EF4-FFF2-40B4-BE49-F238E27FC236}">
                <a16:creationId xmlns:a16="http://schemas.microsoft.com/office/drawing/2014/main" id="{3A8936FC-DF00-4C6C-A5FA-13B0BFCC3E58}"/>
              </a:ext>
            </a:extLst>
          </p:cNvPr>
          <p:cNvSpPr/>
          <p:nvPr userDrawn="1"/>
        </p:nvSpPr>
        <p:spPr>
          <a:xfrm>
            <a:off x="10026568" y="1464945"/>
            <a:ext cx="228600" cy="475488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C25BE32D-3FC4-4B1B-808E-E2897BC2F70F}"/>
              </a:ext>
            </a:extLst>
          </p:cNvPr>
          <p:cNvSpPr>
            <a:spLocks noGrp="1"/>
          </p:cNvSpPr>
          <p:nvPr>
            <p:ph type="body" sz="quarter" idx="15" hasCustomPrompt="1"/>
          </p:nvPr>
        </p:nvSpPr>
        <p:spPr>
          <a:xfrm>
            <a:off x="914274" y="2242336"/>
            <a:ext cx="3886200" cy="914400"/>
          </a:xfrm>
        </p:spPr>
        <p:txBody>
          <a:bodyPr>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5" name="Text Placeholder 10">
            <a:extLst>
              <a:ext uri="{FF2B5EF4-FFF2-40B4-BE49-F238E27FC236}">
                <a16:creationId xmlns:a16="http://schemas.microsoft.com/office/drawing/2014/main" id="{413E5A31-C8FF-4B6C-AE00-99F85789634D}"/>
              </a:ext>
            </a:extLst>
          </p:cNvPr>
          <p:cNvSpPr>
            <a:spLocks noGrp="1"/>
          </p:cNvSpPr>
          <p:nvPr>
            <p:ph type="body" sz="quarter" idx="16" hasCustomPrompt="1"/>
          </p:nvPr>
        </p:nvSpPr>
        <p:spPr>
          <a:xfrm>
            <a:off x="914525" y="3218688"/>
            <a:ext cx="3886200" cy="320040"/>
          </a:xfrm>
        </p:spPr>
        <p:txBody>
          <a:bodyPr>
            <a:noAutofit/>
          </a:bodyPr>
          <a:lstStyle>
            <a:lvl1pPr marL="0" indent="0">
              <a:buNone/>
              <a:defRPr sz="1800" cap="all" baseline="0">
                <a:solidFill>
                  <a:srgbClr val="408EC8"/>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16" name="Text Placeholder 13">
            <a:extLst>
              <a:ext uri="{FF2B5EF4-FFF2-40B4-BE49-F238E27FC236}">
                <a16:creationId xmlns:a16="http://schemas.microsoft.com/office/drawing/2014/main" id="{99346137-3239-4162-9799-29D8E0B44CA8}"/>
              </a:ext>
            </a:extLst>
          </p:cNvPr>
          <p:cNvSpPr>
            <a:spLocks noGrp="1"/>
          </p:cNvSpPr>
          <p:nvPr>
            <p:ph type="body" sz="quarter" idx="17" hasCustomPrompt="1"/>
          </p:nvPr>
        </p:nvSpPr>
        <p:spPr>
          <a:xfrm>
            <a:off x="914399" y="3545967"/>
            <a:ext cx="3886200" cy="914400"/>
          </a:xfrm>
        </p:spPr>
        <p:txBody>
          <a:bodyPr>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7" name="Text Placeholder 10">
            <a:extLst>
              <a:ext uri="{FF2B5EF4-FFF2-40B4-BE49-F238E27FC236}">
                <a16:creationId xmlns:a16="http://schemas.microsoft.com/office/drawing/2014/main" id="{BDD18F8A-C2BE-429D-BB7C-9390EEEE5261}"/>
              </a:ext>
            </a:extLst>
          </p:cNvPr>
          <p:cNvSpPr>
            <a:spLocks noGrp="1"/>
          </p:cNvSpPr>
          <p:nvPr>
            <p:ph type="body" sz="quarter" idx="18" hasCustomPrompt="1"/>
          </p:nvPr>
        </p:nvSpPr>
        <p:spPr>
          <a:xfrm>
            <a:off x="5590801" y="1916113"/>
            <a:ext cx="3886200" cy="320040"/>
          </a:xfrm>
        </p:spPr>
        <p:txBody>
          <a:bodyPr>
            <a:noAutofit/>
          </a:bodyPr>
          <a:lstStyle>
            <a:lvl1pPr marL="0" indent="0">
              <a:buNone/>
              <a:defRPr sz="1800" cap="all" baseline="0">
                <a:solidFill>
                  <a:srgbClr val="408EC8"/>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18" name="Text Placeholder 13">
            <a:extLst>
              <a:ext uri="{FF2B5EF4-FFF2-40B4-BE49-F238E27FC236}">
                <a16:creationId xmlns:a16="http://schemas.microsoft.com/office/drawing/2014/main" id="{AFDC9EA4-0AAA-467C-9B89-6966F6E4BB03}"/>
              </a:ext>
            </a:extLst>
          </p:cNvPr>
          <p:cNvSpPr>
            <a:spLocks noGrp="1"/>
          </p:cNvSpPr>
          <p:nvPr>
            <p:ph type="body" sz="quarter" idx="19" hasCustomPrompt="1"/>
          </p:nvPr>
        </p:nvSpPr>
        <p:spPr>
          <a:xfrm>
            <a:off x="5590675" y="2242336"/>
            <a:ext cx="3886200" cy="914400"/>
          </a:xfrm>
        </p:spPr>
        <p:txBody>
          <a:bodyPr>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9" name="Text Placeholder 10">
            <a:extLst>
              <a:ext uri="{FF2B5EF4-FFF2-40B4-BE49-F238E27FC236}">
                <a16:creationId xmlns:a16="http://schemas.microsoft.com/office/drawing/2014/main" id="{31ECD896-8F8E-404E-BBAD-FBFCBBE3DFEF}"/>
              </a:ext>
            </a:extLst>
          </p:cNvPr>
          <p:cNvSpPr>
            <a:spLocks noGrp="1"/>
          </p:cNvSpPr>
          <p:nvPr>
            <p:ph type="body" sz="quarter" idx="20" hasCustomPrompt="1"/>
          </p:nvPr>
        </p:nvSpPr>
        <p:spPr>
          <a:xfrm>
            <a:off x="5590801" y="3218688"/>
            <a:ext cx="3886200" cy="320040"/>
          </a:xfrm>
        </p:spPr>
        <p:txBody>
          <a:bodyPr>
            <a:noAutofit/>
          </a:bodyPr>
          <a:lstStyle>
            <a:lvl1pPr marL="0" indent="0">
              <a:buNone/>
              <a:defRPr sz="1800" cap="all" baseline="0">
                <a:solidFill>
                  <a:srgbClr val="408EC8"/>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20" name="Text Placeholder 13">
            <a:extLst>
              <a:ext uri="{FF2B5EF4-FFF2-40B4-BE49-F238E27FC236}">
                <a16:creationId xmlns:a16="http://schemas.microsoft.com/office/drawing/2014/main" id="{6BEE435C-8719-41E1-838A-87FB6B0BA23C}"/>
              </a:ext>
            </a:extLst>
          </p:cNvPr>
          <p:cNvSpPr>
            <a:spLocks noGrp="1"/>
          </p:cNvSpPr>
          <p:nvPr>
            <p:ph type="body" sz="quarter" idx="21" hasCustomPrompt="1"/>
          </p:nvPr>
        </p:nvSpPr>
        <p:spPr>
          <a:xfrm>
            <a:off x="5590675" y="3545967"/>
            <a:ext cx="3886200" cy="914400"/>
          </a:xfrm>
        </p:spPr>
        <p:txBody>
          <a:bodyPr>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1" name="Text Placeholder 10">
            <a:extLst>
              <a:ext uri="{FF2B5EF4-FFF2-40B4-BE49-F238E27FC236}">
                <a16:creationId xmlns:a16="http://schemas.microsoft.com/office/drawing/2014/main" id="{9DAC0554-380F-4627-9E3C-FCDA9EE3B9E8}"/>
              </a:ext>
            </a:extLst>
          </p:cNvPr>
          <p:cNvSpPr>
            <a:spLocks noGrp="1"/>
          </p:cNvSpPr>
          <p:nvPr>
            <p:ph type="body" sz="quarter" idx="22" hasCustomPrompt="1"/>
          </p:nvPr>
        </p:nvSpPr>
        <p:spPr>
          <a:xfrm>
            <a:off x="914525" y="4709160"/>
            <a:ext cx="3886200" cy="320040"/>
          </a:xfrm>
        </p:spPr>
        <p:txBody>
          <a:bodyPr>
            <a:noAutofit/>
          </a:bodyPr>
          <a:lstStyle>
            <a:lvl1pPr marL="0" indent="0">
              <a:buNone/>
              <a:defRPr sz="1800" cap="all" baseline="0">
                <a:solidFill>
                  <a:srgbClr val="408EC8"/>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22" name="Text Placeholder 13">
            <a:extLst>
              <a:ext uri="{FF2B5EF4-FFF2-40B4-BE49-F238E27FC236}">
                <a16:creationId xmlns:a16="http://schemas.microsoft.com/office/drawing/2014/main" id="{32C9479E-1665-465C-9B07-8AC7E3F4B630}"/>
              </a:ext>
            </a:extLst>
          </p:cNvPr>
          <p:cNvSpPr>
            <a:spLocks noGrp="1"/>
          </p:cNvSpPr>
          <p:nvPr>
            <p:ph type="body" sz="quarter" idx="23" hasCustomPrompt="1"/>
          </p:nvPr>
        </p:nvSpPr>
        <p:spPr>
          <a:xfrm>
            <a:off x="914399" y="5036439"/>
            <a:ext cx="3886200" cy="737604"/>
          </a:xfrm>
        </p:spPr>
        <p:txBody>
          <a:bodyPr>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Tree>
    <p:extLst>
      <p:ext uri="{BB962C8B-B14F-4D97-AF65-F5344CB8AC3E}">
        <p14:creationId xmlns:p14="http://schemas.microsoft.com/office/powerpoint/2010/main" val="288361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067F4C-584F-4D26-A9F4-7E8E3F096140}"/>
              </a:ext>
              <a:ext uri="{C183D7F6-B498-43B3-948B-1728B52AA6E4}">
                <adec:decorative xmlns:adec="http://schemas.microsoft.com/office/drawing/2017/decorative" val="1"/>
              </a:ext>
            </a:extLst>
          </p:cNvPr>
          <p:cNvSpPr/>
          <p:nvPr userDrawn="1"/>
        </p:nvSpPr>
        <p:spPr>
          <a:xfrm>
            <a:off x="4159926" y="1569034"/>
            <a:ext cx="7193874" cy="2286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10">
            <a:extLst>
              <a:ext uri="{FF2B5EF4-FFF2-40B4-BE49-F238E27FC236}">
                <a16:creationId xmlns:a16="http://schemas.microsoft.com/office/drawing/2014/main" id="{6C968367-11F9-40B5-B54F-1555B837CABC}"/>
              </a:ext>
            </a:extLst>
          </p:cNvPr>
          <p:cNvSpPr>
            <a:spLocks noGrp="1"/>
          </p:cNvSpPr>
          <p:nvPr>
            <p:ph type="pic" sz="quarter" idx="13"/>
          </p:nvPr>
        </p:nvSpPr>
        <p:spPr>
          <a:xfrm>
            <a:off x="933630" y="548640"/>
            <a:ext cx="4389120" cy="5760720"/>
          </a:xfrm>
          <a:solidFill>
            <a:schemeClr val="accent6">
              <a:lumMod val="20000"/>
              <a:lumOff val="80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155363" y="365125"/>
            <a:ext cx="5103007" cy="1325563"/>
          </a:xfrm>
        </p:spPr>
        <p:txBody>
          <a:bodyPr/>
          <a:lstStyle>
            <a:lvl1pPr>
              <a:defRPr>
                <a:solidFill>
                  <a:schemeClr val="tx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65000"/>
                    <a:lumOff val="35000"/>
                  </a:schemeClr>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lumMod val="65000"/>
                    <a:lumOff val="3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78C38614-0243-4ABA-A367-8875F339D658}"/>
              </a:ext>
            </a:extLst>
          </p:cNvPr>
          <p:cNvSpPr>
            <a:spLocks noGrp="1"/>
          </p:cNvSpPr>
          <p:nvPr>
            <p:ph type="body" sz="quarter" idx="14" hasCustomPrompt="1"/>
          </p:nvPr>
        </p:nvSpPr>
        <p:spPr>
          <a:xfrm>
            <a:off x="6153182" y="2093976"/>
            <a:ext cx="5120640" cy="320040"/>
          </a:xfrm>
        </p:spPr>
        <p:txBody>
          <a:bodyPr>
            <a:noAutofit/>
          </a:bodyPr>
          <a:lstStyle>
            <a:lvl1pPr marL="0" indent="0">
              <a:buNone/>
              <a:defRPr sz="1800" cap="all" baseline="0">
                <a:solidFill>
                  <a:srgbClr val="408EC8"/>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14" name="Text Placeholder 13">
            <a:extLst>
              <a:ext uri="{FF2B5EF4-FFF2-40B4-BE49-F238E27FC236}">
                <a16:creationId xmlns:a16="http://schemas.microsoft.com/office/drawing/2014/main" id="{C25BE32D-3FC4-4B1B-808E-E2897BC2F70F}"/>
              </a:ext>
            </a:extLst>
          </p:cNvPr>
          <p:cNvSpPr>
            <a:spLocks noGrp="1"/>
          </p:cNvSpPr>
          <p:nvPr>
            <p:ph type="body" sz="quarter" idx="15" hasCustomPrompt="1"/>
          </p:nvPr>
        </p:nvSpPr>
        <p:spPr>
          <a:xfrm>
            <a:off x="6153056" y="2422684"/>
            <a:ext cx="5120640" cy="640080"/>
          </a:xfrm>
        </p:spPr>
        <p:txBody>
          <a:bodyPr>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5" name="Text Placeholder 10">
            <a:extLst>
              <a:ext uri="{FF2B5EF4-FFF2-40B4-BE49-F238E27FC236}">
                <a16:creationId xmlns:a16="http://schemas.microsoft.com/office/drawing/2014/main" id="{413E5A31-C8FF-4B6C-AE00-99F85789634D}"/>
              </a:ext>
            </a:extLst>
          </p:cNvPr>
          <p:cNvSpPr>
            <a:spLocks noGrp="1"/>
          </p:cNvSpPr>
          <p:nvPr>
            <p:ph type="body" sz="quarter" idx="16" hasCustomPrompt="1"/>
          </p:nvPr>
        </p:nvSpPr>
        <p:spPr>
          <a:xfrm>
            <a:off x="6153307" y="3227832"/>
            <a:ext cx="5120640" cy="320040"/>
          </a:xfrm>
        </p:spPr>
        <p:txBody>
          <a:bodyPr>
            <a:noAutofit/>
          </a:bodyPr>
          <a:lstStyle>
            <a:lvl1pPr marL="0" indent="0">
              <a:buNone/>
              <a:defRPr sz="1800" cap="all" baseline="0">
                <a:solidFill>
                  <a:srgbClr val="408EC8"/>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16" name="Text Placeholder 13">
            <a:extLst>
              <a:ext uri="{FF2B5EF4-FFF2-40B4-BE49-F238E27FC236}">
                <a16:creationId xmlns:a16="http://schemas.microsoft.com/office/drawing/2014/main" id="{99346137-3239-4162-9799-29D8E0B44CA8}"/>
              </a:ext>
            </a:extLst>
          </p:cNvPr>
          <p:cNvSpPr>
            <a:spLocks noGrp="1"/>
          </p:cNvSpPr>
          <p:nvPr>
            <p:ph type="body" sz="quarter" idx="17" hasCustomPrompt="1"/>
          </p:nvPr>
        </p:nvSpPr>
        <p:spPr>
          <a:xfrm>
            <a:off x="6153181" y="3559290"/>
            <a:ext cx="5120640" cy="457200"/>
          </a:xfrm>
        </p:spPr>
        <p:txBody>
          <a:bodyPr>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1" name="Text Placeholder 10">
            <a:extLst>
              <a:ext uri="{FF2B5EF4-FFF2-40B4-BE49-F238E27FC236}">
                <a16:creationId xmlns:a16="http://schemas.microsoft.com/office/drawing/2014/main" id="{005E970C-F216-4C13-B637-2CD29EB1F737}"/>
              </a:ext>
            </a:extLst>
          </p:cNvPr>
          <p:cNvSpPr>
            <a:spLocks noGrp="1"/>
          </p:cNvSpPr>
          <p:nvPr>
            <p:ph type="body" sz="quarter" idx="18" hasCustomPrompt="1"/>
          </p:nvPr>
        </p:nvSpPr>
        <p:spPr>
          <a:xfrm>
            <a:off x="6149167" y="4059936"/>
            <a:ext cx="5120640" cy="320040"/>
          </a:xfrm>
        </p:spPr>
        <p:txBody>
          <a:bodyPr>
            <a:noAutofit/>
          </a:bodyPr>
          <a:lstStyle>
            <a:lvl1pPr marL="0" indent="0">
              <a:buNone/>
              <a:defRPr sz="1800" cap="all" baseline="0">
                <a:solidFill>
                  <a:srgbClr val="408EC8"/>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22" name="Text Placeholder 13">
            <a:extLst>
              <a:ext uri="{FF2B5EF4-FFF2-40B4-BE49-F238E27FC236}">
                <a16:creationId xmlns:a16="http://schemas.microsoft.com/office/drawing/2014/main" id="{FD54B08D-52AA-478D-9A22-40F57CEFF5E6}"/>
              </a:ext>
            </a:extLst>
          </p:cNvPr>
          <p:cNvSpPr>
            <a:spLocks noGrp="1"/>
          </p:cNvSpPr>
          <p:nvPr>
            <p:ph type="body" sz="quarter" idx="19" hasCustomPrompt="1"/>
          </p:nvPr>
        </p:nvSpPr>
        <p:spPr>
          <a:xfrm>
            <a:off x="6149041" y="4388168"/>
            <a:ext cx="5120640" cy="640080"/>
          </a:xfrm>
        </p:spPr>
        <p:txBody>
          <a:bodyPr>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3" name="Text Placeholder 10">
            <a:extLst>
              <a:ext uri="{FF2B5EF4-FFF2-40B4-BE49-F238E27FC236}">
                <a16:creationId xmlns:a16="http://schemas.microsoft.com/office/drawing/2014/main" id="{78434772-1E65-4475-A328-95A7B2445794}"/>
              </a:ext>
            </a:extLst>
          </p:cNvPr>
          <p:cNvSpPr>
            <a:spLocks noGrp="1"/>
          </p:cNvSpPr>
          <p:nvPr>
            <p:ph type="body" sz="quarter" idx="20" hasCustomPrompt="1"/>
          </p:nvPr>
        </p:nvSpPr>
        <p:spPr>
          <a:xfrm>
            <a:off x="6149292" y="5202936"/>
            <a:ext cx="5120640" cy="320040"/>
          </a:xfrm>
        </p:spPr>
        <p:txBody>
          <a:bodyPr>
            <a:noAutofit/>
          </a:bodyPr>
          <a:lstStyle>
            <a:lvl1pPr marL="0" indent="0">
              <a:buNone/>
              <a:defRPr sz="1800" cap="all" baseline="0">
                <a:solidFill>
                  <a:srgbClr val="408EC8"/>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24" name="Text Placeholder 13">
            <a:extLst>
              <a:ext uri="{FF2B5EF4-FFF2-40B4-BE49-F238E27FC236}">
                <a16:creationId xmlns:a16="http://schemas.microsoft.com/office/drawing/2014/main" id="{16497897-EF41-49AE-B577-23E1843D2DEA}"/>
              </a:ext>
            </a:extLst>
          </p:cNvPr>
          <p:cNvSpPr>
            <a:spLocks noGrp="1"/>
          </p:cNvSpPr>
          <p:nvPr>
            <p:ph type="body" sz="quarter" idx="21" hasCustomPrompt="1"/>
          </p:nvPr>
        </p:nvSpPr>
        <p:spPr>
          <a:xfrm>
            <a:off x="6149166" y="5535502"/>
            <a:ext cx="5120640" cy="640080"/>
          </a:xfrm>
        </p:spPr>
        <p:txBody>
          <a:bodyPr>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Tree>
    <p:extLst>
      <p:ext uri="{BB962C8B-B14F-4D97-AF65-F5344CB8AC3E}">
        <p14:creationId xmlns:p14="http://schemas.microsoft.com/office/powerpoint/2010/main" val="130744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2412796-7042-4809-B0D2-CA19D0001B30}"/>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 name="connsiteX4" fmla="*/ 0 w 12188952"/>
              <a:gd name="connsiteY4" fmla="*/ 2560590 h 6858000"/>
              <a:gd name="connsiteX5" fmla="*/ 4876038 w 12188952"/>
              <a:gd name="connsiteY5" fmla="*/ 2560590 h 6858000"/>
              <a:gd name="connsiteX6" fmla="*/ 4876038 w 12188952"/>
              <a:gd name="connsiteY6" fmla="*/ 2331990 h 6858000"/>
              <a:gd name="connsiteX7" fmla="*/ 0 w 12188952"/>
              <a:gd name="connsiteY7" fmla="*/ 23319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6858000"/>
                </a:lnTo>
                <a:lnTo>
                  <a:pt x="0" y="6858000"/>
                </a:lnTo>
                <a:lnTo>
                  <a:pt x="0" y="2560590"/>
                </a:lnTo>
                <a:lnTo>
                  <a:pt x="4876038" y="2560590"/>
                </a:lnTo>
                <a:lnTo>
                  <a:pt x="4876038" y="2331990"/>
                </a:lnTo>
                <a:lnTo>
                  <a:pt x="0" y="2331990"/>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858957"/>
            <a:ext cx="4032504" cy="1325563"/>
          </a:xfrm>
        </p:spPr>
        <p:txBody>
          <a:bodyPr/>
          <a:lstStyle>
            <a:lvl1pPr algn="r">
              <a:defRPr>
                <a:solidFill>
                  <a:schemeClr val="bg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9DD0C4E2-C56D-415A-A93E-7E5A3DD9BBEA}"/>
              </a:ext>
            </a:extLst>
          </p:cNvPr>
          <p:cNvSpPr>
            <a:spLocks noGrp="1"/>
          </p:cNvSpPr>
          <p:nvPr>
            <p:ph type="body" sz="quarter" idx="14" hasCustomPrompt="1"/>
          </p:nvPr>
        </p:nvSpPr>
        <p:spPr>
          <a:xfrm>
            <a:off x="5638800" y="1173329"/>
            <a:ext cx="2743200" cy="365760"/>
          </a:xfrm>
        </p:spPr>
        <p:txBody>
          <a:bodyPr>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3" name="Text Placeholder 12">
            <a:extLst>
              <a:ext uri="{FF2B5EF4-FFF2-40B4-BE49-F238E27FC236}">
                <a16:creationId xmlns:a16="http://schemas.microsoft.com/office/drawing/2014/main" id="{63466F58-8094-496E-8FA6-A2A07D706ECA}"/>
              </a:ext>
            </a:extLst>
          </p:cNvPr>
          <p:cNvSpPr>
            <a:spLocks noGrp="1"/>
          </p:cNvSpPr>
          <p:nvPr>
            <p:ph type="body" sz="quarter" idx="15" hasCustomPrompt="1"/>
          </p:nvPr>
        </p:nvSpPr>
        <p:spPr>
          <a:xfrm>
            <a:off x="5638800" y="1522412"/>
            <a:ext cx="2743200" cy="914400"/>
          </a:xfrm>
        </p:spPr>
        <p:txBody>
          <a:bodyPr>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4" name="Text Placeholder 10">
            <a:extLst>
              <a:ext uri="{FF2B5EF4-FFF2-40B4-BE49-F238E27FC236}">
                <a16:creationId xmlns:a16="http://schemas.microsoft.com/office/drawing/2014/main" id="{35CDA3A0-B53D-4D18-9792-E99DB7DFDFCD}"/>
              </a:ext>
            </a:extLst>
          </p:cNvPr>
          <p:cNvSpPr>
            <a:spLocks noGrp="1"/>
          </p:cNvSpPr>
          <p:nvPr>
            <p:ph type="body" sz="quarter" idx="16" hasCustomPrompt="1"/>
          </p:nvPr>
        </p:nvSpPr>
        <p:spPr>
          <a:xfrm>
            <a:off x="5638800" y="2743993"/>
            <a:ext cx="2743200" cy="365760"/>
          </a:xfrm>
        </p:spPr>
        <p:txBody>
          <a:bodyPr>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5" name="Text Placeholder 12">
            <a:extLst>
              <a:ext uri="{FF2B5EF4-FFF2-40B4-BE49-F238E27FC236}">
                <a16:creationId xmlns:a16="http://schemas.microsoft.com/office/drawing/2014/main" id="{FEDD6309-46B2-4D7D-A1E2-8F04609BF7B3}"/>
              </a:ext>
            </a:extLst>
          </p:cNvPr>
          <p:cNvSpPr>
            <a:spLocks noGrp="1"/>
          </p:cNvSpPr>
          <p:nvPr>
            <p:ph type="body" sz="quarter" idx="17" hasCustomPrompt="1"/>
          </p:nvPr>
        </p:nvSpPr>
        <p:spPr>
          <a:xfrm>
            <a:off x="5638800" y="3074026"/>
            <a:ext cx="2743200" cy="914400"/>
          </a:xfrm>
        </p:spPr>
        <p:txBody>
          <a:bodyPr>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6" name="Text Placeholder 10">
            <a:extLst>
              <a:ext uri="{FF2B5EF4-FFF2-40B4-BE49-F238E27FC236}">
                <a16:creationId xmlns:a16="http://schemas.microsoft.com/office/drawing/2014/main" id="{DF7E20CD-913D-437E-9659-9C125387ECA7}"/>
              </a:ext>
            </a:extLst>
          </p:cNvPr>
          <p:cNvSpPr>
            <a:spLocks noGrp="1"/>
          </p:cNvSpPr>
          <p:nvPr>
            <p:ph type="body" sz="quarter" idx="18" hasCustomPrompt="1"/>
          </p:nvPr>
        </p:nvSpPr>
        <p:spPr>
          <a:xfrm>
            <a:off x="8686038" y="1182807"/>
            <a:ext cx="2743200" cy="365760"/>
          </a:xfrm>
        </p:spPr>
        <p:txBody>
          <a:bodyPr>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7" name="Text Placeholder 12">
            <a:extLst>
              <a:ext uri="{FF2B5EF4-FFF2-40B4-BE49-F238E27FC236}">
                <a16:creationId xmlns:a16="http://schemas.microsoft.com/office/drawing/2014/main" id="{DB390311-D71A-47E1-A6A4-FC519992545C}"/>
              </a:ext>
            </a:extLst>
          </p:cNvPr>
          <p:cNvSpPr>
            <a:spLocks noGrp="1"/>
          </p:cNvSpPr>
          <p:nvPr>
            <p:ph type="body" sz="quarter" idx="19" hasCustomPrompt="1"/>
          </p:nvPr>
        </p:nvSpPr>
        <p:spPr>
          <a:xfrm>
            <a:off x="8686038" y="1531890"/>
            <a:ext cx="2743200" cy="914400"/>
          </a:xfrm>
        </p:spPr>
        <p:txBody>
          <a:bodyPr>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8" name="Text Placeholder 10">
            <a:extLst>
              <a:ext uri="{FF2B5EF4-FFF2-40B4-BE49-F238E27FC236}">
                <a16:creationId xmlns:a16="http://schemas.microsoft.com/office/drawing/2014/main" id="{A6F112C5-2301-4903-8FFC-3D13F2BD7D9F}"/>
              </a:ext>
            </a:extLst>
          </p:cNvPr>
          <p:cNvSpPr>
            <a:spLocks noGrp="1"/>
          </p:cNvSpPr>
          <p:nvPr>
            <p:ph type="body" sz="quarter" idx="20" hasCustomPrompt="1"/>
          </p:nvPr>
        </p:nvSpPr>
        <p:spPr>
          <a:xfrm>
            <a:off x="8686038" y="2753471"/>
            <a:ext cx="2743200" cy="365760"/>
          </a:xfrm>
        </p:spPr>
        <p:txBody>
          <a:bodyPr>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9" name="Text Placeholder 12">
            <a:extLst>
              <a:ext uri="{FF2B5EF4-FFF2-40B4-BE49-F238E27FC236}">
                <a16:creationId xmlns:a16="http://schemas.microsoft.com/office/drawing/2014/main" id="{867721ED-86DF-4220-A638-CB65E0B5B126}"/>
              </a:ext>
            </a:extLst>
          </p:cNvPr>
          <p:cNvSpPr>
            <a:spLocks noGrp="1"/>
          </p:cNvSpPr>
          <p:nvPr>
            <p:ph type="body" sz="quarter" idx="21" hasCustomPrompt="1"/>
          </p:nvPr>
        </p:nvSpPr>
        <p:spPr>
          <a:xfrm>
            <a:off x="8686038" y="3083504"/>
            <a:ext cx="2743200" cy="914400"/>
          </a:xfrm>
        </p:spPr>
        <p:txBody>
          <a:bodyPr>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3" name="Rectangle 22">
            <a:extLst>
              <a:ext uri="{FF2B5EF4-FFF2-40B4-BE49-F238E27FC236}">
                <a16:creationId xmlns:a16="http://schemas.microsoft.com/office/drawing/2014/main" id="{5620BB15-729F-4427-9DF3-6861F012AED2}"/>
              </a:ext>
              <a:ext uri="{C183D7F6-B498-43B3-948B-1728B52AA6E4}">
                <adec:decorative xmlns:adec="http://schemas.microsoft.com/office/drawing/2017/decorative" val="1"/>
              </a:ext>
            </a:extLst>
          </p:cNvPr>
          <p:cNvSpPr/>
          <p:nvPr userDrawn="1"/>
        </p:nvSpPr>
        <p:spPr>
          <a:xfrm>
            <a:off x="0" y="2331990"/>
            <a:ext cx="4877562" cy="228600"/>
          </a:xfrm>
          <a:prstGeom prst="rect">
            <a:avLst/>
          </a:prstGeom>
          <a:solidFill>
            <a:srgbClr val="408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7E32A88-04B9-4879-A7DA-64134B3784C4}"/>
              </a:ext>
            </a:extLst>
          </p:cNvPr>
          <p:cNvSpPr>
            <a:spLocks noGrp="1"/>
          </p:cNvSpPr>
          <p:nvPr>
            <p:ph type="pic" sz="quarter" idx="13"/>
          </p:nvPr>
        </p:nvSpPr>
        <p:spPr>
          <a:xfrm>
            <a:off x="228600" y="0"/>
            <a:ext cx="11961876" cy="6858000"/>
          </a:xfrm>
          <a:custGeom>
            <a:avLst/>
            <a:gdLst>
              <a:gd name="connsiteX0" fmla="*/ 0 w 11961876"/>
              <a:gd name="connsiteY0" fmla="*/ 0 h 6858000"/>
              <a:gd name="connsiteX1" fmla="*/ 11961876 w 11961876"/>
              <a:gd name="connsiteY1" fmla="*/ 0 h 6858000"/>
              <a:gd name="connsiteX2" fmla="*/ 11961876 w 11961876"/>
              <a:gd name="connsiteY2" fmla="*/ 6858000 h 6858000"/>
              <a:gd name="connsiteX3" fmla="*/ 0 w 119618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61876" h="6858000">
                <a:moveTo>
                  <a:pt x="0" y="0"/>
                </a:moveTo>
                <a:lnTo>
                  <a:pt x="11961876" y="0"/>
                </a:lnTo>
                <a:lnTo>
                  <a:pt x="11961876" y="6858000"/>
                </a:lnTo>
                <a:lnTo>
                  <a:pt x="0" y="6858000"/>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398" y="365760"/>
            <a:ext cx="6400800" cy="1325563"/>
          </a:xfrm>
        </p:spPr>
        <p:txBody>
          <a:bodyPr/>
          <a:lstStyle/>
          <a:p>
            <a:r>
              <a:rPr lang="en-US" dirty="0"/>
              <a:t>CLICK TO EDIT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914401" y="2000292"/>
            <a:ext cx="3162299" cy="3409907"/>
          </a:xfrm>
        </p:spPr>
        <p:txBody>
          <a:bodyPr>
            <a:normAutofit/>
          </a:bodyPr>
          <a:lstStyle>
            <a:lvl1pPr marL="0" indent="0">
              <a:lnSpc>
                <a:spcPts val="2400"/>
              </a:lnSpc>
              <a:spcBef>
                <a:spcPts val="0"/>
              </a:spcBef>
              <a:buNone/>
              <a:defRPr sz="18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2743200" cy="365125"/>
          </a:xfrm>
          <a:prstGeom prst="rect">
            <a:avLst/>
          </a:prstGeom>
        </p:spPr>
        <p:txBody>
          <a:body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4038600" y="6356350"/>
            <a:ext cx="4114800" cy="365125"/>
          </a:xfrm>
          <a:prstGeom prst="rect">
            <a:avLst/>
          </a:prstGeom>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8610600" y="6356350"/>
            <a:ext cx="2743200" cy="365125"/>
          </a:xfrm>
          <a:prstGeom prst="rect">
            <a:avLst/>
          </a:prstGeom>
        </p:spPr>
        <p:txBody>
          <a:bodyPr/>
          <a:lstStyle/>
          <a:p>
            <a:fld id="{B5CEABB6-07DC-46E8-9B57-56EC44A396E5}" type="slidenum">
              <a:rPr lang="en-US" smtClean="0"/>
              <a:t>‹#›</a:t>
            </a:fld>
            <a:endParaRPr lang="en-US" dirty="0"/>
          </a:p>
        </p:txBody>
      </p:sp>
      <p:sp>
        <p:nvSpPr>
          <p:cNvPr id="11" name="Rectangle 10">
            <a:extLst>
              <a:ext uri="{FF2B5EF4-FFF2-40B4-BE49-F238E27FC236}">
                <a16:creationId xmlns:a16="http://schemas.microsoft.com/office/drawing/2014/main" id="{E5FFA2B6-6061-4DC2-8233-A48FB7AA8F27}"/>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2">
            <a:extLst>
              <a:ext uri="{FF2B5EF4-FFF2-40B4-BE49-F238E27FC236}">
                <a16:creationId xmlns:a16="http://schemas.microsoft.com/office/drawing/2014/main" id="{4A219D8E-BB95-4BDA-98A2-097D1BFA7494}"/>
              </a:ext>
            </a:extLst>
          </p:cNvPr>
          <p:cNvSpPr>
            <a:spLocks noGrp="1"/>
          </p:cNvSpPr>
          <p:nvPr>
            <p:ph type="body" sz="quarter" idx="14" hasCustomPrompt="1"/>
          </p:nvPr>
        </p:nvSpPr>
        <p:spPr>
          <a:xfrm>
            <a:off x="5239512" y="5513832"/>
            <a:ext cx="6958584" cy="1371600"/>
          </a:xfrm>
        </p:spPr>
        <p:txBody>
          <a:bodyPr vert="horz" bIns="0" anchor="t">
            <a:noAutofit/>
          </a:bodyPr>
          <a:lstStyle>
            <a:lvl1pPr marL="0" indent="0" algn="r">
              <a:lnSpc>
                <a:spcPct val="100000"/>
              </a:lnSpc>
              <a:spcBef>
                <a:spcPts val="0"/>
              </a:spcBef>
              <a:buNone/>
              <a:defRPr sz="11000" cap="all" baseline="0">
                <a:solidFill>
                  <a:schemeClr val="bg1">
                    <a:lumMod val="95000"/>
                  </a:schemeClr>
                </a:solidFill>
                <a:latin typeface="Source Sans Pro ExtraLight" panose="020B0303030403020204" pitchFamily="34" charset="0"/>
                <a:ea typeface="Source Sans Pro ExtraLight" panose="020B0303030403020204" pitchFamily="34" charset="0"/>
              </a:defRPr>
            </a:lvl1pPr>
          </a:lstStyle>
          <a:p>
            <a:pPr lvl="0"/>
            <a:r>
              <a:rPr lang="en-US" dirty="0"/>
              <a:t>Benefits</a:t>
            </a:r>
          </a:p>
        </p:txBody>
      </p:sp>
      <p:sp>
        <p:nvSpPr>
          <p:cNvPr id="7" name="TextBox 6">
            <a:extLst>
              <a:ext uri="{FF2B5EF4-FFF2-40B4-BE49-F238E27FC236}">
                <a16:creationId xmlns:a16="http://schemas.microsoft.com/office/drawing/2014/main" id="{CA48ADCB-7430-EDE4-0157-BC560452380C}"/>
              </a:ext>
            </a:extLst>
          </p:cNvPr>
          <p:cNvSpPr txBox="1"/>
          <p:nvPr userDrawn="1"/>
        </p:nvSpPr>
        <p:spPr>
          <a:xfrm>
            <a:off x="-9524" y="0"/>
            <a:ext cx="228600" cy="6858000"/>
          </a:xfrm>
          <a:prstGeom prst="rect">
            <a:avLst/>
          </a:prstGeom>
          <a:noFill/>
        </p:spPr>
        <p:txBody>
          <a:bodyPr vert="vert270" wrap="none" lIns="0" tIns="0" rIns="0" bIns="0" rtlCol="0" anchor="ctr" anchorCtr="0">
            <a:noAutofit/>
          </a:bodyPr>
          <a:lstStyle/>
          <a:p>
            <a:pPr algn="ctr"/>
            <a:r>
              <a:rPr lang="en-US" sz="1200" cap="small" spc="1200" baseline="0" dirty="0">
                <a:solidFill>
                  <a:schemeClr val="bg1"/>
                </a:solidFill>
              </a:rPr>
              <a:t>Bonneville Power Administration</a:t>
            </a:r>
          </a:p>
        </p:txBody>
      </p:sp>
    </p:spTree>
    <p:extLst>
      <p:ext uri="{BB962C8B-B14F-4D97-AF65-F5344CB8AC3E}">
        <p14:creationId xmlns:p14="http://schemas.microsoft.com/office/powerpoint/2010/main" val="22784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5A412B8-4256-47AC-A275-1AC354C4C6E9}"/>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 name="connsiteX4" fmla="*/ 0 w 12188952"/>
              <a:gd name="connsiteY4" fmla="*/ 4926523 h 6858000"/>
              <a:gd name="connsiteX5" fmla="*/ 9142476 w 12188952"/>
              <a:gd name="connsiteY5" fmla="*/ 4926523 h 6858000"/>
              <a:gd name="connsiteX6" fmla="*/ 9142476 w 12188952"/>
              <a:gd name="connsiteY6" fmla="*/ 4697923 h 6858000"/>
              <a:gd name="connsiteX7" fmla="*/ 0 w 12188952"/>
              <a:gd name="connsiteY7" fmla="*/ 4697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6858000"/>
                </a:lnTo>
                <a:lnTo>
                  <a:pt x="0" y="6858000"/>
                </a:lnTo>
                <a:lnTo>
                  <a:pt x="0" y="4926523"/>
                </a:lnTo>
                <a:lnTo>
                  <a:pt x="9142476" y="4926523"/>
                </a:lnTo>
                <a:lnTo>
                  <a:pt x="9142476" y="4697923"/>
                </a:lnTo>
                <a:lnTo>
                  <a:pt x="0" y="4697923"/>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5084064"/>
            <a:ext cx="8311896" cy="1049254"/>
          </a:xfrm>
        </p:spPr>
        <p:txBody>
          <a:bodyPr anchor="b">
            <a:normAutofit/>
          </a:bodyPr>
          <a:lstStyle>
            <a:lvl1pPr algn="r">
              <a:defRPr sz="4800">
                <a:solidFill>
                  <a:schemeClr val="bg1"/>
                </a:solidFill>
              </a:defRPr>
            </a:lvl1pPr>
          </a:lstStyle>
          <a:p>
            <a:r>
              <a:rPr lang="en-US" dirty="0"/>
              <a:t>CLICK TO EDIT TITLE</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a:xfrm>
            <a:off x="838200" y="6356350"/>
            <a:ext cx="2743200" cy="365125"/>
          </a:xfrm>
          <a:prstGeom prst="rect">
            <a:avLst/>
          </a:prstGeom>
        </p:spPr>
        <p:txBody>
          <a:bodyPr/>
          <a:lstStyle/>
          <a:p>
            <a:r>
              <a:rPr lang="en-US" dirty="0"/>
              <a:t>7/14/20XX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a:xfrm>
            <a:off x="4038600" y="6356350"/>
            <a:ext cx="4114800" cy="365125"/>
          </a:xfrm>
          <a:prstGeom prst="rect">
            <a:avLst/>
          </a:prstGeom>
        </p:spPr>
        <p:txBody>
          <a:bodyPr/>
          <a:lstStyle/>
          <a:p>
            <a:r>
              <a:rPr lang="en-US" dirty="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a:xfrm>
            <a:off x="8610600" y="6356350"/>
            <a:ext cx="2743200" cy="365125"/>
          </a:xfrm>
          <a:prstGeom prst="rect">
            <a:avLst/>
          </a:prstGeom>
        </p:spPr>
        <p:txBody>
          <a:bodyPr/>
          <a:lstStyle/>
          <a:p>
            <a:fld id="{B5CEABB6-07DC-46E8-9B57-56EC44A396E5}" type="slidenum">
              <a:rPr lang="en-US" smtClean="0"/>
              <a:t>‹#›</a:t>
            </a:fld>
            <a:endParaRPr lang="en-US" dirty="0"/>
          </a:p>
        </p:txBody>
      </p:sp>
      <p:sp>
        <p:nvSpPr>
          <p:cNvPr id="10" name="Rectangle 9">
            <a:extLst>
              <a:ext uri="{FF2B5EF4-FFF2-40B4-BE49-F238E27FC236}">
                <a16:creationId xmlns:a16="http://schemas.microsoft.com/office/drawing/2014/main" id="{2DBCBD4E-87D0-4BA6-A1B4-3DC9452A36AB}"/>
              </a:ext>
              <a:ext uri="{C183D7F6-B498-43B3-948B-1728B52AA6E4}">
                <adec:decorative xmlns:adec="http://schemas.microsoft.com/office/drawing/2017/decorative" val="1"/>
              </a:ext>
            </a:extLst>
          </p:cNvPr>
          <p:cNvSpPr/>
          <p:nvPr userDrawn="1"/>
        </p:nvSpPr>
        <p:spPr>
          <a:xfrm>
            <a:off x="0" y="4697923"/>
            <a:ext cx="9144000" cy="2286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165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B695704B-E527-4A3C-9B8B-CDEB8724F0F9}"/>
              </a:ext>
            </a:extLst>
          </p:cNvPr>
          <p:cNvSpPr>
            <a:spLocks noGrp="1"/>
          </p:cNvSpPr>
          <p:nvPr>
            <p:ph type="pic" sz="quarter" idx="13"/>
          </p:nvPr>
        </p:nvSpPr>
        <p:spPr>
          <a:xfrm>
            <a:off x="1524" y="0"/>
            <a:ext cx="12188952" cy="6858000"/>
          </a:xfrm>
          <a:custGeom>
            <a:avLst/>
            <a:gdLst>
              <a:gd name="connsiteX0" fmla="*/ 7789164 w 12188952"/>
              <a:gd name="connsiteY0" fmla="*/ 2258568 h 6858000"/>
              <a:gd name="connsiteX1" fmla="*/ 7789164 w 12188952"/>
              <a:gd name="connsiteY1" fmla="*/ 2487168 h 6858000"/>
              <a:gd name="connsiteX2" fmla="*/ 10715244 w 12188952"/>
              <a:gd name="connsiteY2" fmla="*/ 2487168 h 6858000"/>
              <a:gd name="connsiteX3" fmla="*/ 10715244 w 12188952"/>
              <a:gd name="connsiteY3" fmla="*/ 2258568 h 6858000"/>
              <a:gd name="connsiteX4" fmla="*/ 4634484 w 12188952"/>
              <a:gd name="connsiteY4" fmla="*/ 2258568 h 6858000"/>
              <a:gd name="connsiteX5" fmla="*/ 4634484 w 12188952"/>
              <a:gd name="connsiteY5" fmla="*/ 2487168 h 6858000"/>
              <a:gd name="connsiteX6" fmla="*/ 7560564 w 12188952"/>
              <a:gd name="connsiteY6" fmla="*/ 2487168 h 6858000"/>
              <a:gd name="connsiteX7" fmla="*/ 7560564 w 12188952"/>
              <a:gd name="connsiteY7" fmla="*/ 2258568 h 6858000"/>
              <a:gd name="connsiteX8" fmla="*/ 1443228 w 12188952"/>
              <a:gd name="connsiteY8" fmla="*/ 2258568 h 6858000"/>
              <a:gd name="connsiteX9" fmla="*/ 1443228 w 12188952"/>
              <a:gd name="connsiteY9" fmla="*/ 2487168 h 6858000"/>
              <a:gd name="connsiteX10" fmla="*/ 4369308 w 12188952"/>
              <a:gd name="connsiteY10" fmla="*/ 2487168 h 6858000"/>
              <a:gd name="connsiteX11" fmla="*/ 4369308 w 12188952"/>
              <a:gd name="connsiteY11" fmla="*/ 2258568 h 6858000"/>
              <a:gd name="connsiteX12" fmla="*/ 0 w 12188952"/>
              <a:gd name="connsiteY12" fmla="*/ 0 h 6858000"/>
              <a:gd name="connsiteX13" fmla="*/ 12188952 w 12188952"/>
              <a:gd name="connsiteY13" fmla="*/ 0 h 6858000"/>
              <a:gd name="connsiteX14" fmla="*/ 12188952 w 12188952"/>
              <a:gd name="connsiteY14" fmla="*/ 6858000 h 6858000"/>
              <a:gd name="connsiteX15" fmla="*/ 0 w 12188952"/>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88952" h="6858000">
                <a:moveTo>
                  <a:pt x="7789164" y="2258568"/>
                </a:moveTo>
                <a:lnTo>
                  <a:pt x="7789164" y="2487168"/>
                </a:lnTo>
                <a:lnTo>
                  <a:pt x="10715244" y="2487168"/>
                </a:lnTo>
                <a:lnTo>
                  <a:pt x="10715244" y="2258568"/>
                </a:lnTo>
                <a:close/>
                <a:moveTo>
                  <a:pt x="4634484" y="2258568"/>
                </a:moveTo>
                <a:lnTo>
                  <a:pt x="4634484" y="2487168"/>
                </a:lnTo>
                <a:lnTo>
                  <a:pt x="7560564" y="2487168"/>
                </a:lnTo>
                <a:lnTo>
                  <a:pt x="7560564" y="2258568"/>
                </a:lnTo>
                <a:close/>
                <a:moveTo>
                  <a:pt x="1443228" y="2258568"/>
                </a:moveTo>
                <a:lnTo>
                  <a:pt x="1443228" y="2487168"/>
                </a:lnTo>
                <a:lnTo>
                  <a:pt x="4369308" y="2487168"/>
                </a:lnTo>
                <a:lnTo>
                  <a:pt x="4369308" y="2258568"/>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bg1"/>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038600" y="6356350"/>
            <a:ext cx="4114800" cy="365125"/>
          </a:xfrm>
          <a:prstGeom prst="rect">
            <a:avLst/>
          </a:prstGeom>
        </p:spPr>
        <p:txBody>
          <a:bodyPr/>
          <a:lstStyle>
            <a:lvl1pPr>
              <a:defRPr>
                <a:solidFill>
                  <a:schemeClr val="bg1"/>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10600" y="6356350"/>
            <a:ext cx="2743200" cy="365125"/>
          </a:xfrm>
          <a:prstGeom prst="rect">
            <a:avLst/>
          </a:prstGeom>
        </p:spPr>
        <p:txBody>
          <a:bodyPr/>
          <a:lstStyle>
            <a:lvl1pPr>
              <a:defRPr>
                <a:solidFill>
                  <a:schemeClr val="bg1"/>
                </a:solidFill>
              </a:defRPr>
            </a:lvl1pPr>
          </a:lstStyle>
          <a:p>
            <a:fld id="{19B51A1E-902D-48AF-9020-955120F399B6}" type="slidenum">
              <a:rPr lang="en-ZA" smtClean="0"/>
              <a:pPr/>
              <a:t>‹#›</a:t>
            </a:fld>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444752" y="2487165"/>
            <a:ext cx="2926080" cy="2714379"/>
          </a:xfrm>
          <a:solidFill>
            <a:schemeClr val="bg1">
              <a:alpha val="85000"/>
            </a:schemeClr>
          </a:solidFill>
        </p:spPr>
        <p:txBody>
          <a:bodyPr tIns="429768">
            <a:noAutofit/>
          </a:bodyPr>
          <a:lstStyle>
            <a:lvl1pPr marL="0" indent="0" algn="ctr">
              <a:buFont typeface="Arial" panose="020B0604020202020204" pitchFamily="34" charset="0"/>
              <a:buNone/>
              <a:defRPr sz="1800" cap="all" baseline="0">
                <a:solidFill>
                  <a:srgbClr val="408EC8"/>
                </a:solidFill>
                <a:latin typeface="+mj-lt"/>
              </a:defRPr>
            </a:lvl1pPr>
          </a:lstStyle>
          <a:p>
            <a:pPr lvl="0"/>
            <a:r>
              <a:rPr lang="en-US" dirty="0"/>
              <a:t>Bullet 2</a:t>
            </a:r>
            <a:endParaRPr lang="en-ZA" dirty="0"/>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673352" y="3374136"/>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636008" y="2487165"/>
            <a:ext cx="2926080" cy="2715768"/>
          </a:xfrm>
          <a:solidFill>
            <a:schemeClr val="bg1">
              <a:alpha val="85000"/>
            </a:schemeClr>
          </a:solidFill>
        </p:spPr>
        <p:txBody>
          <a:bodyPr tIns="429768"/>
          <a:lstStyle>
            <a:lvl1pPr marL="0" indent="0" algn="ctr">
              <a:buFont typeface="Arial" panose="020B0604020202020204" pitchFamily="34" charset="0"/>
              <a:buNone/>
              <a:defRPr sz="1800" cap="all" baseline="0">
                <a:solidFill>
                  <a:srgbClr val="408EC8"/>
                </a:solidFill>
                <a:latin typeface="+mj-lt"/>
              </a:defRPr>
            </a:lvl1pPr>
          </a:lstStyle>
          <a:p>
            <a:pPr lvl="0"/>
            <a:r>
              <a:rPr lang="en-US" dirty="0"/>
              <a:t>Bullet 3</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873775" y="3374136"/>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790688" y="2487165"/>
            <a:ext cx="2926080" cy="2715768"/>
          </a:xfrm>
          <a:solidFill>
            <a:schemeClr val="bg1">
              <a:alpha val="85000"/>
            </a:schemeClr>
          </a:solidFill>
        </p:spPr>
        <p:txBody>
          <a:bodyPr tIns="429768"/>
          <a:lstStyle>
            <a:lvl1pPr marL="0" indent="0" algn="ctr">
              <a:buFont typeface="Arial" panose="020B0604020202020204" pitchFamily="34" charset="0"/>
              <a:buNone/>
              <a:defRPr sz="1800" cap="all" baseline="0">
                <a:solidFill>
                  <a:srgbClr val="408EC8"/>
                </a:solidFill>
                <a:latin typeface="+mj-lt"/>
              </a:defRPr>
            </a:lvl1pPr>
          </a:lstStyle>
          <a:p>
            <a:pPr lvl="0"/>
            <a:r>
              <a:rPr lang="en-US" dirty="0"/>
              <a:t>Bullet 4</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8019288" y="3374136"/>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
        <p:nvSpPr>
          <p:cNvPr id="16" name="Date Placeholder 4">
            <a:extLst>
              <a:ext uri="{FF2B5EF4-FFF2-40B4-BE49-F238E27FC236}">
                <a16:creationId xmlns:a16="http://schemas.microsoft.com/office/drawing/2014/main" id="{C0256D1E-8A29-4C0A-8641-E823E877CF86}"/>
              </a:ext>
            </a:extLst>
          </p:cNvPr>
          <p:cNvSpPr>
            <a:spLocks noGrp="1"/>
          </p:cNvSpPr>
          <p:nvPr>
            <p:ph type="dt" sz="half" idx="39"/>
          </p:nvPr>
        </p:nvSpPr>
        <p:spPr>
          <a:xfrm>
            <a:off x="838200" y="6356350"/>
            <a:ext cx="2743200" cy="365125"/>
          </a:xfrm>
          <a:prstGeom prst="rect">
            <a:avLst/>
          </a:prstGeom>
        </p:spPr>
        <p:txBody>
          <a:bodyPr/>
          <a:lstStyle>
            <a:lvl1pPr>
              <a:defRPr>
                <a:solidFill>
                  <a:schemeClr val="bg1"/>
                </a:solidFill>
              </a:defRPr>
            </a:lvl1pPr>
          </a:lstStyle>
          <a:p>
            <a:r>
              <a:rPr lang="en-US" dirty="0"/>
              <a:t>7/14/20XX</a:t>
            </a:r>
          </a:p>
        </p:txBody>
      </p:sp>
      <p:sp>
        <p:nvSpPr>
          <p:cNvPr id="26" name="Rectangle 25">
            <a:extLst>
              <a:ext uri="{FF2B5EF4-FFF2-40B4-BE49-F238E27FC236}">
                <a16:creationId xmlns:a16="http://schemas.microsoft.com/office/drawing/2014/main" id="{370B45ED-DCCD-4701-9ACC-9C83B74D1710}"/>
              </a:ext>
              <a:ext uri="{C183D7F6-B498-43B3-948B-1728B52AA6E4}">
                <adec:decorative xmlns:adec="http://schemas.microsoft.com/office/drawing/2017/decorative" val="1"/>
              </a:ext>
            </a:extLst>
          </p:cNvPr>
          <p:cNvSpPr/>
          <p:nvPr userDrawn="1"/>
        </p:nvSpPr>
        <p:spPr>
          <a:xfrm>
            <a:off x="1444752" y="2258568"/>
            <a:ext cx="2926080" cy="2286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9508955-3B0C-44CA-B1F9-AD0E70CDB035}"/>
              </a:ext>
              <a:ext uri="{C183D7F6-B498-43B3-948B-1728B52AA6E4}">
                <adec:decorative xmlns:adec="http://schemas.microsoft.com/office/drawing/2017/decorative" val="1"/>
              </a:ext>
            </a:extLst>
          </p:cNvPr>
          <p:cNvSpPr/>
          <p:nvPr userDrawn="1"/>
        </p:nvSpPr>
        <p:spPr>
          <a:xfrm>
            <a:off x="4636008" y="2258568"/>
            <a:ext cx="2926080" cy="2286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612ACAA-EEDE-4C74-AF6C-6A7D06F73BAB}"/>
              </a:ext>
              <a:ext uri="{C183D7F6-B498-43B3-948B-1728B52AA6E4}">
                <adec:decorative xmlns:adec="http://schemas.microsoft.com/office/drawing/2017/decorative" val="1"/>
              </a:ext>
            </a:extLst>
          </p:cNvPr>
          <p:cNvSpPr/>
          <p:nvPr userDrawn="1"/>
        </p:nvSpPr>
        <p:spPr>
          <a:xfrm>
            <a:off x="7790688" y="2258568"/>
            <a:ext cx="2926080" cy="2286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602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27AEA2E6-E265-44DE-9F3F-657ECFF5D138}"/>
              </a:ext>
            </a:extLst>
          </p:cNvPr>
          <p:cNvSpPr>
            <a:spLocks noGrp="1"/>
          </p:cNvSpPr>
          <p:nvPr>
            <p:ph type="pic" sz="quarter" idx="34"/>
          </p:nvPr>
        </p:nvSpPr>
        <p:spPr>
          <a:xfrm>
            <a:off x="1524" y="0"/>
            <a:ext cx="12188952" cy="6858000"/>
          </a:xfrm>
          <a:solidFill>
            <a:schemeClr val="accent6">
              <a:lumMod val="20000"/>
              <a:lumOff val="80000"/>
            </a:schemeClr>
          </a:solidFill>
        </p:spPr>
        <p:txBody>
          <a:bodyPr/>
          <a:lstStyle/>
          <a:p>
            <a:r>
              <a:rPr lang="en-US" dirty="0"/>
              <a:t>Click icon to add picture</a:t>
            </a:r>
          </a:p>
        </p:txBody>
      </p:sp>
      <p:sp>
        <p:nvSpPr>
          <p:cNvPr id="5" name="Text Placeholder 4">
            <a:extLst>
              <a:ext uri="{FF2B5EF4-FFF2-40B4-BE49-F238E27FC236}">
                <a16:creationId xmlns:a16="http://schemas.microsoft.com/office/drawing/2014/main" id="{1C37569F-733B-494F-B7CB-231805209077}"/>
              </a:ext>
            </a:extLst>
          </p:cNvPr>
          <p:cNvSpPr>
            <a:spLocks noGrp="1"/>
          </p:cNvSpPr>
          <p:nvPr>
            <p:ph type="body" sz="quarter" idx="39" hasCustomPrompt="1"/>
          </p:nvPr>
        </p:nvSpPr>
        <p:spPr>
          <a:xfrm>
            <a:off x="0" y="2258568"/>
            <a:ext cx="12190476" cy="2743200"/>
          </a:xfrm>
          <a:solidFill>
            <a:schemeClr val="accent2">
              <a:alpha val="95000"/>
            </a:schemeClr>
          </a:solidFill>
        </p:spPr>
        <p:txBody>
          <a:bodyPr/>
          <a:lstStyle>
            <a:lvl1pPr marL="0" indent="0">
              <a:buNone/>
              <a:defRPr/>
            </a:lvl1pPr>
          </a:lstStyle>
          <a:p>
            <a:pPr lvl="0"/>
            <a:r>
              <a:rPr lang="en-US" dirty="0"/>
              <a:t> </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lgn="ctr">
              <a:defRPr>
                <a:solidFill>
                  <a:schemeClr val="bg1"/>
                </a:solidFill>
              </a:defRPr>
            </a:lvl1pPr>
          </a:lstStyle>
          <a:p>
            <a:r>
              <a:rPr lang="en-US" dirty="0"/>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038600" y="6356350"/>
            <a:ext cx="4114800" cy="365125"/>
          </a:xfrm>
          <a:prstGeom prst="rect">
            <a:avLst/>
          </a:prstGeom>
        </p:spPr>
        <p:txBody>
          <a:bodyPr/>
          <a:lstStyle>
            <a:lvl1pPr>
              <a:defRPr>
                <a:solidFill>
                  <a:schemeClr val="bg1"/>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a:xfrm>
            <a:off x="8610600" y="6356350"/>
            <a:ext cx="2743200" cy="365125"/>
          </a:xfrm>
          <a:prstGeom prst="rect">
            <a:avLst/>
          </a:prstGeom>
        </p:spPr>
        <p:txBody>
          <a:bodyPr/>
          <a:lstStyle>
            <a:lvl1pPr>
              <a:defRPr>
                <a:solidFill>
                  <a:schemeClr val="bg1"/>
                </a:solidFill>
              </a:defRPr>
            </a:lvl1pPr>
          </a:lstStyle>
          <a:p>
            <a:fld id="{19B51A1E-902D-48AF-9020-955120F399B6}" type="slidenum">
              <a:rPr lang="en-ZA" smtClean="0"/>
              <a:pPr/>
              <a:t>‹#›</a:t>
            </a:fld>
            <a:endParaRPr lang="en-ZA" dirty="0"/>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767130" y="2752344"/>
            <a:ext cx="2560320" cy="603504"/>
          </a:xfrm>
          <a:prstGeom prst="rect">
            <a:avLst/>
          </a:prstGeom>
          <a:noFill/>
        </p:spPr>
        <p:txBody>
          <a:bodyPr anchor="ctr" anchorCtr="0">
            <a:normAutofit/>
          </a:bodyPr>
          <a:lstStyle>
            <a:lvl1pPr marL="0" indent="0" algn="ctr">
              <a:spcBef>
                <a:spcPts val="0"/>
              </a:spcBef>
              <a:spcAft>
                <a:spcPts val="0"/>
              </a:spcAft>
              <a:buNone/>
              <a:defRPr sz="3600">
                <a:solidFill>
                  <a:schemeClr val="accent2">
                    <a:lumMod val="20000"/>
                    <a:lumOff val="80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4815840" y="2752344"/>
            <a:ext cx="2560320" cy="603504"/>
          </a:xfrm>
          <a:prstGeom prst="rect">
            <a:avLst/>
          </a:prstGeom>
          <a:noFill/>
        </p:spPr>
        <p:txBody>
          <a:bodyPr vert="horz" lIns="0" tIns="0" rIns="0" bIns="0" rtlCol="0" anchor="ctr" anchorCtr="0">
            <a:noAutofit/>
          </a:bodyPr>
          <a:lstStyle>
            <a:lvl1pPr marL="0" indent="0" algn="ctr">
              <a:spcBef>
                <a:spcPts val="0"/>
              </a:spcBef>
              <a:spcAft>
                <a:spcPts val="0"/>
              </a:spcAft>
              <a:buNone/>
              <a:defRPr lang="en-ZA" sz="3600" dirty="0">
                <a:solidFill>
                  <a:schemeClr val="accent2">
                    <a:lumMod val="20000"/>
                    <a:lumOff val="80000"/>
                  </a:schemeClr>
                </a:solidFill>
                <a:latin typeface="+mj-lt"/>
              </a:defRPr>
            </a:lvl1pPr>
          </a:lstStyle>
          <a:p>
            <a:pPr marL="266700" lvl="0" indent="-266700" algn="ctr"/>
            <a:r>
              <a:rPr lang="en-US" dirty="0"/>
              <a:t>2</a:t>
            </a:r>
            <a:endParaRPr lang="en-ZA" dirty="0"/>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7867194" y="2752344"/>
            <a:ext cx="2560320" cy="603504"/>
          </a:xfrm>
          <a:prstGeom prst="rect">
            <a:avLst/>
          </a:prstGeom>
          <a:noFill/>
        </p:spPr>
        <p:txBody>
          <a:bodyPr vert="horz" lIns="0" tIns="0" rIns="0" bIns="0" rtlCol="0" anchor="ctr" anchorCtr="0">
            <a:noAutofit/>
          </a:bodyPr>
          <a:lstStyle>
            <a:lvl1pPr marL="0" indent="0" algn="ctr">
              <a:spcBef>
                <a:spcPts val="0"/>
              </a:spcBef>
              <a:spcAft>
                <a:spcPts val="0"/>
              </a:spcAft>
              <a:buNone/>
              <a:defRPr lang="en-ZA" sz="3600" dirty="0">
                <a:solidFill>
                  <a:schemeClr val="accent2">
                    <a:lumMod val="20000"/>
                    <a:lumOff val="80000"/>
                  </a:schemeClr>
                </a:solidFill>
                <a:latin typeface="+mj-lt"/>
              </a:defRPr>
            </a:lvl1pPr>
          </a:lstStyle>
          <a:p>
            <a:pPr marL="266700" lvl="0" indent="-266700" algn="ctr"/>
            <a:r>
              <a:rPr lang="en-US" dirty="0"/>
              <a:t>3</a:t>
            </a:r>
            <a:endParaRPr lang="en-ZA" dirty="0"/>
          </a:p>
        </p:txBody>
      </p:sp>
      <p:sp>
        <p:nvSpPr>
          <p:cNvPr id="4" name="Text Placeholder 3">
            <a:extLst>
              <a:ext uri="{FF2B5EF4-FFF2-40B4-BE49-F238E27FC236}">
                <a16:creationId xmlns:a16="http://schemas.microsoft.com/office/drawing/2014/main" id="{B31369B8-B3F7-44DF-975B-57630CED624E}"/>
              </a:ext>
            </a:extLst>
          </p:cNvPr>
          <p:cNvSpPr>
            <a:spLocks noGrp="1"/>
          </p:cNvSpPr>
          <p:nvPr>
            <p:ph type="body" sz="quarter" idx="35" hasCustomPrompt="1"/>
          </p:nvPr>
        </p:nvSpPr>
        <p:spPr>
          <a:xfrm>
            <a:off x="1767130" y="3502152"/>
            <a:ext cx="2560320" cy="137160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23" name="Text Placeholder 3">
            <a:extLst>
              <a:ext uri="{FF2B5EF4-FFF2-40B4-BE49-F238E27FC236}">
                <a16:creationId xmlns:a16="http://schemas.microsoft.com/office/drawing/2014/main" id="{8199533E-4480-4EF0-855E-F0FC142777BF}"/>
              </a:ext>
            </a:extLst>
          </p:cNvPr>
          <p:cNvSpPr>
            <a:spLocks noGrp="1"/>
          </p:cNvSpPr>
          <p:nvPr>
            <p:ph type="body" sz="quarter" idx="36" hasCustomPrompt="1"/>
          </p:nvPr>
        </p:nvSpPr>
        <p:spPr>
          <a:xfrm>
            <a:off x="4815840" y="3502152"/>
            <a:ext cx="2560320" cy="137160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24" name="Text Placeholder 3">
            <a:extLst>
              <a:ext uri="{FF2B5EF4-FFF2-40B4-BE49-F238E27FC236}">
                <a16:creationId xmlns:a16="http://schemas.microsoft.com/office/drawing/2014/main" id="{58E1CB88-990B-431E-A733-AF73E3090549}"/>
              </a:ext>
            </a:extLst>
          </p:cNvPr>
          <p:cNvSpPr>
            <a:spLocks noGrp="1"/>
          </p:cNvSpPr>
          <p:nvPr>
            <p:ph type="body" sz="quarter" idx="37" hasCustomPrompt="1"/>
          </p:nvPr>
        </p:nvSpPr>
        <p:spPr>
          <a:xfrm>
            <a:off x="7867194" y="3502152"/>
            <a:ext cx="2560320" cy="137160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15" name="Date Placeholder 4">
            <a:extLst>
              <a:ext uri="{FF2B5EF4-FFF2-40B4-BE49-F238E27FC236}">
                <a16:creationId xmlns:a16="http://schemas.microsoft.com/office/drawing/2014/main" id="{DCF4F2F5-E92C-4ECF-9FDE-3E0CE4FBFCA8}"/>
              </a:ext>
            </a:extLst>
          </p:cNvPr>
          <p:cNvSpPr>
            <a:spLocks noGrp="1"/>
          </p:cNvSpPr>
          <p:nvPr>
            <p:ph type="dt" sz="half" idx="38"/>
          </p:nvPr>
        </p:nvSpPr>
        <p:spPr>
          <a:xfrm>
            <a:off x="838200" y="6356350"/>
            <a:ext cx="2743200" cy="365125"/>
          </a:xfrm>
          <a:prstGeom prst="rect">
            <a:avLst/>
          </a:prstGeom>
        </p:spPr>
        <p:txBody>
          <a:bodyPr/>
          <a:lstStyle>
            <a:lvl1pPr>
              <a:defRPr>
                <a:solidFill>
                  <a:schemeClr val="bg1"/>
                </a:solidFill>
              </a:defRPr>
            </a:lvl1pPr>
          </a:lstStyle>
          <a:p>
            <a:r>
              <a:rPr lang="en-US" dirty="0"/>
              <a:t>7/14/20XX</a:t>
            </a:r>
          </a:p>
        </p:txBody>
      </p:sp>
    </p:spTree>
    <p:extLst>
      <p:ext uri="{BB962C8B-B14F-4D97-AF65-F5344CB8AC3E}">
        <p14:creationId xmlns:p14="http://schemas.microsoft.com/office/powerpoint/2010/main" val="287640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85" r:id="rId4"/>
    <p:sldLayoutId id="2147483650" r:id="rId5"/>
    <p:sldLayoutId id="2147483669" r:id="rId6"/>
    <p:sldLayoutId id="2147483651" r:id="rId7"/>
    <p:sldLayoutId id="2147483671" r:id="rId8"/>
    <p:sldLayoutId id="2147483683" r:id="rId9"/>
    <p:sldLayoutId id="2147483687" r:id="rId10"/>
    <p:sldLayoutId id="2147483672" r:id="rId11"/>
    <p:sldLayoutId id="2147483680" r:id="rId12"/>
    <p:sldLayoutId id="2147483678" r:id="rId13"/>
    <p:sldLayoutId id="2147483653" r:id="rId14"/>
    <p:sldLayoutId id="2147483677" r:id="rId15"/>
    <p:sldLayoutId id="2147483673" r:id="rId16"/>
    <p:sldLayoutId id="2147483654" r:id="rId17"/>
    <p:sldLayoutId id="2147483674" r:id="rId18"/>
    <p:sldLayoutId id="2147483675" r:id="rId19"/>
    <p:sldLayoutId id="2147483676" r:id="rId20"/>
    <p:sldLayoutId id="2147483668" r:id="rId21"/>
    <p:sldLayoutId id="2147483652" r:id="rId22"/>
    <p:sldLayoutId id="2147483656" r:id="rId23"/>
    <p:sldLayoutId id="2147483657" r:id="rId24"/>
    <p:sldLayoutId id="2147483688" r:id="rId25"/>
    <p:sldLayoutId id="2147483689" r:id="rId26"/>
    <p:sldLayoutId id="2147483690" r:id="rId27"/>
    <p:sldLayoutId id="2147483691" r:id="rId2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36" userDrawn="1">
          <p15:clr>
            <a:srgbClr val="5ACBF0"/>
          </p15:clr>
        </p15:guide>
        <p15:guide id="2" pos="2568" userDrawn="1">
          <p15:clr>
            <a:srgbClr val="5ACBF0"/>
          </p15:clr>
        </p15:guide>
        <p15:guide id="3" pos="5760" userDrawn="1">
          <p15:clr>
            <a:srgbClr val="F26B43"/>
          </p15:clr>
        </p15:guide>
        <p15:guide id="4" pos="1920" userDrawn="1">
          <p15:clr>
            <a:srgbClr val="F26B43"/>
          </p15:clr>
        </p15:guide>
        <p15:guide id="5" pos="3840" userDrawn="1">
          <p15:clr>
            <a:srgbClr val="F26B43"/>
          </p15:clr>
        </p15:guide>
        <p15:guide id="6" pos="576" userDrawn="1">
          <p15:clr>
            <a:srgbClr val="000000"/>
          </p15:clr>
        </p15:guide>
        <p15:guide id="7" pos="7104"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jpeg"/><Relationship Id="rId3" Type="http://schemas.openxmlformats.org/officeDocument/2006/relationships/tags" Target="../tags/tag18.xml"/><Relationship Id="rId7" Type="http://schemas.openxmlformats.org/officeDocument/2006/relationships/image" Target="../media/image15.png"/><Relationship Id="rId12" Type="http://schemas.openxmlformats.org/officeDocument/2006/relationships/image" Target="../media/image18.jpeg"/><Relationship Id="rId17" Type="http://schemas.openxmlformats.org/officeDocument/2006/relationships/chart" Target="../charts/chart3.xml"/><Relationship Id="rId2" Type="http://schemas.openxmlformats.org/officeDocument/2006/relationships/tags" Target="../tags/tag17.xml"/><Relationship Id="rId16" Type="http://schemas.openxmlformats.org/officeDocument/2006/relationships/chart" Target="../charts/chart2.xml"/><Relationship Id="rId1" Type="http://schemas.openxmlformats.org/officeDocument/2006/relationships/tags" Target="../tags/tag16.xml"/><Relationship Id="rId6" Type="http://schemas.openxmlformats.org/officeDocument/2006/relationships/chart" Target="../charts/chart1.xml"/><Relationship Id="rId11" Type="http://schemas.microsoft.com/office/2007/relationships/hdphoto" Target="../media/hdphoto3.wdp"/><Relationship Id="rId5" Type="http://schemas.openxmlformats.org/officeDocument/2006/relationships/notesSlide" Target="../notesSlides/notesSlide6.xml"/><Relationship Id="rId15" Type="http://schemas.openxmlformats.org/officeDocument/2006/relationships/image" Target="../media/image21.jpeg"/><Relationship Id="rId10" Type="http://schemas.openxmlformats.org/officeDocument/2006/relationships/image" Target="../media/image17.png"/><Relationship Id="rId4" Type="http://schemas.openxmlformats.org/officeDocument/2006/relationships/slideLayout" Target="../slideLayouts/slideLayout2.xml"/><Relationship Id="rId9" Type="http://schemas.openxmlformats.org/officeDocument/2006/relationships/image" Target="../media/image16.jpeg"/><Relationship Id="rId1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tags" Target="../tags/tag22.xml"/><Relationship Id="rId7" Type="http://schemas.openxmlformats.org/officeDocument/2006/relationships/chart" Target="../charts/chart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chart" Target="../charts/chart5.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chart" Target="../charts/chart9.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hyperlink" Target="mailto:nmcoseo@bp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dlheim@bpa.gov" TargetMode="External"/><Relationship Id="rId4" Type="http://schemas.openxmlformats.org/officeDocument/2006/relationships/hyperlink" Target="mailto:edpostrel@bpa.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bpa.gov/about/finance/investor-relations" TargetMode="External"/><Relationship Id="rId2" Type="http://schemas.openxmlformats.org/officeDocument/2006/relationships/image" Target="../media/image26.jpg"/><Relationship Id="rId1" Type="http://schemas.openxmlformats.org/officeDocument/2006/relationships/slideLayout" Target="../slideLayouts/slideLayout21.xml"/><Relationship Id="rId4" Type="http://schemas.openxmlformats.org/officeDocument/2006/relationships/hyperlink" Target="https://emma.msrb.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08D4456-D26E-AA0B-F583-B0CA0512E987}"/>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735D3548-FBDE-CD50-3E2D-8B8A9E77BE19}"/>
              </a:ext>
            </a:extLst>
          </p:cNvPr>
          <p:cNvSpPr>
            <a:spLocks noGrp="1"/>
          </p:cNvSpPr>
          <p:nvPr>
            <p:ph type="body" sz="quarter" idx="13"/>
          </p:nvPr>
        </p:nvSpPr>
        <p:spPr/>
        <p:txBody>
          <a:bodyPr/>
          <a:lstStyle/>
          <a:p>
            <a:endParaRPr lang="en-US" dirty="0"/>
          </a:p>
        </p:txBody>
      </p:sp>
      <p:sp>
        <p:nvSpPr>
          <p:cNvPr id="19" name="Title 6">
            <a:extLst>
              <a:ext uri="{FF2B5EF4-FFF2-40B4-BE49-F238E27FC236}">
                <a16:creationId xmlns:a16="http://schemas.microsoft.com/office/drawing/2014/main" id="{F6855EA4-9495-F755-8C74-1D82D2DE5490}"/>
              </a:ext>
            </a:extLst>
          </p:cNvPr>
          <p:cNvSpPr txBox="1">
            <a:spLocks/>
          </p:cNvSpPr>
          <p:nvPr/>
        </p:nvSpPr>
        <p:spPr>
          <a:xfrm>
            <a:off x="209549" y="4636008"/>
            <a:ext cx="8905875" cy="1107959"/>
          </a:xfrm>
          <a:prstGeom prst="rect">
            <a:avLst/>
          </a:prstGeom>
        </p:spPr>
        <p:txBody>
          <a:bodyPr vert="horz" lIns="91440" tIns="45720" rIns="91440" bIns="45720" rtlCol="0" anchor="b" anchorCtr="0">
            <a:normAutofit fontScale="85000" lnSpcReduction="10000"/>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dirty="0"/>
              <a:t>Bonneville Power Administration</a:t>
            </a:r>
          </a:p>
        </p:txBody>
      </p:sp>
      <p:sp>
        <p:nvSpPr>
          <p:cNvPr id="20" name="Text Placeholder 4">
            <a:extLst>
              <a:ext uri="{FF2B5EF4-FFF2-40B4-BE49-F238E27FC236}">
                <a16:creationId xmlns:a16="http://schemas.microsoft.com/office/drawing/2014/main" id="{3B811FD5-CB9D-815A-0982-E6D7743722BD}"/>
              </a:ext>
            </a:extLst>
          </p:cNvPr>
          <p:cNvSpPr txBox="1">
            <a:spLocks/>
          </p:cNvSpPr>
          <p:nvPr/>
        </p:nvSpPr>
        <p:spPr>
          <a:xfrm>
            <a:off x="212597" y="5742432"/>
            <a:ext cx="8902607" cy="4572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Credit Presentation</a:t>
            </a:r>
          </a:p>
        </p:txBody>
      </p:sp>
      <p:pic>
        <p:nvPicPr>
          <p:cNvPr id="21" name="BPA Logo">
            <a:extLst>
              <a:ext uri="{FF2B5EF4-FFF2-40B4-BE49-F238E27FC236}">
                <a16:creationId xmlns:a16="http://schemas.microsoft.com/office/drawing/2014/main" id="{331F95C7-C568-CA99-D1E6-10698719245F}"/>
              </a:ext>
            </a:extLst>
          </p:cNvPr>
          <p:cNvPicPr>
            <a:picLocks noChangeAspect="1"/>
          </p:cNvPicPr>
          <p:nvPr/>
        </p:nvPicPr>
        <p:blipFill>
          <a:blip r:embed="rId2" cstate="print">
            <a:biLevel thresh="75000"/>
            <a:extLst>
              <a:ext uri="{BEBA8EAE-BF5A-486C-A8C5-ECC9F3942E4B}">
                <a14:imgProps xmlns:a14="http://schemas.microsoft.com/office/drawing/2010/main">
                  <a14:imgLayer r:embed="rId3">
                    <a14:imgEffect>
                      <a14:colorTemperature colorTemp="5862"/>
                    </a14:imgEffect>
                    <a14:imgEffect>
                      <a14:saturation sat="227000"/>
                    </a14:imgEffect>
                  </a14:imgLayer>
                </a14:imgProps>
              </a:ext>
              <a:ext uri="{28A0092B-C50C-407E-A947-70E740481C1C}">
                <a14:useLocalDpi xmlns:a14="http://schemas.microsoft.com/office/drawing/2010/main" val="0"/>
              </a:ext>
            </a:extLst>
          </a:blip>
          <a:stretch>
            <a:fillRect/>
          </a:stretch>
        </p:blipFill>
        <p:spPr>
          <a:xfrm>
            <a:off x="363198" y="304800"/>
            <a:ext cx="1676400" cy="1508760"/>
          </a:xfrm>
          <a:prstGeom prst="rect">
            <a:avLst/>
          </a:prstGeom>
          <a:noFill/>
        </p:spPr>
      </p:pic>
      <p:graphicFrame>
        <p:nvGraphicFramePr>
          <p:cNvPr id="23" name="Table 5">
            <a:extLst>
              <a:ext uri="{FF2B5EF4-FFF2-40B4-BE49-F238E27FC236}">
                <a16:creationId xmlns:a16="http://schemas.microsoft.com/office/drawing/2014/main" id="{B4F74942-5592-E780-8E18-99423A650506}"/>
              </a:ext>
            </a:extLst>
          </p:cNvPr>
          <p:cNvGraphicFramePr>
            <a:graphicFrameLocks noGrp="1"/>
          </p:cNvGraphicFramePr>
          <p:nvPr>
            <p:extLst>
              <p:ext uri="{D42A27DB-BD31-4B8C-83A1-F6EECF244321}">
                <p14:modId xmlns:p14="http://schemas.microsoft.com/office/powerpoint/2010/main" val="4081067741"/>
              </p:ext>
            </p:extLst>
          </p:nvPr>
        </p:nvGraphicFramePr>
        <p:xfrm>
          <a:off x="10461393" y="167640"/>
          <a:ext cx="1554480" cy="164592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3568569049"/>
                    </a:ext>
                  </a:extLst>
                </a:gridCol>
              </a:tblGrid>
              <a:tr h="91440">
                <a:tc>
                  <a:txBody>
                    <a:bodyPr/>
                    <a:lstStyle/>
                    <a:p>
                      <a:r>
                        <a:rPr lang="en-US" sz="1200" dirty="0">
                          <a:solidFill>
                            <a:schemeClr val="tx1"/>
                          </a:solidFill>
                        </a:rPr>
                        <a:t>BPA IP Color Palette</a:t>
                      </a:r>
                    </a:p>
                  </a:txBody>
                  <a:tcPr marL="0" marR="0" marT="0" marB="0" anchor="ctr">
                    <a:noFill/>
                  </a:tcPr>
                </a:tc>
                <a:extLst>
                  <a:ext uri="{0D108BD9-81ED-4DB2-BD59-A6C34878D82A}">
                    <a16:rowId xmlns:a16="http://schemas.microsoft.com/office/drawing/2014/main" val="3980464365"/>
                  </a:ext>
                </a:extLst>
              </a:tr>
              <a:tr h="91440">
                <a:tc>
                  <a:txBody>
                    <a:bodyPr/>
                    <a:lstStyle/>
                    <a:p>
                      <a:r>
                        <a:rPr lang="en-US" sz="1200" dirty="0"/>
                        <a:t>142/188/222</a:t>
                      </a:r>
                    </a:p>
                  </a:txBody>
                  <a:tcPr marL="0" marR="0" marT="0" marB="0" anchor="ctr">
                    <a:solidFill>
                      <a:srgbClr val="8EBCDE"/>
                    </a:solidFill>
                  </a:tcPr>
                </a:tc>
                <a:extLst>
                  <a:ext uri="{0D108BD9-81ED-4DB2-BD59-A6C34878D82A}">
                    <a16:rowId xmlns:a16="http://schemas.microsoft.com/office/drawing/2014/main" val="2838813938"/>
                  </a:ext>
                </a:extLst>
              </a:tr>
              <a:tr h="91440">
                <a:tc>
                  <a:txBody>
                    <a:bodyPr/>
                    <a:lstStyle/>
                    <a:p>
                      <a:r>
                        <a:rPr lang="en-US" sz="1200" dirty="0"/>
                        <a:t>5/153/102</a:t>
                      </a:r>
                    </a:p>
                  </a:txBody>
                  <a:tcPr marL="0" marR="0" marT="0" marB="0" anchor="ctr">
                    <a:solidFill>
                      <a:srgbClr val="059966"/>
                    </a:solidFill>
                  </a:tcPr>
                </a:tc>
                <a:extLst>
                  <a:ext uri="{0D108BD9-81ED-4DB2-BD59-A6C34878D82A}">
                    <a16:rowId xmlns:a16="http://schemas.microsoft.com/office/drawing/2014/main" val="4178603637"/>
                  </a:ext>
                </a:extLst>
              </a:tr>
              <a:tr h="91440">
                <a:tc>
                  <a:txBody>
                    <a:bodyPr/>
                    <a:lstStyle/>
                    <a:p>
                      <a:r>
                        <a:rPr lang="en-US" sz="1200" dirty="0"/>
                        <a:t>64/142/200</a:t>
                      </a:r>
                    </a:p>
                  </a:txBody>
                  <a:tcPr marL="0" marR="0" marT="0" marB="0" anchor="ctr">
                    <a:solidFill>
                      <a:srgbClr val="408EC8"/>
                    </a:solidFill>
                  </a:tcPr>
                </a:tc>
                <a:extLst>
                  <a:ext uri="{0D108BD9-81ED-4DB2-BD59-A6C34878D82A}">
                    <a16:rowId xmlns:a16="http://schemas.microsoft.com/office/drawing/2014/main" val="1559395485"/>
                  </a:ext>
                </a:extLst>
              </a:tr>
              <a:tr h="91440">
                <a:tc>
                  <a:txBody>
                    <a:bodyPr/>
                    <a:lstStyle/>
                    <a:p>
                      <a:r>
                        <a:rPr lang="en-US" sz="1200" dirty="0">
                          <a:solidFill>
                            <a:schemeClr val="bg1"/>
                          </a:solidFill>
                        </a:rPr>
                        <a:t>34/81/116</a:t>
                      </a:r>
                    </a:p>
                  </a:txBody>
                  <a:tcPr marL="0" marR="0" marT="0" marB="0" anchor="ctr">
                    <a:solidFill>
                      <a:srgbClr val="225174"/>
                    </a:solidFill>
                  </a:tcPr>
                </a:tc>
                <a:extLst>
                  <a:ext uri="{0D108BD9-81ED-4DB2-BD59-A6C34878D82A}">
                    <a16:rowId xmlns:a16="http://schemas.microsoft.com/office/drawing/2014/main" val="2604488759"/>
                  </a:ext>
                </a:extLst>
              </a:tr>
              <a:tr h="91440">
                <a:tc>
                  <a:txBody>
                    <a:bodyPr/>
                    <a:lstStyle/>
                    <a:p>
                      <a:r>
                        <a:rPr lang="en-US" sz="1200" dirty="0">
                          <a:solidFill>
                            <a:schemeClr val="bg1"/>
                          </a:solidFill>
                        </a:rPr>
                        <a:t>3/77/52</a:t>
                      </a:r>
                    </a:p>
                  </a:txBody>
                  <a:tcPr marL="0" marR="0" marT="0" marB="0" anchor="ctr">
                    <a:solidFill>
                      <a:srgbClr val="034D34"/>
                    </a:solidFill>
                  </a:tcPr>
                </a:tc>
                <a:extLst>
                  <a:ext uri="{0D108BD9-81ED-4DB2-BD59-A6C34878D82A}">
                    <a16:rowId xmlns:a16="http://schemas.microsoft.com/office/drawing/2014/main" val="698855440"/>
                  </a:ext>
                </a:extLst>
              </a:tr>
              <a:tr h="91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202/254/222</a:t>
                      </a:r>
                    </a:p>
                  </a:txBody>
                  <a:tcPr marL="0" marR="0" marT="0" marB="0" anchor="ctr">
                    <a:solidFill>
                      <a:srgbClr val="CAFEDE"/>
                    </a:solidFill>
                  </a:tcPr>
                </a:tc>
                <a:extLst>
                  <a:ext uri="{0D108BD9-81ED-4DB2-BD59-A6C34878D82A}">
                    <a16:rowId xmlns:a16="http://schemas.microsoft.com/office/drawing/2014/main" val="2268501215"/>
                  </a:ext>
                </a:extLst>
              </a:tr>
              <a:tr h="91440">
                <a:tc>
                  <a:txBody>
                    <a:bodyPr/>
                    <a:lstStyle/>
                    <a:p>
                      <a:endParaRPr lang="en-US" sz="1200" dirty="0"/>
                    </a:p>
                  </a:txBody>
                  <a:tcPr marL="0" marR="0" marT="0" marB="0" anchor="ctr">
                    <a:solidFill>
                      <a:srgbClr val="090909"/>
                    </a:solidFill>
                  </a:tcPr>
                </a:tc>
                <a:extLst>
                  <a:ext uri="{0D108BD9-81ED-4DB2-BD59-A6C34878D82A}">
                    <a16:rowId xmlns:a16="http://schemas.microsoft.com/office/drawing/2014/main" val="3358814176"/>
                  </a:ext>
                </a:extLst>
              </a:tr>
              <a:tr h="91440">
                <a:tc>
                  <a:txBody>
                    <a:bodyPr/>
                    <a:lstStyle/>
                    <a:p>
                      <a:endParaRPr lang="en-US" sz="1200" dirty="0"/>
                    </a:p>
                  </a:txBody>
                  <a:tcPr marL="0" marR="0" marT="0" marB="0">
                    <a:solidFill>
                      <a:schemeClr val="bg1"/>
                    </a:solidFill>
                  </a:tcPr>
                </a:tc>
                <a:extLst>
                  <a:ext uri="{0D108BD9-81ED-4DB2-BD59-A6C34878D82A}">
                    <a16:rowId xmlns:a16="http://schemas.microsoft.com/office/drawing/2014/main" val="1405506593"/>
                  </a:ext>
                </a:extLst>
              </a:tr>
            </a:tbl>
          </a:graphicData>
        </a:graphic>
      </p:graphicFrame>
      <p:pic>
        <p:nvPicPr>
          <p:cNvPr id="11" name="Picture Placeholder 10" descr="A view of clouds and trees from a hill&#10;&#10;Description automatically generated">
            <a:extLst>
              <a:ext uri="{FF2B5EF4-FFF2-40B4-BE49-F238E27FC236}">
                <a16:creationId xmlns:a16="http://schemas.microsoft.com/office/drawing/2014/main" id="{182C8B20-412B-5567-0A00-D87676E4019A}"/>
              </a:ext>
            </a:extLst>
          </p:cNvPr>
          <p:cNvPicPr>
            <a:picLocks noGrp="1" noChangeAspect="1"/>
          </p:cNvPicPr>
          <p:nvPr>
            <p:ph type="pic" sz="quarter" idx="14"/>
          </p:nvPr>
        </p:nvPicPr>
        <p:blipFill>
          <a:blip r:embed="rId4"/>
          <a:srcRect l="5404" r="5404"/>
          <a:stretch>
            <a:fillRect/>
          </a:stretch>
        </p:blipFill>
        <p:spPr/>
      </p:pic>
      <p:sp>
        <p:nvSpPr>
          <p:cNvPr id="12" name="Title 6">
            <a:extLst>
              <a:ext uri="{FF2B5EF4-FFF2-40B4-BE49-F238E27FC236}">
                <a16:creationId xmlns:a16="http://schemas.microsoft.com/office/drawing/2014/main" id="{E2AA718F-6B6B-EECB-DEE5-40D5CE68D170}"/>
              </a:ext>
            </a:extLst>
          </p:cNvPr>
          <p:cNvSpPr txBox="1">
            <a:spLocks/>
          </p:cNvSpPr>
          <p:nvPr/>
        </p:nvSpPr>
        <p:spPr>
          <a:xfrm>
            <a:off x="361949" y="4788408"/>
            <a:ext cx="8905875" cy="1107959"/>
          </a:xfrm>
          <a:prstGeom prst="rect">
            <a:avLst/>
          </a:prstGeom>
        </p:spPr>
        <p:txBody>
          <a:bodyPr vert="horz" lIns="91440" tIns="45720" rIns="91440" bIns="45720" rtlCol="0" anchor="b" anchorCtr="0">
            <a:normAutofit fontScale="85000" lnSpcReduction="10000"/>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dirty="0"/>
              <a:t>Bonneville Power Administration</a:t>
            </a:r>
          </a:p>
        </p:txBody>
      </p:sp>
      <p:sp>
        <p:nvSpPr>
          <p:cNvPr id="15" name="Text Placeholder 4">
            <a:extLst>
              <a:ext uri="{FF2B5EF4-FFF2-40B4-BE49-F238E27FC236}">
                <a16:creationId xmlns:a16="http://schemas.microsoft.com/office/drawing/2014/main" id="{DE15CDAB-13A0-DA49-562C-EC0D42CC98A3}"/>
              </a:ext>
            </a:extLst>
          </p:cNvPr>
          <p:cNvSpPr txBox="1">
            <a:spLocks/>
          </p:cNvSpPr>
          <p:nvPr/>
        </p:nvSpPr>
        <p:spPr>
          <a:xfrm>
            <a:off x="364997" y="5894832"/>
            <a:ext cx="8902607" cy="4572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solidFill>
              </a:rPr>
              <a:t>Investor Presentation</a:t>
            </a:r>
          </a:p>
          <a:p>
            <a:r>
              <a:rPr lang="en-US" dirty="0">
                <a:solidFill>
                  <a:schemeClr val="bg2"/>
                </a:solidFill>
              </a:rPr>
              <a:t>As of June 24, 2025</a:t>
            </a:r>
          </a:p>
        </p:txBody>
      </p:sp>
      <p:pic>
        <p:nvPicPr>
          <p:cNvPr id="16" name="BPA Logo">
            <a:extLst>
              <a:ext uri="{FF2B5EF4-FFF2-40B4-BE49-F238E27FC236}">
                <a16:creationId xmlns:a16="http://schemas.microsoft.com/office/drawing/2014/main" id="{96194834-F7D4-4907-C40E-BF4F2C960746}"/>
              </a:ext>
            </a:extLst>
          </p:cNvPr>
          <p:cNvPicPr>
            <a:picLocks noChangeAspect="1"/>
          </p:cNvPicPr>
          <p:nvPr/>
        </p:nvPicPr>
        <p:blipFill>
          <a:blip r:embed="rId2" cstate="print">
            <a:biLevel thresh="75000"/>
            <a:extLst>
              <a:ext uri="{BEBA8EAE-BF5A-486C-A8C5-ECC9F3942E4B}">
                <a14:imgProps xmlns:a14="http://schemas.microsoft.com/office/drawing/2010/main">
                  <a14:imgLayer r:embed="rId3">
                    <a14:imgEffect>
                      <a14:colorTemperature colorTemp="5862"/>
                    </a14:imgEffect>
                    <a14:imgEffect>
                      <a14:saturation sat="227000"/>
                    </a14:imgEffect>
                  </a14:imgLayer>
                </a14:imgProps>
              </a:ext>
              <a:ext uri="{28A0092B-C50C-407E-A947-70E740481C1C}">
                <a14:useLocalDpi xmlns:a14="http://schemas.microsoft.com/office/drawing/2010/main" val="0"/>
              </a:ext>
            </a:extLst>
          </a:blip>
          <a:stretch>
            <a:fillRect/>
          </a:stretch>
        </p:blipFill>
        <p:spPr>
          <a:xfrm>
            <a:off x="515598" y="457200"/>
            <a:ext cx="1676400" cy="1508760"/>
          </a:xfrm>
          <a:prstGeom prst="rect">
            <a:avLst/>
          </a:prstGeom>
          <a:noFill/>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Transmission Overview</a:t>
            </a:r>
          </a:p>
        </p:txBody>
      </p:sp>
      <p:sp>
        <p:nvSpPr>
          <p:cNvPr id="13" name="TextBox 12">
            <a:extLst>
              <a:ext uri="{FF2B5EF4-FFF2-40B4-BE49-F238E27FC236}">
                <a16:creationId xmlns:a16="http://schemas.microsoft.com/office/drawing/2014/main" id="{5F189F79-D6CD-26D6-ACFB-EFCC4DBE24CA}"/>
              </a:ext>
            </a:extLst>
          </p:cNvPr>
          <p:cNvSpPr txBox="1"/>
          <p:nvPr/>
        </p:nvSpPr>
        <p:spPr>
          <a:xfrm>
            <a:off x="447676" y="1090277"/>
            <a:ext cx="11449050" cy="646331"/>
          </a:xfrm>
          <a:prstGeom prst="rect">
            <a:avLst/>
          </a:prstGeom>
          <a:noFill/>
        </p:spPr>
        <p:txBody>
          <a:bodyPr wrap="square" rtlCol="0">
            <a:spAutoFit/>
          </a:bodyPr>
          <a:lstStyle/>
          <a:p>
            <a:r>
              <a:rPr lang="en-US" i="1" dirty="0">
                <a:solidFill>
                  <a:srgbClr val="408EC8"/>
                </a:solidFill>
              </a:rPr>
              <a:t>BPA provides </a:t>
            </a:r>
            <a:r>
              <a:rPr lang="en-US" i="1" dirty="0">
                <a:solidFill>
                  <a:schemeClr val="accent3"/>
                </a:solidFill>
              </a:rPr>
              <a:t>approximately 75% of the bulk </a:t>
            </a:r>
            <a:r>
              <a:rPr lang="en-US" i="1" dirty="0">
                <a:solidFill>
                  <a:srgbClr val="408EC8"/>
                </a:solidFill>
              </a:rPr>
              <a:t>transmission capacity in the region and is actively seeking ways to improve interconnection queue times</a:t>
            </a:r>
          </a:p>
        </p:txBody>
      </p:sp>
      <p:sp>
        <p:nvSpPr>
          <p:cNvPr id="2" name="Slide Number Placeholder 3">
            <a:extLst>
              <a:ext uri="{FF2B5EF4-FFF2-40B4-BE49-F238E27FC236}">
                <a16:creationId xmlns:a16="http://schemas.microsoft.com/office/drawing/2014/main" id="{BFA6B904-5676-7F03-F972-17D3FCA233AD}"/>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10</a:t>
            </a:fld>
            <a:endParaRPr lang="en-ZA" dirty="0"/>
          </a:p>
        </p:txBody>
      </p:sp>
      <p:sp>
        <p:nvSpPr>
          <p:cNvPr id="3" name="TextBox 2">
            <a:extLst>
              <a:ext uri="{FF2B5EF4-FFF2-40B4-BE49-F238E27FC236}">
                <a16:creationId xmlns:a16="http://schemas.microsoft.com/office/drawing/2014/main" id="{6D2E324D-BA6F-E36E-0B73-740EBCA7BC37}"/>
              </a:ext>
            </a:extLst>
          </p:cNvPr>
          <p:cNvSpPr txBox="1"/>
          <p:nvPr/>
        </p:nvSpPr>
        <p:spPr>
          <a:xfrm>
            <a:off x="447677" y="1713919"/>
            <a:ext cx="11449047" cy="995144"/>
          </a:xfrm>
          <a:prstGeom prst="rect">
            <a:avLst/>
          </a:prstGeom>
          <a:noFill/>
        </p:spPr>
        <p:txBody>
          <a:bodyPr wrap="square" rtlCol="0">
            <a:spAutoFit/>
          </a:bodyPr>
          <a:lstStyle/>
          <a:p>
            <a:pPr marL="285750" marR="5080" lvl="2" indent="-285750">
              <a:spcBef>
                <a:spcPts val="400"/>
              </a:spcBef>
              <a:spcAft>
                <a:spcPct val="0"/>
              </a:spcAft>
              <a:buClr>
                <a:schemeClr val="tx1"/>
              </a:buClr>
              <a:buSzPct val="92000"/>
              <a:buFont typeface="Arial Narrow" panose="020B0606020202030204" pitchFamily="34" charset="0"/>
              <a:buChar char="●"/>
            </a:pPr>
            <a:r>
              <a:rPr lang="en-US" sz="1300" dirty="0">
                <a:latin typeface="+mj-lt"/>
              </a:rPr>
              <a:t>BPA is the largest high-voltage transmission provider in the Pacific Northwest</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300" dirty="0">
                <a:latin typeface="+mj-lt"/>
              </a:rPr>
              <a:t>From 2000 to 2024, BPA interconnected more than 6 GW of renewable resources into the region’s power grid</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300" dirty="0">
                <a:latin typeface="+mj-lt"/>
              </a:rPr>
              <a:t>As part of its Vegetation Management Plan, BPA establishes and maintains vegetation with a mature height or growth that is 25 feet below the maximum sag of the transmission lines</a:t>
            </a:r>
          </a:p>
        </p:txBody>
      </p:sp>
      <p:sp>
        <p:nvSpPr>
          <p:cNvPr id="7" name="Title 1">
            <a:extLst>
              <a:ext uri="{FF2B5EF4-FFF2-40B4-BE49-F238E27FC236}">
                <a16:creationId xmlns:a16="http://schemas.microsoft.com/office/drawing/2014/main" id="{CC37EF9D-BDF7-5E1A-4018-5DA21C6AF704}"/>
              </a:ext>
            </a:extLst>
          </p:cNvPr>
          <p:cNvSpPr txBox="1">
            <a:spLocks/>
          </p:cNvSpPr>
          <p:nvPr/>
        </p:nvSpPr>
        <p:spPr>
          <a:xfrm>
            <a:off x="447675" y="2762066"/>
            <a:ext cx="11449049"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1600" kern="1200" dirty="0">
                <a:solidFill>
                  <a:schemeClr val="tx1"/>
                </a:solidFill>
                <a:latin typeface="+mn-lt"/>
                <a:ea typeface="+mj-ea"/>
                <a:cs typeface="+mj-cs"/>
              </a:rPr>
              <a:t>BPA Transmission Expansion Efforts</a:t>
            </a:r>
          </a:p>
        </p:txBody>
      </p:sp>
      <p:sp>
        <p:nvSpPr>
          <p:cNvPr id="8" name="TextBox 7">
            <a:extLst>
              <a:ext uri="{FF2B5EF4-FFF2-40B4-BE49-F238E27FC236}">
                <a16:creationId xmlns:a16="http://schemas.microsoft.com/office/drawing/2014/main" id="{D4FF02A6-F4CB-1288-856C-73B4E96B1382}"/>
              </a:ext>
            </a:extLst>
          </p:cNvPr>
          <p:cNvSpPr txBox="1"/>
          <p:nvPr/>
        </p:nvSpPr>
        <p:spPr>
          <a:xfrm>
            <a:off x="360164" y="3088887"/>
            <a:ext cx="4094141" cy="2795637"/>
          </a:xfrm>
          <a:prstGeom prst="rect">
            <a:avLst/>
          </a:prstGeom>
          <a:noFill/>
        </p:spPr>
        <p:txBody>
          <a:bodyPr wrap="square" rtlCol="0">
            <a:spAutoFit/>
          </a:bodyPr>
          <a:lstStyle/>
          <a:p>
            <a:pPr marL="285750" marR="5080" lvl="2" indent="-285750">
              <a:spcBef>
                <a:spcPts val="400"/>
              </a:spcBef>
              <a:spcAft>
                <a:spcPct val="0"/>
              </a:spcAft>
              <a:buClr>
                <a:schemeClr val="tx1"/>
              </a:buClr>
              <a:buSzPct val="92000"/>
              <a:buFont typeface="Arial Narrow" panose="020B0606020202030204" pitchFamily="34" charset="0"/>
              <a:buChar char="●"/>
            </a:pPr>
            <a:r>
              <a:rPr lang="en-US" sz="1300" dirty="0">
                <a:latin typeface="+mj-lt"/>
              </a:rPr>
              <a:t>BPA is embarking on a strategy to meet customer needs driven by the development of new power generation projects, primarily wind and solar generation, both inside and outside the Region</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300" dirty="0">
                <a:latin typeface="+mj-lt"/>
              </a:rPr>
              <a:t>In Fiscal Year 2023, Bonneville started a proceeding to improve process efficiencies for interconnection requests and continues to develop revised business practices</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300" dirty="0">
                <a:latin typeface="+mj-lt"/>
              </a:rPr>
              <a:t>Bonneville generally employs a cluster approach wherein it aggregates pending requests for transmission service to study and evaluate the new transmission facilities that it would have to construct to provide that service</a:t>
            </a:r>
          </a:p>
        </p:txBody>
      </p:sp>
      <p:pic>
        <p:nvPicPr>
          <p:cNvPr id="1026" name="Graphic 1">
            <a:extLst>
              <a:ext uri="{FF2B5EF4-FFF2-40B4-BE49-F238E27FC236}">
                <a16:creationId xmlns:a16="http://schemas.microsoft.com/office/drawing/2014/main" id="{A259E488-F592-2B49-6076-9EFFB475AF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08" t="22533" r="32083" b="3876"/>
          <a:stretch/>
        </p:blipFill>
        <p:spPr bwMode="auto">
          <a:xfrm>
            <a:off x="4631055" y="3141890"/>
            <a:ext cx="5047099" cy="344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0C7641FB-0CF4-F0FF-7B82-449376E7DCC9}"/>
              </a:ext>
            </a:extLst>
          </p:cNvPr>
          <p:cNvSpPr txBox="1">
            <a:spLocks/>
          </p:cNvSpPr>
          <p:nvPr/>
        </p:nvSpPr>
        <p:spPr>
          <a:xfrm>
            <a:off x="4631055" y="2746036"/>
            <a:ext cx="4203793" cy="32682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77">
              <a:lnSpc>
                <a:spcPct val="90000"/>
              </a:lnSpc>
              <a:spcBef>
                <a:spcPct val="0"/>
              </a:spcBef>
            </a:pPr>
            <a:r>
              <a:rPr lang="en-US" sz="1600" dirty="0">
                <a:solidFill>
                  <a:schemeClr val="tx1"/>
                </a:solidFill>
                <a:latin typeface="+mn-lt"/>
                <a:ea typeface="+mj-ea"/>
                <a:cs typeface="+mj-cs"/>
              </a:rPr>
              <a:t>BPA Cluster Study Map and Regions</a:t>
            </a:r>
            <a:endParaRPr lang="en-US" sz="1600" b="0" i="1" dirty="0">
              <a:solidFill>
                <a:srgbClr val="408EC8"/>
              </a:solidFill>
              <a:latin typeface="+mn-lt"/>
              <a:ea typeface="+mj-ea"/>
              <a:cs typeface="+mj-cs"/>
            </a:endParaRPr>
          </a:p>
        </p:txBody>
      </p:sp>
      <p:sp>
        <p:nvSpPr>
          <p:cNvPr id="10" name="TextBox 9">
            <a:extLst>
              <a:ext uri="{FF2B5EF4-FFF2-40B4-BE49-F238E27FC236}">
                <a16:creationId xmlns:a16="http://schemas.microsoft.com/office/drawing/2014/main" id="{3D45D9B9-9D13-083A-4B0B-3A0017B95D99}"/>
              </a:ext>
            </a:extLst>
          </p:cNvPr>
          <p:cNvSpPr txBox="1"/>
          <p:nvPr/>
        </p:nvSpPr>
        <p:spPr>
          <a:xfrm>
            <a:off x="9678154" y="3469658"/>
            <a:ext cx="2392457" cy="2298065"/>
          </a:xfrm>
          <a:prstGeom prst="rect">
            <a:avLst/>
          </a:prstGeom>
          <a:noFill/>
        </p:spPr>
        <p:txBody>
          <a:bodyPr wrap="square" rtlCol="0">
            <a:spAutoFit/>
          </a:bodyPr>
          <a:lstStyle/>
          <a:p>
            <a:pPr marL="285750" marR="5080" lvl="2" indent="-285750">
              <a:spcBef>
                <a:spcPts val="400"/>
              </a:spcBef>
              <a:spcAft>
                <a:spcPct val="0"/>
              </a:spcAft>
              <a:buClr>
                <a:schemeClr val="tx1"/>
              </a:buClr>
              <a:buSzPct val="92000"/>
              <a:buFont typeface="Arial Narrow" panose="020B0606020202030204" pitchFamily="34" charset="0"/>
              <a:buChar char="●"/>
            </a:pPr>
            <a:r>
              <a:rPr lang="en-US" sz="1300" dirty="0">
                <a:latin typeface="+mj-lt"/>
              </a:rPr>
              <a:t>134 Interconnection Requests</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300" dirty="0">
                <a:latin typeface="+mj-lt"/>
              </a:rPr>
              <a:t>73.8 GW Nameplate</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300" dirty="0">
                <a:latin typeface="+mj-lt"/>
              </a:rPr>
              <a:t>~50 GW Requested Interconnection Service Level</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300" dirty="0">
                <a:latin typeface="+mj-lt"/>
              </a:rPr>
              <a:t>BPA Facilities are shown in orange </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300" dirty="0">
                <a:latin typeface="+mj-lt"/>
              </a:rPr>
              <a:t>Dots are Interconnection Request Location</a:t>
            </a:r>
          </a:p>
        </p:txBody>
      </p:sp>
    </p:spTree>
    <p:extLst>
      <p:ext uri="{BB962C8B-B14F-4D97-AF65-F5344CB8AC3E}">
        <p14:creationId xmlns:p14="http://schemas.microsoft.com/office/powerpoint/2010/main" val="119359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Power Generation Overview</a:t>
            </a:r>
          </a:p>
        </p:txBody>
      </p:sp>
      <p:sp>
        <p:nvSpPr>
          <p:cNvPr id="13" name="TextBox 12">
            <a:extLst>
              <a:ext uri="{FF2B5EF4-FFF2-40B4-BE49-F238E27FC236}">
                <a16:creationId xmlns:a16="http://schemas.microsoft.com/office/drawing/2014/main" id="{5F189F79-D6CD-26D6-ACFB-EFCC4DBE24CA}"/>
              </a:ext>
            </a:extLst>
          </p:cNvPr>
          <p:cNvSpPr txBox="1"/>
          <p:nvPr/>
        </p:nvSpPr>
        <p:spPr>
          <a:xfrm>
            <a:off x="447676" y="1090277"/>
            <a:ext cx="11449050" cy="646331"/>
          </a:xfrm>
          <a:prstGeom prst="rect">
            <a:avLst/>
          </a:prstGeom>
          <a:noFill/>
        </p:spPr>
        <p:txBody>
          <a:bodyPr wrap="square" rtlCol="0">
            <a:spAutoFit/>
          </a:bodyPr>
          <a:lstStyle/>
          <a:p>
            <a:r>
              <a:rPr lang="en-US" i="1" dirty="0">
                <a:solidFill>
                  <a:srgbClr val="408EC8"/>
                </a:solidFill>
              </a:rPr>
              <a:t>BPA markets wholesale electrical power from 31 Federal hydroelectric dams in the Pacific Northwest, one Non-Federal nuclear plant, and several small Non-Federal power plants, and contracts, totaling 23,852 MW of capacity</a:t>
            </a:r>
          </a:p>
        </p:txBody>
      </p:sp>
      <p:sp>
        <p:nvSpPr>
          <p:cNvPr id="2" name="Slide Number Placeholder 3">
            <a:extLst>
              <a:ext uri="{FF2B5EF4-FFF2-40B4-BE49-F238E27FC236}">
                <a16:creationId xmlns:a16="http://schemas.microsoft.com/office/drawing/2014/main" id="{3C451F55-D9E5-CDB2-C017-A28F67B292AB}"/>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11</a:t>
            </a:fld>
            <a:endParaRPr lang="en-ZA" dirty="0"/>
          </a:p>
        </p:txBody>
      </p:sp>
      <p:graphicFrame>
        <p:nvGraphicFramePr>
          <p:cNvPr id="3" name="Content Placeholder 3">
            <a:extLst>
              <a:ext uri="{FF2B5EF4-FFF2-40B4-BE49-F238E27FC236}">
                <a16:creationId xmlns:a16="http://schemas.microsoft.com/office/drawing/2014/main" id="{4E976150-5445-0EA5-BEF9-8073E97090B3}"/>
              </a:ext>
            </a:extLst>
          </p:cNvPr>
          <p:cNvGraphicFramePr>
            <a:graphicFrameLocks/>
          </p:cNvGraphicFramePr>
          <p:nvPr>
            <p:custDataLst>
              <p:tags r:id="rId1"/>
            </p:custDataLst>
            <p:extLst>
              <p:ext uri="{D42A27DB-BD31-4B8C-83A1-F6EECF244321}">
                <p14:modId xmlns:p14="http://schemas.microsoft.com/office/powerpoint/2010/main" val="3961314753"/>
              </p:ext>
            </p:extLst>
          </p:nvPr>
        </p:nvGraphicFramePr>
        <p:xfrm>
          <a:off x="2468553" y="2266093"/>
          <a:ext cx="2646549" cy="3093675"/>
        </p:xfrm>
        <a:graphic>
          <a:graphicData uri="http://schemas.openxmlformats.org/drawingml/2006/chart">
            <c:chart xmlns:c="http://schemas.openxmlformats.org/drawingml/2006/chart" xmlns:r="http://schemas.openxmlformats.org/officeDocument/2006/relationships" r:id="rId6"/>
          </a:graphicData>
        </a:graphic>
      </p:graphicFrame>
      <p:sp>
        <p:nvSpPr>
          <p:cNvPr id="4" name="Equals 3">
            <a:extLst>
              <a:ext uri="{FF2B5EF4-FFF2-40B4-BE49-F238E27FC236}">
                <a16:creationId xmlns:a16="http://schemas.microsoft.com/office/drawing/2014/main" id="{6E11BE9E-93C5-9E88-EF82-1C9AB4109A84}"/>
              </a:ext>
            </a:extLst>
          </p:cNvPr>
          <p:cNvSpPr/>
          <p:nvPr/>
        </p:nvSpPr>
        <p:spPr>
          <a:xfrm>
            <a:off x="7619284" y="3202717"/>
            <a:ext cx="1033593" cy="646331"/>
          </a:xfrm>
          <a:prstGeom prst="mathEqual">
            <a:avLst/>
          </a:prstGeom>
          <a:solidFill>
            <a:srgbClr val="225174"/>
          </a:solidFill>
          <a:ln>
            <a:solidFill>
              <a:srgbClr val="2251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B8F04C82-663B-5471-83B8-1C18E3EEFAA0}"/>
              </a:ext>
            </a:extLst>
          </p:cNvPr>
          <p:cNvSpPr txBox="1"/>
          <p:nvPr/>
        </p:nvSpPr>
        <p:spPr>
          <a:xfrm>
            <a:off x="468908" y="5750741"/>
            <a:ext cx="1443149" cy="577466"/>
          </a:xfrm>
          <a:prstGeom prst="rect">
            <a:avLst/>
          </a:prstGeom>
          <a:noFill/>
        </p:spPr>
        <p:txBody>
          <a:bodyPr wrap="square" lIns="0" rtlCol="0">
            <a:spAutoFit/>
          </a:bodyPr>
          <a:lstStyle/>
          <a:p>
            <a:r>
              <a:rPr lang="en-US" sz="1051" b="1" dirty="0">
                <a:cs typeface="Arial" panose="020B0604020202020204" pitchFamily="34" charset="0"/>
              </a:rPr>
              <a:t>Grand Coulee</a:t>
            </a:r>
          </a:p>
          <a:p>
            <a:r>
              <a:rPr lang="en-US" sz="1051" b="1" dirty="0">
                <a:cs typeface="Arial" panose="020B0604020202020204" pitchFamily="34" charset="0"/>
              </a:rPr>
              <a:t>33 Units</a:t>
            </a:r>
          </a:p>
          <a:p>
            <a:r>
              <a:rPr lang="en-US" sz="1051" b="1" dirty="0">
                <a:cs typeface="Arial" panose="020B0604020202020204" pitchFamily="34" charset="0"/>
              </a:rPr>
              <a:t>6,998 MW*</a:t>
            </a:r>
          </a:p>
        </p:txBody>
      </p:sp>
      <p:pic>
        <p:nvPicPr>
          <p:cNvPr id="6" name="Picture 5">
            <a:extLst>
              <a:ext uri="{FF2B5EF4-FFF2-40B4-BE49-F238E27FC236}">
                <a16:creationId xmlns:a16="http://schemas.microsoft.com/office/drawing/2014/main" id="{3E7D25F8-C083-E21B-F426-4A7FC71FFDD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7200"/>
                    </a14:imgEffect>
                    <a14:imgEffect>
                      <a14:brightnessContrast bright="2000"/>
                    </a14:imgEffect>
                  </a14:imgLayer>
                </a14:imgProps>
              </a:ext>
              <a:ext uri="{28A0092B-C50C-407E-A947-70E740481C1C}">
                <a14:useLocalDpi xmlns:a14="http://schemas.microsoft.com/office/drawing/2010/main" val="0"/>
              </a:ext>
            </a:extLst>
          </a:blip>
          <a:srcRect l="4756" t="11677"/>
          <a:stretch/>
        </p:blipFill>
        <p:spPr>
          <a:xfrm>
            <a:off x="2152201" y="4947861"/>
            <a:ext cx="1533071" cy="79969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8BB3458-2BAD-D81C-FAA5-EAF2AA0A56AB}"/>
              </a:ext>
            </a:extLst>
          </p:cNvPr>
          <p:cNvSpPr txBox="1"/>
          <p:nvPr/>
        </p:nvSpPr>
        <p:spPr>
          <a:xfrm>
            <a:off x="2152199" y="5750741"/>
            <a:ext cx="882614" cy="577466"/>
          </a:xfrm>
          <a:prstGeom prst="rect">
            <a:avLst/>
          </a:prstGeom>
          <a:noFill/>
        </p:spPr>
        <p:txBody>
          <a:bodyPr wrap="none" lIns="0" rtlCol="0">
            <a:spAutoFit/>
          </a:bodyPr>
          <a:lstStyle/>
          <a:p>
            <a:r>
              <a:rPr lang="en-US" sz="1051" b="1" dirty="0">
                <a:cs typeface="Arial" panose="020B0604020202020204" pitchFamily="34" charset="0"/>
              </a:rPr>
              <a:t>Chief Joseph</a:t>
            </a:r>
          </a:p>
          <a:p>
            <a:r>
              <a:rPr lang="en-US" sz="1051" b="1" dirty="0">
                <a:cs typeface="Arial" panose="020B0604020202020204" pitchFamily="34" charset="0"/>
              </a:rPr>
              <a:t>27 Units</a:t>
            </a:r>
          </a:p>
          <a:p>
            <a:r>
              <a:rPr lang="en-US" sz="1051" b="1" dirty="0">
                <a:cs typeface="Arial" panose="020B0604020202020204" pitchFamily="34" charset="0"/>
              </a:rPr>
              <a:t>2,614 MW*</a:t>
            </a:r>
          </a:p>
        </p:txBody>
      </p:sp>
      <p:pic>
        <p:nvPicPr>
          <p:cNvPr id="8" name="Picture 7">
            <a:extLst>
              <a:ext uri="{FF2B5EF4-FFF2-40B4-BE49-F238E27FC236}">
                <a16:creationId xmlns:a16="http://schemas.microsoft.com/office/drawing/2014/main" id="{DE234DDC-24B9-F6DB-B6A7-49067ED0D3D1}"/>
              </a:ext>
            </a:extLst>
          </p:cNvPr>
          <p:cNvPicPr preferRelativeResize="0">
            <a:picLocks/>
          </p:cNvPicPr>
          <p:nvPr/>
        </p:nvPicPr>
        <p:blipFill rotWithShape="1">
          <a:blip r:embed="rId9" cstate="print">
            <a:extLst>
              <a:ext uri="{28A0092B-C50C-407E-A947-70E740481C1C}">
                <a14:useLocalDpi xmlns:a14="http://schemas.microsoft.com/office/drawing/2010/main" val="0"/>
              </a:ext>
            </a:extLst>
          </a:blip>
          <a:srcRect t="12356" b="11952"/>
          <a:stretch/>
        </p:blipFill>
        <p:spPr>
          <a:xfrm>
            <a:off x="3804957" y="4945371"/>
            <a:ext cx="1536192" cy="80467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2E04925-8079-531F-DC8C-3DE9C92FDF3C}"/>
              </a:ext>
            </a:extLst>
          </p:cNvPr>
          <p:cNvSpPr txBox="1"/>
          <p:nvPr/>
        </p:nvSpPr>
        <p:spPr>
          <a:xfrm>
            <a:off x="3804957" y="5750741"/>
            <a:ext cx="773610" cy="577466"/>
          </a:xfrm>
          <a:prstGeom prst="rect">
            <a:avLst/>
          </a:prstGeom>
          <a:noFill/>
        </p:spPr>
        <p:txBody>
          <a:bodyPr wrap="none" lIns="0" rtlCol="0">
            <a:spAutoFit/>
          </a:bodyPr>
          <a:lstStyle/>
          <a:p>
            <a:r>
              <a:rPr lang="en-US" sz="1051" b="1" dirty="0">
                <a:cs typeface="Arial" panose="020B0604020202020204" pitchFamily="34" charset="0"/>
              </a:rPr>
              <a:t>John Day</a:t>
            </a:r>
          </a:p>
          <a:p>
            <a:r>
              <a:rPr lang="en-US" sz="1051" b="1" dirty="0">
                <a:cs typeface="Arial" panose="020B0604020202020204" pitchFamily="34" charset="0"/>
              </a:rPr>
              <a:t>16 Units</a:t>
            </a:r>
          </a:p>
          <a:p>
            <a:r>
              <a:rPr lang="en-US" sz="1051" b="1" dirty="0">
                <a:cs typeface="Arial" panose="020B0604020202020204" pitchFamily="34" charset="0"/>
              </a:rPr>
              <a:t>2,480 MW*</a:t>
            </a:r>
          </a:p>
        </p:txBody>
      </p:sp>
      <p:pic>
        <p:nvPicPr>
          <p:cNvPr id="10" name="Picture 9">
            <a:extLst>
              <a:ext uri="{FF2B5EF4-FFF2-40B4-BE49-F238E27FC236}">
                <a16:creationId xmlns:a16="http://schemas.microsoft.com/office/drawing/2014/main" id="{0EB1E941-6E6F-538E-DE4B-08F29AFA9945}"/>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colorTemperature colorTemp="6100"/>
                    </a14:imgEffect>
                  </a14:imgLayer>
                </a14:imgProps>
              </a:ext>
              <a:ext uri="{28A0092B-C50C-407E-A947-70E740481C1C}">
                <a14:useLocalDpi xmlns:a14="http://schemas.microsoft.com/office/drawing/2010/main" val="0"/>
              </a:ext>
            </a:extLst>
          </a:blip>
          <a:srcRect t="7236"/>
          <a:stretch/>
        </p:blipFill>
        <p:spPr>
          <a:xfrm>
            <a:off x="468907" y="4940895"/>
            <a:ext cx="1563608" cy="81362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DF364B7C-4F6F-0F09-3DDB-48570506950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60835" y="4928792"/>
            <a:ext cx="1489481" cy="83783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0C215E86-9472-A32F-5C56-068BF0861BA1}"/>
              </a:ext>
            </a:extLst>
          </p:cNvPr>
          <p:cNvSpPr txBox="1"/>
          <p:nvPr/>
        </p:nvSpPr>
        <p:spPr>
          <a:xfrm>
            <a:off x="5460834" y="5750741"/>
            <a:ext cx="773610" cy="577466"/>
          </a:xfrm>
          <a:prstGeom prst="rect">
            <a:avLst/>
          </a:prstGeom>
          <a:noFill/>
        </p:spPr>
        <p:txBody>
          <a:bodyPr wrap="none" lIns="0" rtlCol="0">
            <a:spAutoFit/>
          </a:bodyPr>
          <a:lstStyle/>
          <a:p>
            <a:r>
              <a:rPr lang="en-US" sz="1051" b="1" dirty="0">
                <a:cs typeface="Arial" panose="020B0604020202020204" pitchFamily="34" charset="0"/>
              </a:rPr>
              <a:t>The Dalles</a:t>
            </a:r>
          </a:p>
          <a:p>
            <a:r>
              <a:rPr lang="en-US" sz="1051" b="1" dirty="0">
                <a:cs typeface="Arial" panose="020B0604020202020204" pitchFamily="34" charset="0"/>
              </a:rPr>
              <a:t>22 Units</a:t>
            </a:r>
          </a:p>
          <a:p>
            <a:r>
              <a:rPr lang="en-US" sz="1051" b="1" dirty="0">
                <a:cs typeface="Arial" panose="020B0604020202020204" pitchFamily="34" charset="0"/>
              </a:rPr>
              <a:t>2,080 MW*</a:t>
            </a:r>
          </a:p>
        </p:txBody>
      </p:sp>
      <p:pic>
        <p:nvPicPr>
          <p:cNvPr id="14" name="Picture 13">
            <a:extLst>
              <a:ext uri="{FF2B5EF4-FFF2-40B4-BE49-F238E27FC236}">
                <a16:creationId xmlns:a16="http://schemas.microsoft.com/office/drawing/2014/main" id="{C96DA5D8-E6F4-10D2-A249-2726159E4AD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1270" b="7788"/>
          <a:stretch/>
        </p:blipFill>
        <p:spPr>
          <a:xfrm>
            <a:off x="7069999" y="4938068"/>
            <a:ext cx="1513539" cy="819281"/>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A9EB3C0B-349A-7B8C-F2F4-ED609AA37F61}"/>
              </a:ext>
            </a:extLst>
          </p:cNvPr>
          <p:cNvSpPr txBox="1"/>
          <p:nvPr/>
        </p:nvSpPr>
        <p:spPr>
          <a:xfrm>
            <a:off x="7069999" y="5750741"/>
            <a:ext cx="773610" cy="577466"/>
          </a:xfrm>
          <a:prstGeom prst="rect">
            <a:avLst/>
          </a:prstGeom>
          <a:noFill/>
        </p:spPr>
        <p:txBody>
          <a:bodyPr wrap="none" lIns="0" rtlCol="0">
            <a:spAutoFit/>
          </a:bodyPr>
          <a:lstStyle/>
          <a:p>
            <a:r>
              <a:rPr lang="en-US" sz="1051" b="1" dirty="0">
                <a:cs typeface="Arial" panose="020B0604020202020204" pitchFamily="34" charset="0"/>
              </a:rPr>
              <a:t>Bonneville</a:t>
            </a:r>
          </a:p>
          <a:p>
            <a:r>
              <a:rPr lang="en-US" sz="1051" b="1" dirty="0">
                <a:cs typeface="Arial" panose="020B0604020202020204" pitchFamily="34" charset="0"/>
              </a:rPr>
              <a:t>18 Units</a:t>
            </a:r>
          </a:p>
          <a:p>
            <a:r>
              <a:rPr lang="en-US" sz="1051" b="1" dirty="0">
                <a:cs typeface="Arial" panose="020B0604020202020204" pitchFamily="34" charset="0"/>
              </a:rPr>
              <a:t>1,221 MW*</a:t>
            </a:r>
          </a:p>
        </p:txBody>
      </p:sp>
      <p:pic>
        <p:nvPicPr>
          <p:cNvPr id="24" name="Picture 23">
            <a:extLst>
              <a:ext uri="{FF2B5EF4-FFF2-40B4-BE49-F238E27FC236}">
                <a16:creationId xmlns:a16="http://schemas.microsoft.com/office/drawing/2014/main" id="{6EF2EED2-0F0A-1CA2-9F73-6AEB8C1A355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9389"/>
          <a:stretch/>
        </p:blipFill>
        <p:spPr>
          <a:xfrm>
            <a:off x="8703222" y="4943539"/>
            <a:ext cx="1585936" cy="808335"/>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00E6C006-2871-CC8F-85C3-FAE850D4197F}"/>
              </a:ext>
            </a:extLst>
          </p:cNvPr>
          <p:cNvSpPr txBox="1"/>
          <p:nvPr/>
        </p:nvSpPr>
        <p:spPr>
          <a:xfrm>
            <a:off x="8703222" y="5750741"/>
            <a:ext cx="773610" cy="577466"/>
          </a:xfrm>
          <a:prstGeom prst="rect">
            <a:avLst/>
          </a:prstGeom>
          <a:noFill/>
        </p:spPr>
        <p:txBody>
          <a:bodyPr wrap="none" lIns="0" rtlCol="0">
            <a:spAutoFit/>
          </a:bodyPr>
          <a:lstStyle/>
          <a:p>
            <a:r>
              <a:rPr lang="en-US" sz="1051" b="1" dirty="0">
                <a:cs typeface="Arial" panose="020B0604020202020204" pitchFamily="34" charset="0"/>
              </a:rPr>
              <a:t>McNary</a:t>
            </a:r>
          </a:p>
          <a:p>
            <a:r>
              <a:rPr lang="en-US" sz="1051" b="1" dirty="0">
                <a:cs typeface="Arial" panose="020B0604020202020204" pitchFamily="34" charset="0"/>
              </a:rPr>
              <a:t>14 Units</a:t>
            </a:r>
          </a:p>
          <a:p>
            <a:r>
              <a:rPr lang="en-US" sz="1051" b="1" dirty="0">
                <a:cs typeface="Arial" panose="020B0604020202020204" pitchFamily="34" charset="0"/>
              </a:rPr>
              <a:t>1,120 MW*</a:t>
            </a:r>
          </a:p>
        </p:txBody>
      </p:sp>
      <p:pic>
        <p:nvPicPr>
          <p:cNvPr id="29" name="Picture 28">
            <a:extLst>
              <a:ext uri="{FF2B5EF4-FFF2-40B4-BE49-F238E27FC236}">
                <a16:creationId xmlns:a16="http://schemas.microsoft.com/office/drawing/2014/main" id="{7B6764D3-EE60-9200-05AD-68EB686D00A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9758" b="28526"/>
          <a:stretch/>
        </p:blipFill>
        <p:spPr>
          <a:xfrm>
            <a:off x="10408848" y="4932620"/>
            <a:ext cx="1488287" cy="830173"/>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B005D18B-C636-293C-3176-F14174C23E63}"/>
              </a:ext>
            </a:extLst>
          </p:cNvPr>
          <p:cNvSpPr txBox="1"/>
          <p:nvPr/>
        </p:nvSpPr>
        <p:spPr>
          <a:xfrm>
            <a:off x="10408847" y="5750741"/>
            <a:ext cx="1288173" cy="577466"/>
          </a:xfrm>
          <a:prstGeom prst="rect">
            <a:avLst/>
          </a:prstGeom>
          <a:noFill/>
        </p:spPr>
        <p:txBody>
          <a:bodyPr wrap="none" lIns="0" rtlCol="0">
            <a:spAutoFit/>
          </a:bodyPr>
          <a:lstStyle/>
          <a:p>
            <a:r>
              <a:rPr lang="en-US" sz="1051" b="1" dirty="0">
                <a:cs typeface="Arial" panose="020B0604020202020204" pitchFamily="34" charset="0"/>
              </a:rPr>
              <a:t>Lower Monumental</a:t>
            </a:r>
          </a:p>
          <a:p>
            <a:r>
              <a:rPr lang="en-US" sz="1051" b="1" dirty="0">
                <a:cs typeface="Arial" panose="020B0604020202020204" pitchFamily="34" charset="0"/>
              </a:rPr>
              <a:t>6 Units</a:t>
            </a:r>
          </a:p>
          <a:p>
            <a:r>
              <a:rPr lang="en-US" sz="1051" b="1" dirty="0">
                <a:cs typeface="Arial" panose="020B0604020202020204" pitchFamily="34" charset="0"/>
              </a:rPr>
              <a:t>930 MW*</a:t>
            </a:r>
          </a:p>
        </p:txBody>
      </p:sp>
      <p:sp>
        <p:nvSpPr>
          <p:cNvPr id="31" name="Slide Number Placeholder 3">
            <a:extLst>
              <a:ext uri="{FF2B5EF4-FFF2-40B4-BE49-F238E27FC236}">
                <a16:creationId xmlns:a16="http://schemas.microsoft.com/office/drawing/2014/main" id="{6C9784E1-5F00-4484-B997-311F629FB437}"/>
              </a:ext>
            </a:extLst>
          </p:cNvPr>
          <p:cNvSpPr txBox="1">
            <a:spLocks/>
          </p:cNvSpPr>
          <p:nvPr/>
        </p:nvSpPr>
        <p:spPr>
          <a:xfrm>
            <a:off x="469911" y="6360299"/>
            <a:ext cx="9754217"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i="1" dirty="0"/>
              <a:t>Note: 24 additional projects not pictured, 69 Units, 4,807 MW*; 1 nuclear power plant, 1 Unit, 1,178 MW (rated capacity); totals on page may not add due to rounding.</a:t>
            </a:r>
          </a:p>
          <a:p>
            <a:pPr algn="l"/>
            <a:r>
              <a:rPr lang="en-ZA" i="1" dirty="0"/>
              <a:t>*Maximum Capacity. Source:  </a:t>
            </a:r>
            <a:r>
              <a:rPr lang="en-US" i="1" dirty="0"/>
              <a:t>2025 Pacific Northwest Loads and Resources Study, Bonneville, May 2025. Reflects firm energy for operating year 2026</a:t>
            </a:r>
            <a:endParaRPr lang="en-ZA" i="1" dirty="0"/>
          </a:p>
        </p:txBody>
      </p:sp>
      <p:sp>
        <p:nvSpPr>
          <p:cNvPr id="32" name="Title 1">
            <a:extLst>
              <a:ext uri="{FF2B5EF4-FFF2-40B4-BE49-F238E27FC236}">
                <a16:creationId xmlns:a16="http://schemas.microsoft.com/office/drawing/2014/main" id="{4B655C81-70FA-027B-A441-BD9DA0C358B7}"/>
              </a:ext>
            </a:extLst>
          </p:cNvPr>
          <p:cNvSpPr txBox="1">
            <a:spLocks/>
          </p:cNvSpPr>
          <p:nvPr/>
        </p:nvSpPr>
        <p:spPr>
          <a:xfrm>
            <a:off x="468908" y="4548812"/>
            <a:ext cx="11427493"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77">
              <a:lnSpc>
                <a:spcPct val="90000"/>
              </a:lnSpc>
              <a:spcBef>
                <a:spcPct val="0"/>
              </a:spcBef>
            </a:pPr>
            <a:r>
              <a:rPr lang="en-US" sz="1600" dirty="0">
                <a:solidFill>
                  <a:schemeClr val="tx1"/>
                </a:solidFill>
                <a:latin typeface="+mn-lt"/>
                <a:ea typeface="+mj-ea"/>
                <a:cs typeface="+mj-cs"/>
              </a:rPr>
              <a:t>Select BPA Hydro Projects</a:t>
            </a:r>
            <a:endParaRPr lang="en-US" sz="1600" b="0" i="1" dirty="0">
              <a:solidFill>
                <a:srgbClr val="408EC8"/>
              </a:solidFill>
              <a:latin typeface="+mn-lt"/>
              <a:ea typeface="+mj-ea"/>
              <a:cs typeface="+mj-cs"/>
            </a:endParaRPr>
          </a:p>
        </p:txBody>
      </p:sp>
      <p:sp>
        <p:nvSpPr>
          <p:cNvPr id="33" name="Title 1">
            <a:extLst>
              <a:ext uri="{FF2B5EF4-FFF2-40B4-BE49-F238E27FC236}">
                <a16:creationId xmlns:a16="http://schemas.microsoft.com/office/drawing/2014/main" id="{3B79DBAB-5785-964D-7DFA-61A4412EA47A}"/>
              </a:ext>
            </a:extLst>
          </p:cNvPr>
          <p:cNvSpPr txBox="1">
            <a:spLocks noChangeArrowheads="1"/>
          </p:cNvSpPr>
          <p:nvPr/>
        </p:nvSpPr>
        <p:spPr bwMode="auto">
          <a:xfrm>
            <a:off x="8524215" y="1934060"/>
            <a:ext cx="3464847" cy="46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defTabSz="685750" fontAlgn="base">
              <a:lnSpc>
                <a:spcPct val="90000"/>
              </a:lnSpc>
              <a:spcAft>
                <a:spcPct val="0"/>
              </a:spcAft>
              <a:buClr>
                <a:srgbClr val="222268"/>
              </a:buClr>
              <a:buSzPct val="110000"/>
              <a:defRPr/>
            </a:pPr>
            <a:r>
              <a:rPr lang="en-US" altLang="en-US" sz="1400" b="1" dirty="0">
                <a:solidFill>
                  <a:srgbClr val="408EC8"/>
                </a:solidFill>
                <a:latin typeface="+mn-lt"/>
              </a:rPr>
              <a:t>Operated by the U.S. Army Corps of Engineers or the Bureau of Reclamation</a:t>
            </a:r>
            <a:endParaRPr lang="en-US" altLang="en-US" sz="1400" b="1" i="1" dirty="0">
              <a:solidFill>
                <a:srgbClr val="408EC8"/>
              </a:solidFill>
              <a:latin typeface="+mn-lt"/>
            </a:endParaRPr>
          </a:p>
        </p:txBody>
      </p:sp>
      <p:sp>
        <p:nvSpPr>
          <p:cNvPr id="34" name="Title 1">
            <a:extLst>
              <a:ext uri="{FF2B5EF4-FFF2-40B4-BE49-F238E27FC236}">
                <a16:creationId xmlns:a16="http://schemas.microsoft.com/office/drawing/2014/main" id="{26BDD43C-179F-BC7E-F386-ADB44537688E}"/>
              </a:ext>
            </a:extLst>
          </p:cNvPr>
          <p:cNvSpPr txBox="1">
            <a:spLocks noChangeArrowheads="1"/>
          </p:cNvSpPr>
          <p:nvPr/>
        </p:nvSpPr>
        <p:spPr bwMode="auto">
          <a:xfrm>
            <a:off x="8519720" y="2354445"/>
            <a:ext cx="3464847" cy="46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defTabSz="685750" fontAlgn="base">
              <a:lnSpc>
                <a:spcPct val="90000"/>
              </a:lnSpc>
              <a:spcAft>
                <a:spcPct val="0"/>
              </a:spcAft>
              <a:buClr>
                <a:srgbClr val="222268"/>
              </a:buClr>
              <a:buSzPct val="110000"/>
              <a:defRPr/>
            </a:pPr>
            <a:r>
              <a:rPr lang="en-US" altLang="en-US" sz="1400" b="1" dirty="0">
                <a:solidFill>
                  <a:srgbClr val="059966"/>
                </a:solidFill>
                <a:latin typeface="+mn-lt"/>
              </a:rPr>
              <a:t>Owned and operated by Energy Northwest</a:t>
            </a:r>
            <a:endParaRPr lang="en-US" altLang="en-US" sz="1400" b="1" i="1" dirty="0">
              <a:solidFill>
                <a:srgbClr val="059966"/>
              </a:solidFill>
              <a:latin typeface="+mn-lt"/>
            </a:endParaRPr>
          </a:p>
        </p:txBody>
      </p:sp>
      <p:cxnSp>
        <p:nvCxnSpPr>
          <p:cNvPr id="35" name="Connector: Elbow 34">
            <a:extLst>
              <a:ext uri="{FF2B5EF4-FFF2-40B4-BE49-F238E27FC236}">
                <a16:creationId xmlns:a16="http://schemas.microsoft.com/office/drawing/2014/main" id="{7E477B4D-8AFE-F79A-D101-C33E14180ADE}"/>
              </a:ext>
            </a:extLst>
          </p:cNvPr>
          <p:cNvCxnSpPr>
            <a:cxnSpLocks/>
            <a:stCxn id="36" idx="0"/>
            <a:endCxn id="33" idx="1"/>
          </p:cNvCxnSpPr>
          <p:nvPr/>
        </p:nvCxnSpPr>
        <p:spPr>
          <a:xfrm rot="5400000" flipH="1" flipV="1">
            <a:off x="4849385" y="-1354986"/>
            <a:ext cx="154604" cy="7195051"/>
          </a:xfrm>
          <a:prstGeom prst="bentConnector2">
            <a:avLst/>
          </a:prstGeom>
          <a:ln w="19050">
            <a:solidFill>
              <a:srgbClr val="408EC8"/>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DDF150F6-6A9E-D31A-EC99-B198E5DA3912}"/>
              </a:ext>
            </a:extLst>
          </p:cNvPr>
          <p:cNvSpPr/>
          <p:nvPr/>
        </p:nvSpPr>
        <p:spPr>
          <a:xfrm>
            <a:off x="1260582" y="2319841"/>
            <a:ext cx="137160" cy="137160"/>
          </a:xfrm>
          <a:prstGeom prst="ellipse">
            <a:avLst/>
          </a:prstGeom>
          <a:solidFill>
            <a:srgbClr val="408EC8"/>
          </a:solidFill>
          <a:ln>
            <a:solidFill>
              <a:srgbClr val="408E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7" name="Content Placeholder 3">
            <a:extLst>
              <a:ext uri="{FF2B5EF4-FFF2-40B4-BE49-F238E27FC236}">
                <a16:creationId xmlns:a16="http://schemas.microsoft.com/office/drawing/2014/main" id="{5491666C-283D-6ED3-3080-4E3EA0FB0644}"/>
              </a:ext>
            </a:extLst>
          </p:cNvPr>
          <p:cNvGraphicFramePr>
            <a:graphicFrameLocks/>
          </p:cNvGraphicFramePr>
          <p:nvPr>
            <p:custDataLst>
              <p:tags r:id="rId2"/>
            </p:custDataLst>
            <p:extLst>
              <p:ext uri="{D42A27DB-BD31-4B8C-83A1-F6EECF244321}">
                <p14:modId xmlns:p14="http://schemas.microsoft.com/office/powerpoint/2010/main" val="4129389748"/>
              </p:ext>
            </p:extLst>
          </p:nvPr>
        </p:nvGraphicFramePr>
        <p:xfrm>
          <a:off x="-15075" y="2266093"/>
          <a:ext cx="2646549" cy="3093675"/>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8" name="Content Placeholder 3">
            <a:extLst>
              <a:ext uri="{FF2B5EF4-FFF2-40B4-BE49-F238E27FC236}">
                <a16:creationId xmlns:a16="http://schemas.microsoft.com/office/drawing/2014/main" id="{479000F0-42BF-A52D-6BF9-361159463C64}"/>
              </a:ext>
            </a:extLst>
          </p:cNvPr>
          <p:cNvGraphicFramePr>
            <a:graphicFrameLocks/>
          </p:cNvGraphicFramePr>
          <p:nvPr>
            <p:custDataLst>
              <p:tags r:id="rId3"/>
            </p:custDataLst>
            <p:extLst>
              <p:ext uri="{D42A27DB-BD31-4B8C-83A1-F6EECF244321}">
                <p14:modId xmlns:p14="http://schemas.microsoft.com/office/powerpoint/2010/main" val="524078025"/>
              </p:ext>
            </p:extLst>
          </p:nvPr>
        </p:nvGraphicFramePr>
        <p:xfrm>
          <a:off x="4952180" y="2266093"/>
          <a:ext cx="2646549" cy="3093675"/>
        </p:xfrm>
        <a:graphic>
          <a:graphicData uri="http://schemas.openxmlformats.org/drawingml/2006/chart">
            <c:chart xmlns:c="http://schemas.openxmlformats.org/drawingml/2006/chart" xmlns:r="http://schemas.openxmlformats.org/officeDocument/2006/relationships" r:id="rId17"/>
          </a:graphicData>
        </a:graphic>
      </p:graphicFrame>
      <p:grpSp>
        <p:nvGrpSpPr>
          <p:cNvPr id="39" name="Group 38">
            <a:extLst>
              <a:ext uri="{FF2B5EF4-FFF2-40B4-BE49-F238E27FC236}">
                <a16:creationId xmlns:a16="http://schemas.microsoft.com/office/drawing/2014/main" id="{25484E68-757D-CEC0-928C-07A7AC866DF4}"/>
              </a:ext>
            </a:extLst>
          </p:cNvPr>
          <p:cNvGrpSpPr/>
          <p:nvPr/>
        </p:nvGrpSpPr>
        <p:grpSpPr>
          <a:xfrm>
            <a:off x="406767" y="2390965"/>
            <a:ext cx="6796379" cy="1697652"/>
            <a:chOff x="804177" y="1716754"/>
            <a:chExt cx="7528641" cy="1880562"/>
          </a:xfrm>
        </p:grpSpPr>
        <p:sp>
          <p:nvSpPr>
            <p:cNvPr id="40" name="Title 3">
              <a:extLst>
                <a:ext uri="{FF2B5EF4-FFF2-40B4-BE49-F238E27FC236}">
                  <a16:creationId xmlns:a16="http://schemas.microsoft.com/office/drawing/2014/main" id="{37C923FA-F113-5A2D-3E74-4A718C98C4B6}"/>
                </a:ext>
              </a:extLst>
            </p:cNvPr>
            <p:cNvSpPr txBox="1">
              <a:spLocks noChangeArrowheads="1"/>
            </p:cNvSpPr>
            <p:nvPr/>
          </p:nvSpPr>
          <p:spPr bwMode="auto">
            <a:xfrm>
              <a:off x="6385364" y="1716754"/>
              <a:ext cx="1947454" cy="51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685750" fontAlgn="base">
                <a:lnSpc>
                  <a:spcPct val="90000"/>
                </a:lnSpc>
                <a:spcAft>
                  <a:spcPct val="0"/>
                </a:spcAft>
                <a:buClr>
                  <a:srgbClr val="222268"/>
                </a:buClr>
                <a:buSzPct val="110000"/>
                <a:defRPr/>
              </a:pPr>
              <a:r>
                <a:rPr lang="en-US" altLang="en-US" sz="1333" b="1" dirty="0">
                  <a:solidFill>
                    <a:srgbClr val="034D34"/>
                  </a:solidFill>
                  <a:latin typeface="+mj-lt"/>
                </a:rPr>
                <a:t>Contract Purchases and Other Resources</a:t>
              </a:r>
            </a:p>
          </p:txBody>
        </p:sp>
        <p:sp>
          <p:nvSpPr>
            <p:cNvPr id="41" name="Title 2">
              <a:extLst>
                <a:ext uri="{FF2B5EF4-FFF2-40B4-BE49-F238E27FC236}">
                  <a16:creationId xmlns:a16="http://schemas.microsoft.com/office/drawing/2014/main" id="{508EE1BD-39B0-D58E-6561-5DE5D1A25561}"/>
                </a:ext>
              </a:extLst>
            </p:cNvPr>
            <p:cNvSpPr txBox="1">
              <a:spLocks noChangeArrowheads="1"/>
            </p:cNvSpPr>
            <p:nvPr/>
          </p:nvSpPr>
          <p:spPr bwMode="auto">
            <a:xfrm>
              <a:off x="2881868" y="1760228"/>
              <a:ext cx="3435682" cy="51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685750" fontAlgn="base">
                <a:lnSpc>
                  <a:spcPct val="90000"/>
                </a:lnSpc>
                <a:spcAft>
                  <a:spcPct val="0"/>
                </a:spcAft>
                <a:buClr>
                  <a:srgbClr val="222268"/>
                </a:buClr>
                <a:buSzPct val="110000"/>
                <a:defRPr/>
              </a:pPr>
              <a:r>
                <a:rPr lang="en-US" altLang="en-US" sz="1400" b="1" dirty="0">
                  <a:solidFill>
                    <a:srgbClr val="059966"/>
                  </a:solidFill>
                  <a:latin typeface="+mj-lt"/>
                </a:rPr>
                <a:t>Columbia Generating Station (Nuclear)</a:t>
              </a:r>
            </a:p>
            <a:p>
              <a:pPr marL="0" indent="0" algn="ctr" defTabSz="685750" fontAlgn="base">
                <a:lnSpc>
                  <a:spcPct val="90000"/>
                </a:lnSpc>
                <a:spcAft>
                  <a:spcPct val="0"/>
                </a:spcAft>
                <a:buClr>
                  <a:srgbClr val="222268"/>
                </a:buClr>
                <a:buSzPct val="110000"/>
                <a:defRPr/>
              </a:pPr>
              <a:r>
                <a:rPr lang="en-US" altLang="en-US" sz="1400" b="1" i="1" dirty="0">
                  <a:solidFill>
                    <a:srgbClr val="059966"/>
                  </a:solidFill>
                  <a:latin typeface="+mj-lt"/>
                </a:rPr>
                <a:t>Carbon Emission-Free</a:t>
              </a:r>
            </a:p>
          </p:txBody>
        </p:sp>
        <p:sp>
          <p:nvSpPr>
            <p:cNvPr id="42" name="Title 1">
              <a:extLst>
                <a:ext uri="{FF2B5EF4-FFF2-40B4-BE49-F238E27FC236}">
                  <a16:creationId xmlns:a16="http://schemas.microsoft.com/office/drawing/2014/main" id="{43AB6BC9-A7F0-22AD-4727-0D218F3BCFF2}"/>
                </a:ext>
              </a:extLst>
            </p:cNvPr>
            <p:cNvSpPr txBox="1">
              <a:spLocks noChangeArrowheads="1"/>
            </p:cNvSpPr>
            <p:nvPr/>
          </p:nvSpPr>
          <p:spPr bwMode="auto">
            <a:xfrm>
              <a:off x="804177" y="1766772"/>
              <a:ext cx="2001722" cy="51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685750" fontAlgn="base">
                <a:lnSpc>
                  <a:spcPct val="90000"/>
                </a:lnSpc>
                <a:spcAft>
                  <a:spcPct val="0"/>
                </a:spcAft>
                <a:buClr>
                  <a:srgbClr val="222268"/>
                </a:buClr>
                <a:buSzPct val="110000"/>
                <a:defRPr/>
              </a:pPr>
              <a:r>
                <a:rPr lang="en-US" altLang="en-US" sz="1333" b="1" dirty="0">
                  <a:solidFill>
                    <a:srgbClr val="408EC8"/>
                  </a:solidFill>
                  <a:latin typeface="+mj-lt"/>
                </a:rPr>
                <a:t>Federal Hydroelectric</a:t>
              </a:r>
            </a:p>
            <a:p>
              <a:pPr marL="0" indent="0" algn="ctr" defTabSz="685750" fontAlgn="base">
                <a:lnSpc>
                  <a:spcPct val="90000"/>
                </a:lnSpc>
                <a:spcAft>
                  <a:spcPct val="0"/>
                </a:spcAft>
                <a:buClr>
                  <a:srgbClr val="222268"/>
                </a:buClr>
                <a:buSzPct val="110000"/>
                <a:defRPr/>
              </a:pPr>
              <a:r>
                <a:rPr lang="en-US" altLang="en-US" sz="1333" b="1" i="1" dirty="0">
                  <a:solidFill>
                    <a:srgbClr val="408EC8"/>
                  </a:solidFill>
                  <a:latin typeface="+mj-lt"/>
                </a:rPr>
                <a:t>Carbon Emission-Free</a:t>
              </a:r>
            </a:p>
          </p:txBody>
        </p:sp>
        <p:grpSp>
          <p:nvGrpSpPr>
            <p:cNvPr id="43" name="Group 42">
              <a:extLst>
                <a:ext uri="{FF2B5EF4-FFF2-40B4-BE49-F238E27FC236}">
                  <a16:creationId xmlns:a16="http://schemas.microsoft.com/office/drawing/2014/main" id="{C6639A73-F2D3-7C27-F5FB-68202714BE57}"/>
                </a:ext>
              </a:extLst>
            </p:cNvPr>
            <p:cNvGrpSpPr/>
            <p:nvPr/>
          </p:nvGrpSpPr>
          <p:grpSpPr>
            <a:xfrm>
              <a:off x="1216425" y="2744972"/>
              <a:ext cx="6653758" cy="852344"/>
              <a:chOff x="1216425" y="3093314"/>
              <a:chExt cx="6653758" cy="852344"/>
            </a:xfrm>
          </p:grpSpPr>
          <p:sp>
            <p:nvSpPr>
              <p:cNvPr id="44" name="Data Label 3">
                <a:extLst>
                  <a:ext uri="{FF2B5EF4-FFF2-40B4-BE49-F238E27FC236}">
                    <a16:creationId xmlns:a16="http://schemas.microsoft.com/office/drawing/2014/main" id="{121ADDCA-32AB-DF18-4518-AF2507256C72}"/>
                  </a:ext>
                </a:extLst>
              </p:cNvPr>
              <p:cNvSpPr txBox="1"/>
              <p:nvPr/>
            </p:nvSpPr>
            <p:spPr>
              <a:xfrm>
                <a:off x="6767989" y="3093315"/>
                <a:ext cx="1102194" cy="852343"/>
              </a:xfrm>
              <a:prstGeom prst="rect">
                <a:avLst/>
              </a:prstGeom>
              <a:noFill/>
            </p:spPr>
            <p:txBody>
              <a:bodyPr wrap="square" rtlCol="0" anchor="ctr">
                <a:spAutoFit/>
              </a:bodyPr>
              <a:lstStyle/>
              <a:p>
                <a:pPr algn="ctr" defTabSz="685750"/>
                <a:r>
                  <a:rPr lang="en-US" sz="1600" b="1" dirty="0">
                    <a:solidFill>
                      <a:srgbClr val="034D34"/>
                    </a:solidFill>
                  </a:rPr>
                  <a:t>266</a:t>
                </a:r>
                <a:r>
                  <a:rPr lang="en-US" sz="1051" b="1" dirty="0">
                    <a:solidFill>
                      <a:srgbClr val="034D34"/>
                    </a:solidFill>
                  </a:rPr>
                  <a:t>aMW</a:t>
                </a:r>
                <a:endParaRPr lang="en-US" b="1" dirty="0">
                  <a:solidFill>
                    <a:srgbClr val="034D34"/>
                  </a:solidFill>
                </a:endParaRPr>
              </a:p>
              <a:p>
                <a:pPr algn="ctr" defTabSz="685750"/>
                <a:r>
                  <a:rPr lang="en-US" sz="2800" b="1" dirty="0">
                    <a:solidFill>
                      <a:srgbClr val="034D34"/>
                    </a:solidFill>
                  </a:rPr>
                  <a:t>3</a:t>
                </a:r>
                <a:r>
                  <a:rPr lang="en-US" sz="2200" b="1" dirty="0">
                    <a:solidFill>
                      <a:srgbClr val="034D34"/>
                    </a:solidFill>
                  </a:rPr>
                  <a:t>%</a:t>
                </a:r>
              </a:p>
            </p:txBody>
          </p:sp>
          <p:sp>
            <p:nvSpPr>
              <p:cNvPr id="45" name="Data Label 2">
                <a:extLst>
                  <a:ext uri="{FF2B5EF4-FFF2-40B4-BE49-F238E27FC236}">
                    <a16:creationId xmlns:a16="http://schemas.microsoft.com/office/drawing/2014/main" id="{6B893184-290B-E65E-4E4F-723619E9F075}"/>
                  </a:ext>
                </a:extLst>
              </p:cNvPr>
              <p:cNvSpPr txBox="1"/>
              <p:nvPr/>
            </p:nvSpPr>
            <p:spPr>
              <a:xfrm>
                <a:off x="3981483" y="3093314"/>
                <a:ext cx="1195528" cy="852343"/>
              </a:xfrm>
              <a:prstGeom prst="rect">
                <a:avLst/>
              </a:prstGeom>
              <a:noFill/>
            </p:spPr>
            <p:txBody>
              <a:bodyPr wrap="square" rtlCol="0" anchor="ctr">
                <a:spAutoFit/>
              </a:bodyPr>
              <a:lstStyle/>
              <a:p>
                <a:pPr algn="ctr" defTabSz="685750"/>
                <a:r>
                  <a:rPr lang="en-US" sz="1600" b="1" dirty="0">
                    <a:solidFill>
                      <a:srgbClr val="059966"/>
                    </a:solidFill>
                  </a:rPr>
                  <a:t>1,116</a:t>
                </a:r>
                <a:r>
                  <a:rPr lang="en-US" sz="1051" b="1" dirty="0">
                    <a:solidFill>
                      <a:srgbClr val="059966"/>
                    </a:solidFill>
                  </a:rPr>
                  <a:t>aMW</a:t>
                </a:r>
                <a:endParaRPr lang="en-US" b="1" dirty="0">
                  <a:solidFill>
                    <a:srgbClr val="059966"/>
                  </a:solidFill>
                </a:endParaRPr>
              </a:p>
              <a:p>
                <a:pPr algn="ctr" defTabSz="685750"/>
                <a:r>
                  <a:rPr lang="en-US" sz="2800" b="1" dirty="0">
                    <a:solidFill>
                      <a:srgbClr val="059966"/>
                    </a:solidFill>
                  </a:rPr>
                  <a:t>14</a:t>
                </a:r>
                <a:r>
                  <a:rPr lang="en-US" sz="2200" b="1" dirty="0">
                    <a:solidFill>
                      <a:srgbClr val="059966"/>
                    </a:solidFill>
                  </a:rPr>
                  <a:t>%</a:t>
                </a:r>
              </a:p>
            </p:txBody>
          </p:sp>
          <p:sp>
            <p:nvSpPr>
              <p:cNvPr id="46" name="Data Label 1">
                <a:extLst>
                  <a:ext uri="{FF2B5EF4-FFF2-40B4-BE49-F238E27FC236}">
                    <a16:creationId xmlns:a16="http://schemas.microsoft.com/office/drawing/2014/main" id="{CC06AEFC-5135-2041-8308-758BAF965D14}"/>
                  </a:ext>
                </a:extLst>
              </p:cNvPr>
              <p:cNvSpPr txBox="1"/>
              <p:nvPr/>
            </p:nvSpPr>
            <p:spPr>
              <a:xfrm>
                <a:off x="1216425" y="3093315"/>
                <a:ext cx="1177224" cy="852342"/>
              </a:xfrm>
              <a:prstGeom prst="rect">
                <a:avLst/>
              </a:prstGeom>
              <a:noFill/>
            </p:spPr>
            <p:txBody>
              <a:bodyPr wrap="square" rtlCol="0" anchor="ctr">
                <a:spAutoFit/>
              </a:bodyPr>
              <a:lstStyle/>
              <a:p>
                <a:pPr algn="ctr" defTabSz="685750"/>
                <a:r>
                  <a:rPr lang="en-US" sz="1600" b="1" dirty="0">
                    <a:solidFill>
                      <a:srgbClr val="4F81BD"/>
                    </a:solidFill>
                    <a:cs typeface="Arial" panose="020B0604020202020204" pitchFamily="34" charset="0"/>
                  </a:rPr>
                  <a:t>6,601</a:t>
                </a:r>
                <a:r>
                  <a:rPr lang="en-US" sz="1051" b="1" dirty="0">
                    <a:solidFill>
                      <a:srgbClr val="4F81BD"/>
                    </a:solidFill>
                    <a:cs typeface="Arial" panose="020B0604020202020204" pitchFamily="34" charset="0"/>
                  </a:rPr>
                  <a:t>aMW</a:t>
                </a:r>
              </a:p>
              <a:p>
                <a:pPr algn="ctr" defTabSz="685750"/>
                <a:r>
                  <a:rPr lang="en-US" sz="2800" b="1" dirty="0">
                    <a:solidFill>
                      <a:srgbClr val="4F81BD"/>
                    </a:solidFill>
                    <a:cs typeface="Arial" panose="020B0604020202020204" pitchFamily="34" charset="0"/>
                  </a:rPr>
                  <a:t>83</a:t>
                </a:r>
                <a:r>
                  <a:rPr lang="en-US" sz="2200" b="1" dirty="0">
                    <a:solidFill>
                      <a:srgbClr val="4F81BD"/>
                    </a:solidFill>
                    <a:cs typeface="Arial" panose="020B0604020202020204" pitchFamily="34" charset="0"/>
                  </a:rPr>
                  <a:t>%</a:t>
                </a:r>
              </a:p>
            </p:txBody>
          </p:sp>
        </p:grpSp>
      </p:grpSp>
      <p:sp>
        <p:nvSpPr>
          <p:cNvPr id="47" name="Oval 46">
            <a:extLst>
              <a:ext uri="{FF2B5EF4-FFF2-40B4-BE49-F238E27FC236}">
                <a16:creationId xmlns:a16="http://schemas.microsoft.com/office/drawing/2014/main" id="{C64DDFBA-23EC-94CC-1B2C-FE60C845FEEC}"/>
              </a:ext>
            </a:extLst>
          </p:cNvPr>
          <p:cNvSpPr/>
          <p:nvPr/>
        </p:nvSpPr>
        <p:spPr>
          <a:xfrm>
            <a:off x="3760870" y="2303760"/>
            <a:ext cx="137160" cy="137160"/>
          </a:xfrm>
          <a:prstGeom prst="ellipse">
            <a:avLst/>
          </a:prstGeom>
          <a:solidFill>
            <a:srgbClr val="059966"/>
          </a:solidFill>
          <a:ln>
            <a:solidFill>
              <a:srgbClr val="0599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Connector: Elbow 47">
            <a:extLst>
              <a:ext uri="{FF2B5EF4-FFF2-40B4-BE49-F238E27FC236}">
                <a16:creationId xmlns:a16="http://schemas.microsoft.com/office/drawing/2014/main" id="{8E02C983-A911-FC4D-E980-7CF40AC8402B}"/>
              </a:ext>
            </a:extLst>
          </p:cNvPr>
          <p:cNvCxnSpPr>
            <a:cxnSpLocks/>
            <a:stCxn id="47" idx="0"/>
            <a:endCxn id="34" idx="1"/>
          </p:cNvCxnSpPr>
          <p:nvPr/>
        </p:nvCxnSpPr>
        <p:spPr>
          <a:xfrm rot="16200000" flipH="1">
            <a:off x="6033653" y="99558"/>
            <a:ext cx="281863" cy="4690268"/>
          </a:xfrm>
          <a:prstGeom prst="bentConnector4">
            <a:avLst>
              <a:gd name="adj1" fmla="val -16221"/>
              <a:gd name="adj2" fmla="val 81585"/>
            </a:avLst>
          </a:prstGeom>
          <a:ln w="19050">
            <a:solidFill>
              <a:srgbClr val="059966"/>
            </a:solidFill>
            <a:tailEnd type="triangle"/>
          </a:ln>
        </p:spPr>
        <p:style>
          <a:lnRef idx="1">
            <a:schemeClr val="accent1"/>
          </a:lnRef>
          <a:fillRef idx="0">
            <a:schemeClr val="accent1"/>
          </a:fillRef>
          <a:effectRef idx="0">
            <a:schemeClr val="accent1"/>
          </a:effectRef>
          <a:fontRef idx="minor">
            <a:schemeClr val="tx1"/>
          </a:fontRef>
        </p:style>
      </p:cxnSp>
      <p:sp>
        <p:nvSpPr>
          <p:cNvPr id="49" name="Data Label 3">
            <a:extLst>
              <a:ext uri="{FF2B5EF4-FFF2-40B4-BE49-F238E27FC236}">
                <a16:creationId xmlns:a16="http://schemas.microsoft.com/office/drawing/2014/main" id="{B367BFE8-52CA-B7D0-E57F-AADCF99F3D4E}"/>
              </a:ext>
            </a:extLst>
          </p:cNvPr>
          <p:cNvSpPr txBox="1"/>
          <p:nvPr/>
        </p:nvSpPr>
        <p:spPr>
          <a:xfrm>
            <a:off x="9051784" y="3057277"/>
            <a:ext cx="2854325" cy="1015663"/>
          </a:xfrm>
          <a:prstGeom prst="rect">
            <a:avLst/>
          </a:prstGeom>
          <a:noFill/>
        </p:spPr>
        <p:txBody>
          <a:bodyPr wrap="square" rtlCol="0" anchor="ctr">
            <a:spAutoFit/>
          </a:bodyPr>
          <a:lstStyle/>
          <a:p>
            <a:pPr algn="ctr" defTabSz="685750"/>
            <a:r>
              <a:rPr lang="en-US" sz="2000" b="1" dirty="0">
                <a:solidFill>
                  <a:srgbClr val="225174"/>
                </a:solidFill>
              </a:rPr>
              <a:t>Abundant, reliable, affordable and secure energy</a:t>
            </a:r>
            <a:endParaRPr lang="en-US" sz="3200" b="1" dirty="0">
              <a:solidFill>
                <a:srgbClr val="225174"/>
              </a:solidFill>
            </a:endParaRPr>
          </a:p>
        </p:txBody>
      </p:sp>
      <p:sp>
        <p:nvSpPr>
          <p:cNvPr id="17" name="Plus Sign 16">
            <a:extLst>
              <a:ext uri="{FF2B5EF4-FFF2-40B4-BE49-F238E27FC236}">
                <a16:creationId xmlns:a16="http://schemas.microsoft.com/office/drawing/2014/main" id="{9F535B11-6CFD-5C98-EDB7-A9516E55C2C8}"/>
              </a:ext>
            </a:extLst>
          </p:cNvPr>
          <p:cNvSpPr/>
          <p:nvPr/>
        </p:nvSpPr>
        <p:spPr>
          <a:xfrm>
            <a:off x="2240548" y="3255478"/>
            <a:ext cx="701672" cy="633367"/>
          </a:xfrm>
          <a:prstGeom prst="mathPlus">
            <a:avLst/>
          </a:prstGeom>
          <a:solidFill>
            <a:srgbClr val="2251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9EF2E470-7CD2-5D9F-329A-53BF635D53EB}"/>
              </a:ext>
            </a:extLst>
          </p:cNvPr>
          <p:cNvSpPr/>
          <p:nvPr/>
        </p:nvSpPr>
        <p:spPr>
          <a:xfrm>
            <a:off x="4631119" y="3221274"/>
            <a:ext cx="701672" cy="633367"/>
          </a:xfrm>
          <a:prstGeom prst="mathPlus">
            <a:avLst/>
          </a:prstGeom>
          <a:solidFill>
            <a:srgbClr val="2251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6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Looking to the Future</a:t>
            </a:r>
          </a:p>
        </p:txBody>
      </p:sp>
      <p:grpSp>
        <p:nvGrpSpPr>
          <p:cNvPr id="4" name="Group 3">
            <a:extLst>
              <a:ext uri="{FF2B5EF4-FFF2-40B4-BE49-F238E27FC236}">
                <a16:creationId xmlns:a16="http://schemas.microsoft.com/office/drawing/2014/main" id="{DC5C5FFE-4DDE-8BB1-B3E3-F44D57BAA3F3}"/>
              </a:ext>
            </a:extLst>
          </p:cNvPr>
          <p:cNvGrpSpPr/>
          <p:nvPr/>
        </p:nvGrpSpPr>
        <p:grpSpPr>
          <a:xfrm rot="5400000">
            <a:off x="-566196" y="2330143"/>
            <a:ext cx="4572000" cy="2544256"/>
            <a:chOff x="-2640013" y="2892425"/>
            <a:chExt cx="5437868" cy="3250634"/>
          </a:xfrm>
        </p:grpSpPr>
        <p:sp>
          <p:nvSpPr>
            <p:cNvPr id="5" name="Freeform 7">
              <a:extLst>
                <a:ext uri="{FF2B5EF4-FFF2-40B4-BE49-F238E27FC236}">
                  <a16:creationId xmlns:a16="http://schemas.microsoft.com/office/drawing/2014/main" id="{7A6421B9-B5F5-DF2F-CD86-992BB6AF28F8}"/>
                </a:ext>
              </a:extLst>
            </p:cNvPr>
            <p:cNvSpPr>
              <a:spLocks/>
            </p:cNvSpPr>
            <p:nvPr/>
          </p:nvSpPr>
          <p:spPr bwMode="auto">
            <a:xfrm>
              <a:off x="-2640013" y="3986213"/>
              <a:ext cx="2141538" cy="2141538"/>
            </a:xfrm>
            <a:custGeom>
              <a:avLst/>
              <a:gdLst>
                <a:gd name="T0" fmla="*/ 552 w 791"/>
                <a:gd name="T1" fmla="*/ 148 h 791"/>
                <a:gd name="T2" fmla="*/ 595 w 791"/>
                <a:gd name="T3" fmla="*/ 122 h 791"/>
                <a:gd name="T4" fmla="*/ 596 w 791"/>
                <a:gd name="T5" fmla="*/ 123 h 791"/>
                <a:gd name="T6" fmla="*/ 657 w 791"/>
                <a:gd name="T7" fmla="*/ 72 h 791"/>
                <a:gd name="T8" fmla="*/ 719 w 791"/>
                <a:gd name="T9" fmla="*/ 134 h 791"/>
                <a:gd name="T10" fmla="*/ 667 w 791"/>
                <a:gd name="T11" fmla="*/ 195 h 791"/>
                <a:gd name="T12" fmla="*/ 667 w 791"/>
                <a:gd name="T13" fmla="*/ 195 h 791"/>
                <a:gd name="T14" fmla="*/ 665 w 791"/>
                <a:gd name="T15" fmla="*/ 196 h 791"/>
                <a:gd name="T16" fmla="*/ 662 w 791"/>
                <a:gd name="T17" fmla="*/ 196 h 791"/>
                <a:gd name="T18" fmla="*/ 639 w 791"/>
                <a:gd name="T19" fmla="*/ 236 h 791"/>
                <a:gd name="T20" fmla="*/ 779 w 791"/>
                <a:gd name="T21" fmla="*/ 375 h 791"/>
                <a:gd name="T22" fmla="*/ 779 w 791"/>
                <a:gd name="T23" fmla="*/ 417 h 791"/>
                <a:gd name="T24" fmla="*/ 641 w 791"/>
                <a:gd name="T25" fmla="*/ 557 h 791"/>
                <a:gd name="T26" fmla="*/ 664 w 791"/>
                <a:gd name="T27" fmla="*/ 595 h 791"/>
                <a:gd name="T28" fmla="*/ 666 w 791"/>
                <a:gd name="T29" fmla="*/ 596 h 791"/>
                <a:gd name="T30" fmla="*/ 668 w 791"/>
                <a:gd name="T31" fmla="*/ 596 h 791"/>
                <a:gd name="T32" fmla="*/ 668 w 791"/>
                <a:gd name="T33" fmla="*/ 596 h 791"/>
                <a:gd name="T34" fmla="*/ 720 w 791"/>
                <a:gd name="T35" fmla="*/ 658 h 791"/>
                <a:gd name="T36" fmla="*/ 657 w 791"/>
                <a:gd name="T37" fmla="*/ 719 h 791"/>
                <a:gd name="T38" fmla="*/ 597 w 791"/>
                <a:gd name="T39" fmla="*/ 668 h 791"/>
                <a:gd name="T40" fmla="*/ 596 w 791"/>
                <a:gd name="T41" fmla="*/ 668 h 791"/>
                <a:gd name="T42" fmla="*/ 559 w 791"/>
                <a:gd name="T43" fmla="*/ 639 h 791"/>
                <a:gd name="T44" fmla="*/ 419 w 791"/>
                <a:gd name="T45" fmla="*/ 780 h 791"/>
                <a:gd name="T46" fmla="*/ 377 w 791"/>
                <a:gd name="T47" fmla="*/ 780 h 791"/>
                <a:gd name="T48" fmla="*/ 236 w 791"/>
                <a:gd name="T49" fmla="*/ 639 h 791"/>
                <a:gd name="T50" fmla="*/ 196 w 791"/>
                <a:gd name="T51" fmla="*/ 662 h 791"/>
                <a:gd name="T52" fmla="*/ 196 w 791"/>
                <a:gd name="T53" fmla="*/ 665 h 791"/>
                <a:gd name="T54" fmla="*/ 195 w 791"/>
                <a:gd name="T55" fmla="*/ 666 h 791"/>
                <a:gd name="T56" fmla="*/ 195 w 791"/>
                <a:gd name="T57" fmla="*/ 666 h 791"/>
                <a:gd name="T58" fmla="*/ 134 w 791"/>
                <a:gd name="T59" fmla="*/ 719 h 791"/>
                <a:gd name="T60" fmla="*/ 72 w 791"/>
                <a:gd name="T61" fmla="*/ 657 h 791"/>
                <a:gd name="T62" fmla="*/ 123 w 791"/>
                <a:gd name="T63" fmla="*/ 596 h 791"/>
                <a:gd name="T64" fmla="*/ 122 w 791"/>
                <a:gd name="T65" fmla="*/ 595 h 791"/>
                <a:gd name="T66" fmla="*/ 150 w 791"/>
                <a:gd name="T67" fmla="*/ 553 h 791"/>
                <a:gd name="T68" fmla="*/ 12 w 791"/>
                <a:gd name="T69" fmla="*/ 417 h 791"/>
                <a:gd name="T70" fmla="*/ 12 w 791"/>
                <a:gd name="T71" fmla="*/ 374 h 791"/>
                <a:gd name="T72" fmla="*/ 149 w 791"/>
                <a:gd name="T73" fmla="*/ 236 h 791"/>
                <a:gd name="T74" fmla="*/ 188 w 791"/>
                <a:gd name="T75" fmla="*/ 264 h 791"/>
                <a:gd name="T76" fmla="*/ 188 w 791"/>
                <a:gd name="T77" fmla="*/ 264 h 791"/>
                <a:gd name="T78" fmla="*/ 249 w 791"/>
                <a:gd name="T79" fmla="*/ 315 h 791"/>
                <a:gd name="T80" fmla="*/ 311 w 791"/>
                <a:gd name="T81" fmla="*/ 254 h 791"/>
                <a:gd name="T82" fmla="*/ 260 w 791"/>
                <a:gd name="T83" fmla="*/ 192 h 791"/>
                <a:gd name="T84" fmla="*/ 260 w 791"/>
                <a:gd name="T85" fmla="*/ 192 h 791"/>
                <a:gd name="T86" fmla="*/ 261 w 791"/>
                <a:gd name="T87" fmla="*/ 192 h 791"/>
                <a:gd name="T88" fmla="*/ 260 w 791"/>
                <a:gd name="T89" fmla="*/ 192 h 791"/>
                <a:gd name="T90" fmla="*/ 260 w 791"/>
                <a:gd name="T91" fmla="*/ 192 h 791"/>
                <a:gd name="T92" fmla="*/ 258 w 791"/>
                <a:gd name="T93" fmla="*/ 192 h 791"/>
                <a:gd name="T94" fmla="*/ 256 w 791"/>
                <a:gd name="T95" fmla="*/ 191 h 791"/>
                <a:gd name="T96" fmla="*/ 233 w 791"/>
                <a:gd name="T97" fmla="*/ 151 h 791"/>
                <a:gd name="T98" fmla="*/ 371 w 791"/>
                <a:gd name="T99" fmla="*/ 12 h 791"/>
                <a:gd name="T100" fmla="*/ 414 w 791"/>
                <a:gd name="T101" fmla="*/ 12 h 791"/>
                <a:gd name="T102" fmla="*/ 552 w 791"/>
                <a:gd name="T103" fmla="*/ 1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1" h="791">
                  <a:moveTo>
                    <a:pt x="552" y="148"/>
                  </a:moveTo>
                  <a:cubicBezTo>
                    <a:pt x="552" y="148"/>
                    <a:pt x="592" y="172"/>
                    <a:pt x="595" y="122"/>
                  </a:cubicBezTo>
                  <a:cubicBezTo>
                    <a:pt x="596" y="123"/>
                    <a:pt x="596" y="123"/>
                    <a:pt x="596" y="123"/>
                  </a:cubicBezTo>
                  <a:cubicBezTo>
                    <a:pt x="601" y="94"/>
                    <a:pt x="626" y="72"/>
                    <a:pt x="657" y="72"/>
                  </a:cubicBezTo>
                  <a:cubicBezTo>
                    <a:pt x="691" y="72"/>
                    <a:pt x="719" y="100"/>
                    <a:pt x="719" y="134"/>
                  </a:cubicBezTo>
                  <a:cubicBezTo>
                    <a:pt x="719" y="165"/>
                    <a:pt x="696" y="191"/>
                    <a:pt x="667" y="195"/>
                  </a:cubicBezTo>
                  <a:cubicBezTo>
                    <a:pt x="667" y="195"/>
                    <a:pt x="667" y="195"/>
                    <a:pt x="667" y="195"/>
                  </a:cubicBezTo>
                  <a:cubicBezTo>
                    <a:pt x="666" y="195"/>
                    <a:pt x="665" y="196"/>
                    <a:pt x="665" y="196"/>
                  </a:cubicBezTo>
                  <a:cubicBezTo>
                    <a:pt x="664" y="196"/>
                    <a:pt x="663" y="196"/>
                    <a:pt x="662" y="196"/>
                  </a:cubicBezTo>
                  <a:cubicBezTo>
                    <a:pt x="628" y="201"/>
                    <a:pt x="635" y="226"/>
                    <a:pt x="639" y="236"/>
                  </a:cubicBezTo>
                  <a:cubicBezTo>
                    <a:pt x="779" y="375"/>
                    <a:pt x="779" y="375"/>
                    <a:pt x="779" y="375"/>
                  </a:cubicBezTo>
                  <a:cubicBezTo>
                    <a:pt x="791" y="387"/>
                    <a:pt x="791" y="406"/>
                    <a:pt x="779" y="417"/>
                  </a:cubicBezTo>
                  <a:cubicBezTo>
                    <a:pt x="641" y="557"/>
                    <a:pt x="641" y="557"/>
                    <a:pt x="641" y="557"/>
                  </a:cubicBezTo>
                  <a:cubicBezTo>
                    <a:pt x="636" y="568"/>
                    <a:pt x="632" y="590"/>
                    <a:pt x="664" y="595"/>
                  </a:cubicBezTo>
                  <a:cubicBezTo>
                    <a:pt x="665" y="595"/>
                    <a:pt x="666" y="595"/>
                    <a:pt x="666" y="596"/>
                  </a:cubicBezTo>
                  <a:cubicBezTo>
                    <a:pt x="667" y="596"/>
                    <a:pt x="668" y="596"/>
                    <a:pt x="668" y="596"/>
                  </a:cubicBezTo>
                  <a:cubicBezTo>
                    <a:pt x="668" y="596"/>
                    <a:pt x="668" y="596"/>
                    <a:pt x="668" y="596"/>
                  </a:cubicBezTo>
                  <a:cubicBezTo>
                    <a:pt x="698" y="601"/>
                    <a:pt x="720" y="627"/>
                    <a:pt x="720" y="658"/>
                  </a:cubicBezTo>
                  <a:cubicBezTo>
                    <a:pt x="719" y="692"/>
                    <a:pt x="691" y="719"/>
                    <a:pt x="657" y="719"/>
                  </a:cubicBezTo>
                  <a:cubicBezTo>
                    <a:pt x="627" y="719"/>
                    <a:pt x="602" y="697"/>
                    <a:pt x="597" y="668"/>
                  </a:cubicBezTo>
                  <a:cubicBezTo>
                    <a:pt x="596" y="668"/>
                    <a:pt x="596" y="668"/>
                    <a:pt x="596" y="668"/>
                  </a:cubicBezTo>
                  <a:cubicBezTo>
                    <a:pt x="594" y="631"/>
                    <a:pt x="571" y="635"/>
                    <a:pt x="559" y="639"/>
                  </a:cubicBezTo>
                  <a:cubicBezTo>
                    <a:pt x="419" y="780"/>
                    <a:pt x="419" y="780"/>
                    <a:pt x="419" y="780"/>
                  </a:cubicBezTo>
                  <a:cubicBezTo>
                    <a:pt x="408" y="791"/>
                    <a:pt x="389" y="791"/>
                    <a:pt x="377" y="780"/>
                  </a:cubicBezTo>
                  <a:cubicBezTo>
                    <a:pt x="236" y="639"/>
                    <a:pt x="236" y="639"/>
                    <a:pt x="236" y="639"/>
                  </a:cubicBezTo>
                  <a:cubicBezTo>
                    <a:pt x="225" y="635"/>
                    <a:pt x="201" y="628"/>
                    <a:pt x="196" y="662"/>
                  </a:cubicBezTo>
                  <a:cubicBezTo>
                    <a:pt x="196" y="663"/>
                    <a:pt x="196" y="664"/>
                    <a:pt x="196" y="665"/>
                  </a:cubicBezTo>
                  <a:cubicBezTo>
                    <a:pt x="196" y="665"/>
                    <a:pt x="196" y="666"/>
                    <a:pt x="195" y="666"/>
                  </a:cubicBezTo>
                  <a:cubicBezTo>
                    <a:pt x="195" y="666"/>
                    <a:pt x="195" y="666"/>
                    <a:pt x="195" y="666"/>
                  </a:cubicBezTo>
                  <a:cubicBezTo>
                    <a:pt x="191" y="696"/>
                    <a:pt x="165" y="719"/>
                    <a:pt x="134" y="719"/>
                  </a:cubicBezTo>
                  <a:cubicBezTo>
                    <a:pt x="100" y="719"/>
                    <a:pt x="72" y="691"/>
                    <a:pt x="72" y="657"/>
                  </a:cubicBezTo>
                  <a:cubicBezTo>
                    <a:pt x="72" y="626"/>
                    <a:pt x="94" y="601"/>
                    <a:pt x="123" y="596"/>
                  </a:cubicBezTo>
                  <a:cubicBezTo>
                    <a:pt x="122" y="595"/>
                    <a:pt x="122" y="595"/>
                    <a:pt x="122" y="595"/>
                  </a:cubicBezTo>
                  <a:cubicBezTo>
                    <a:pt x="165" y="592"/>
                    <a:pt x="153" y="562"/>
                    <a:pt x="150" y="553"/>
                  </a:cubicBezTo>
                  <a:cubicBezTo>
                    <a:pt x="12" y="417"/>
                    <a:pt x="12" y="417"/>
                    <a:pt x="12" y="417"/>
                  </a:cubicBezTo>
                  <a:cubicBezTo>
                    <a:pt x="0" y="405"/>
                    <a:pt x="0" y="386"/>
                    <a:pt x="12" y="374"/>
                  </a:cubicBezTo>
                  <a:cubicBezTo>
                    <a:pt x="149" y="236"/>
                    <a:pt x="149" y="236"/>
                    <a:pt x="149" y="236"/>
                  </a:cubicBezTo>
                  <a:cubicBezTo>
                    <a:pt x="160" y="231"/>
                    <a:pt x="186" y="225"/>
                    <a:pt x="188" y="264"/>
                  </a:cubicBezTo>
                  <a:cubicBezTo>
                    <a:pt x="188" y="264"/>
                    <a:pt x="188" y="264"/>
                    <a:pt x="188" y="264"/>
                  </a:cubicBezTo>
                  <a:cubicBezTo>
                    <a:pt x="194" y="293"/>
                    <a:pt x="219" y="315"/>
                    <a:pt x="249" y="315"/>
                  </a:cubicBezTo>
                  <a:cubicBezTo>
                    <a:pt x="283" y="315"/>
                    <a:pt x="311" y="288"/>
                    <a:pt x="311" y="254"/>
                  </a:cubicBezTo>
                  <a:cubicBezTo>
                    <a:pt x="312" y="223"/>
                    <a:pt x="289" y="197"/>
                    <a:pt x="260" y="192"/>
                  </a:cubicBezTo>
                  <a:cubicBezTo>
                    <a:pt x="260" y="192"/>
                    <a:pt x="260" y="192"/>
                    <a:pt x="260" y="192"/>
                  </a:cubicBezTo>
                  <a:cubicBezTo>
                    <a:pt x="260" y="192"/>
                    <a:pt x="261" y="192"/>
                    <a:pt x="261" y="192"/>
                  </a:cubicBezTo>
                  <a:cubicBezTo>
                    <a:pt x="260" y="192"/>
                    <a:pt x="260" y="192"/>
                    <a:pt x="260" y="192"/>
                  </a:cubicBezTo>
                  <a:cubicBezTo>
                    <a:pt x="260" y="192"/>
                    <a:pt x="260" y="192"/>
                    <a:pt x="260" y="192"/>
                  </a:cubicBezTo>
                  <a:cubicBezTo>
                    <a:pt x="259" y="192"/>
                    <a:pt x="259" y="192"/>
                    <a:pt x="258" y="192"/>
                  </a:cubicBezTo>
                  <a:cubicBezTo>
                    <a:pt x="257" y="192"/>
                    <a:pt x="257" y="192"/>
                    <a:pt x="256" y="191"/>
                  </a:cubicBezTo>
                  <a:cubicBezTo>
                    <a:pt x="222" y="186"/>
                    <a:pt x="229" y="161"/>
                    <a:pt x="233" y="151"/>
                  </a:cubicBezTo>
                  <a:cubicBezTo>
                    <a:pt x="371" y="12"/>
                    <a:pt x="371" y="12"/>
                    <a:pt x="371" y="12"/>
                  </a:cubicBezTo>
                  <a:cubicBezTo>
                    <a:pt x="383" y="0"/>
                    <a:pt x="402" y="0"/>
                    <a:pt x="414" y="12"/>
                  </a:cubicBezTo>
                  <a:cubicBezTo>
                    <a:pt x="552" y="148"/>
                    <a:pt x="552" y="148"/>
                    <a:pt x="552" y="148"/>
                  </a:cubicBezTo>
                </a:path>
              </a:pathLst>
            </a:custGeom>
            <a:solidFill>
              <a:schemeClr val="accent1"/>
            </a:solidFill>
            <a:ln w="7938" cap="rnd">
              <a:solidFill>
                <a:schemeClr val="bg1"/>
              </a:solidFill>
              <a:prstDash val="solid"/>
              <a:round/>
              <a:headEnd/>
              <a:tailEnd/>
            </a:ln>
          </p:spPr>
          <p:txBody>
            <a:bodyPr vert="horz" wrap="square" lIns="86048" tIns="43024" rIns="86048" bIns="43024" numCol="1" anchor="t" anchorCtr="0" compatLnSpc="1">
              <a:prstTxWarp prst="textNoShape">
                <a:avLst/>
              </a:prstTxWarp>
            </a:bodyPr>
            <a:lstStyle/>
            <a:p>
              <a:pPr defTabSz="860450"/>
              <a:endParaRPr lang="en-US" sz="1035" dirty="0">
                <a:solidFill>
                  <a:srgbClr val="000000"/>
                </a:solidFill>
                <a:latin typeface="Arial"/>
                <a:ea typeface="LF_Kai"/>
              </a:endParaRPr>
            </a:p>
          </p:txBody>
        </p:sp>
        <p:sp>
          <p:nvSpPr>
            <p:cNvPr id="6" name="Freeform 9">
              <a:extLst>
                <a:ext uri="{FF2B5EF4-FFF2-40B4-BE49-F238E27FC236}">
                  <a16:creationId xmlns:a16="http://schemas.microsoft.com/office/drawing/2014/main" id="{ADA93AFB-09F7-CFD9-2B0E-1558C5AFE73B}"/>
                </a:ext>
              </a:extLst>
            </p:cNvPr>
            <p:cNvSpPr>
              <a:spLocks/>
            </p:cNvSpPr>
            <p:nvPr/>
          </p:nvSpPr>
          <p:spPr bwMode="auto">
            <a:xfrm>
              <a:off x="-835025" y="4513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noFill/>
            <a:ln w="7938" cap="rnd">
              <a:solidFill>
                <a:srgbClr val="1D1D1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6048" tIns="43024" rIns="86048" bIns="43024" numCol="1" anchor="t" anchorCtr="0" compatLnSpc="1">
              <a:prstTxWarp prst="textNoShape">
                <a:avLst/>
              </a:prstTxWarp>
            </a:bodyPr>
            <a:lstStyle/>
            <a:p>
              <a:pPr defTabSz="860450"/>
              <a:endParaRPr lang="en-US" sz="1035" dirty="0">
                <a:solidFill>
                  <a:srgbClr val="000000"/>
                </a:solidFill>
                <a:latin typeface="Arial"/>
                <a:ea typeface="LF_Kai"/>
              </a:endParaRPr>
            </a:p>
          </p:txBody>
        </p:sp>
        <p:sp>
          <p:nvSpPr>
            <p:cNvPr id="7" name="Freeform 11">
              <a:extLst>
                <a:ext uri="{FF2B5EF4-FFF2-40B4-BE49-F238E27FC236}">
                  <a16:creationId xmlns:a16="http://schemas.microsoft.com/office/drawing/2014/main" id="{92199871-541D-3A15-A830-042BC6597FF3}"/>
                </a:ext>
              </a:extLst>
            </p:cNvPr>
            <p:cNvSpPr>
              <a:spLocks/>
            </p:cNvSpPr>
            <p:nvPr/>
          </p:nvSpPr>
          <p:spPr bwMode="auto">
            <a:xfrm>
              <a:off x="273050" y="45037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noFill/>
            <a:ln w="9525" cap="flat">
              <a:solidFill>
                <a:srgbClr val="1D1D1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6048" tIns="43024" rIns="86048" bIns="43024" numCol="1" anchor="t" anchorCtr="0" compatLnSpc="1">
              <a:prstTxWarp prst="textNoShape">
                <a:avLst/>
              </a:prstTxWarp>
            </a:bodyPr>
            <a:lstStyle/>
            <a:p>
              <a:pPr defTabSz="860450"/>
              <a:endParaRPr lang="en-US" sz="1035" dirty="0">
                <a:solidFill>
                  <a:srgbClr val="000000"/>
                </a:solidFill>
                <a:latin typeface="Arial"/>
                <a:ea typeface="LF_Kai"/>
              </a:endParaRPr>
            </a:p>
          </p:txBody>
        </p:sp>
        <p:sp>
          <p:nvSpPr>
            <p:cNvPr id="8" name="Freeform 12">
              <a:extLst>
                <a:ext uri="{FF2B5EF4-FFF2-40B4-BE49-F238E27FC236}">
                  <a16:creationId xmlns:a16="http://schemas.microsoft.com/office/drawing/2014/main" id="{105172B7-DF1B-E6AA-DDF2-565C521B3D6C}"/>
                </a:ext>
              </a:extLst>
            </p:cNvPr>
            <p:cNvSpPr>
              <a:spLocks/>
            </p:cNvSpPr>
            <p:nvPr/>
          </p:nvSpPr>
          <p:spPr bwMode="auto">
            <a:xfrm>
              <a:off x="266700" y="3411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noFill/>
            <a:ln w="9525" cap="flat">
              <a:solidFill>
                <a:srgbClr val="1D1D1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6048" tIns="43024" rIns="86048" bIns="43024" numCol="1" anchor="t" anchorCtr="0" compatLnSpc="1">
              <a:prstTxWarp prst="textNoShape">
                <a:avLst/>
              </a:prstTxWarp>
            </a:bodyPr>
            <a:lstStyle/>
            <a:p>
              <a:pPr defTabSz="860450"/>
              <a:endParaRPr lang="en-US" sz="1035" dirty="0">
                <a:solidFill>
                  <a:srgbClr val="000000"/>
                </a:solidFill>
                <a:latin typeface="Arial"/>
                <a:ea typeface="LF_Kai"/>
              </a:endParaRPr>
            </a:p>
          </p:txBody>
        </p:sp>
        <p:sp>
          <p:nvSpPr>
            <p:cNvPr id="9" name="Freeform 13">
              <a:extLst>
                <a:ext uri="{FF2B5EF4-FFF2-40B4-BE49-F238E27FC236}">
                  <a16:creationId xmlns:a16="http://schemas.microsoft.com/office/drawing/2014/main" id="{42092673-F072-2A46-B4E1-DCA7993A9E8E}"/>
                </a:ext>
              </a:extLst>
            </p:cNvPr>
            <p:cNvSpPr>
              <a:spLocks/>
            </p:cNvSpPr>
            <p:nvPr/>
          </p:nvSpPr>
          <p:spPr bwMode="auto">
            <a:xfrm>
              <a:off x="-1535113" y="2892425"/>
              <a:ext cx="2139951" cy="2141538"/>
            </a:xfrm>
            <a:custGeom>
              <a:avLst/>
              <a:gdLst>
                <a:gd name="T0" fmla="*/ 779 w 791"/>
                <a:gd name="T1" fmla="*/ 417 h 791"/>
                <a:gd name="T2" fmla="*/ 779 w 791"/>
                <a:gd name="T3" fmla="*/ 375 h 791"/>
                <a:gd name="T4" fmla="*/ 640 w 791"/>
                <a:gd name="T5" fmla="*/ 237 h 791"/>
                <a:gd name="T6" fmla="*/ 661 w 791"/>
                <a:gd name="T7" fmla="*/ 193 h 791"/>
                <a:gd name="T8" fmla="*/ 664 w 791"/>
                <a:gd name="T9" fmla="*/ 193 h 791"/>
                <a:gd name="T10" fmla="*/ 666 w 791"/>
                <a:gd name="T11" fmla="*/ 192 h 791"/>
                <a:gd name="T12" fmla="*/ 666 w 791"/>
                <a:gd name="T13" fmla="*/ 192 h 791"/>
                <a:gd name="T14" fmla="*/ 718 w 791"/>
                <a:gd name="T15" fmla="*/ 131 h 791"/>
                <a:gd name="T16" fmla="*/ 656 w 791"/>
                <a:gd name="T17" fmla="*/ 69 h 791"/>
                <a:gd name="T18" fmla="*/ 595 w 791"/>
                <a:gd name="T19" fmla="*/ 120 h 791"/>
                <a:gd name="T20" fmla="*/ 594 w 791"/>
                <a:gd name="T21" fmla="*/ 119 h 791"/>
                <a:gd name="T22" fmla="*/ 551 w 791"/>
                <a:gd name="T23" fmla="*/ 145 h 791"/>
                <a:gd name="T24" fmla="*/ 414 w 791"/>
                <a:gd name="T25" fmla="*/ 12 h 791"/>
                <a:gd name="T26" fmla="*/ 371 w 791"/>
                <a:gd name="T27" fmla="*/ 12 h 791"/>
                <a:gd name="T28" fmla="*/ 232 w 791"/>
                <a:gd name="T29" fmla="*/ 152 h 791"/>
                <a:gd name="T30" fmla="*/ 257 w 791"/>
                <a:gd name="T31" fmla="*/ 186 h 791"/>
                <a:gd name="T32" fmla="*/ 259 w 791"/>
                <a:gd name="T33" fmla="*/ 187 h 791"/>
                <a:gd name="T34" fmla="*/ 261 w 791"/>
                <a:gd name="T35" fmla="*/ 187 h 791"/>
                <a:gd name="T36" fmla="*/ 261 w 791"/>
                <a:gd name="T37" fmla="*/ 187 h 791"/>
                <a:gd name="T38" fmla="*/ 312 w 791"/>
                <a:gd name="T39" fmla="*/ 249 h 791"/>
                <a:gd name="T40" fmla="*/ 250 w 791"/>
                <a:gd name="T41" fmla="*/ 310 h 791"/>
                <a:gd name="T42" fmla="*/ 189 w 791"/>
                <a:gd name="T43" fmla="*/ 259 h 791"/>
                <a:gd name="T44" fmla="*/ 189 w 791"/>
                <a:gd name="T45" fmla="*/ 259 h 791"/>
                <a:gd name="T46" fmla="*/ 156 w 791"/>
                <a:gd name="T47" fmla="*/ 229 h 791"/>
                <a:gd name="T48" fmla="*/ 12 w 791"/>
                <a:gd name="T49" fmla="*/ 374 h 791"/>
                <a:gd name="T50" fmla="*/ 12 w 791"/>
                <a:gd name="T51" fmla="*/ 417 h 791"/>
                <a:gd name="T52" fmla="*/ 152 w 791"/>
                <a:gd name="T53" fmla="*/ 556 h 791"/>
                <a:gd name="T54" fmla="*/ 187 w 791"/>
                <a:gd name="T55" fmla="*/ 526 h 791"/>
                <a:gd name="T56" fmla="*/ 187 w 791"/>
                <a:gd name="T57" fmla="*/ 526 h 791"/>
                <a:gd name="T58" fmla="*/ 248 w 791"/>
                <a:gd name="T59" fmla="*/ 476 h 791"/>
                <a:gd name="T60" fmla="*/ 310 w 791"/>
                <a:gd name="T61" fmla="*/ 538 h 791"/>
                <a:gd name="T62" fmla="*/ 258 w 791"/>
                <a:gd name="T63" fmla="*/ 599 h 791"/>
                <a:gd name="T64" fmla="*/ 258 w 791"/>
                <a:gd name="T65" fmla="*/ 599 h 791"/>
                <a:gd name="T66" fmla="*/ 259 w 791"/>
                <a:gd name="T67" fmla="*/ 599 h 791"/>
                <a:gd name="T68" fmla="*/ 258 w 791"/>
                <a:gd name="T69" fmla="*/ 599 h 791"/>
                <a:gd name="T70" fmla="*/ 258 w 791"/>
                <a:gd name="T71" fmla="*/ 599 h 791"/>
                <a:gd name="T72" fmla="*/ 256 w 791"/>
                <a:gd name="T73" fmla="*/ 599 h 791"/>
                <a:gd name="T74" fmla="*/ 254 w 791"/>
                <a:gd name="T75" fmla="*/ 600 h 791"/>
                <a:gd name="T76" fmla="*/ 228 w 791"/>
                <a:gd name="T77" fmla="*/ 632 h 791"/>
                <a:gd name="T78" fmla="*/ 377 w 791"/>
                <a:gd name="T79" fmla="*/ 780 h 791"/>
                <a:gd name="T80" fmla="*/ 419 w 791"/>
                <a:gd name="T81" fmla="*/ 780 h 791"/>
                <a:gd name="T82" fmla="*/ 560 w 791"/>
                <a:gd name="T83" fmla="*/ 638 h 791"/>
                <a:gd name="T84" fmla="*/ 596 w 791"/>
                <a:gd name="T85" fmla="*/ 668 h 791"/>
                <a:gd name="T86" fmla="*/ 596 w 791"/>
                <a:gd name="T87" fmla="*/ 667 h 791"/>
                <a:gd name="T88" fmla="*/ 657 w 791"/>
                <a:gd name="T89" fmla="*/ 718 h 791"/>
                <a:gd name="T90" fmla="*/ 719 w 791"/>
                <a:gd name="T91" fmla="*/ 657 h 791"/>
                <a:gd name="T92" fmla="*/ 668 w 791"/>
                <a:gd name="T93" fmla="*/ 595 h 791"/>
                <a:gd name="T94" fmla="*/ 668 w 791"/>
                <a:gd name="T95" fmla="*/ 595 h 791"/>
                <a:gd name="T96" fmla="*/ 666 w 791"/>
                <a:gd name="T97" fmla="*/ 595 h 791"/>
                <a:gd name="T98" fmla="*/ 664 w 791"/>
                <a:gd name="T99" fmla="*/ 595 h 791"/>
                <a:gd name="T100" fmla="*/ 640 w 791"/>
                <a:gd name="T101" fmla="*/ 558 h 791"/>
                <a:gd name="T102" fmla="*/ 779 w 791"/>
                <a:gd name="T103" fmla="*/ 41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1" h="791">
                  <a:moveTo>
                    <a:pt x="779" y="417"/>
                  </a:moveTo>
                  <a:cubicBezTo>
                    <a:pt x="791" y="406"/>
                    <a:pt x="791" y="387"/>
                    <a:pt x="779" y="375"/>
                  </a:cubicBezTo>
                  <a:cubicBezTo>
                    <a:pt x="640" y="237"/>
                    <a:pt x="640" y="237"/>
                    <a:pt x="640" y="237"/>
                  </a:cubicBezTo>
                  <a:cubicBezTo>
                    <a:pt x="638" y="233"/>
                    <a:pt x="621" y="199"/>
                    <a:pt x="661" y="193"/>
                  </a:cubicBezTo>
                  <a:cubicBezTo>
                    <a:pt x="662" y="193"/>
                    <a:pt x="663" y="193"/>
                    <a:pt x="664" y="193"/>
                  </a:cubicBezTo>
                  <a:cubicBezTo>
                    <a:pt x="664" y="193"/>
                    <a:pt x="665" y="192"/>
                    <a:pt x="666" y="192"/>
                  </a:cubicBezTo>
                  <a:cubicBezTo>
                    <a:pt x="666" y="192"/>
                    <a:pt x="666" y="192"/>
                    <a:pt x="666" y="192"/>
                  </a:cubicBezTo>
                  <a:cubicBezTo>
                    <a:pt x="695" y="188"/>
                    <a:pt x="718" y="162"/>
                    <a:pt x="718" y="131"/>
                  </a:cubicBezTo>
                  <a:cubicBezTo>
                    <a:pt x="718" y="97"/>
                    <a:pt x="690" y="69"/>
                    <a:pt x="656" y="69"/>
                  </a:cubicBezTo>
                  <a:cubicBezTo>
                    <a:pt x="625" y="69"/>
                    <a:pt x="600" y="91"/>
                    <a:pt x="595" y="120"/>
                  </a:cubicBezTo>
                  <a:cubicBezTo>
                    <a:pt x="594" y="119"/>
                    <a:pt x="594" y="119"/>
                    <a:pt x="594" y="119"/>
                  </a:cubicBezTo>
                  <a:cubicBezTo>
                    <a:pt x="591" y="169"/>
                    <a:pt x="551" y="145"/>
                    <a:pt x="551" y="145"/>
                  </a:cubicBezTo>
                  <a:cubicBezTo>
                    <a:pt x="414" y="12"/>
                    <a:pt x="414" y="12"/>
                    <a:pt x="414" y="12"/>
                  </a:cubicBezTo>
                  <a:cubicBezTo>
                    <a:pt x="402" y="0"/>
                    <a:pt x="383" y="0"/>
                    <a:pt x="371" y="12"/>
                  </a:cubicBezTo>
                  <a:cubicBezTo>
                    <a:pt x="232" y="152"/>
                    <a:pt x="232" y="152"/>
                    <a:pt x="232" y="152"/>
                  </a:cubicBezTo>
                  <a:cubicBezTo>
                    <a:pt x="229" y="164"/>
                    <a:pt x="228" y="182"/>
                    <a:pt x="257" y="186"/>
                  </a:cubicBezTo>
                  <a:cubicBezTo>
                    <a:pt x="258" y="187"/>
                    <a:pt x="258" y="187"/>
                    <a:pt x="259" y="187"/>
                  </a:cubicBezTo>
                  <a:cubicBezTo>
                    <a:pt x="260" y="187"/>
                    <a:pt x="260" y="187"/>
                    <a:pt x="261" y="187"/>
                  </a:cubicBezTo>
                  <a:cubicBezTo>
                    <a:pt x="261" y="187"/>
                    <a:pt x="261" y="187"/>
                    <a:pt x="261" y="187"/>
                  </a:cubicBezTo>
                  <a:cubicBezTo>
                    <a:pt x="290" y="192"/>
                    <a:pt x="313" y="218"/>
                    <a:pt x="312" y="249"/>
                  </a:cubicBezTo>
                  <a:cubicBezTo>
                    <a:pt x="312" y="283"/>
                    <a:pt x="284" y="310"/>
                    <a:pt x="250" y="310"/>
                  </a:cubicBezTo>
                  <a:cubicBezTo>
                    <a:pt x="220" y="310"/>
                    <a:pt x="195" y="288"/>
                    <a:pt x="189" y="259"/>
                  </a:cubicBezTo>
                  <a:cubicBezTo>
                    <a:pt x="189" y="259"/>
                    <a:pt x="189" y="259"/>
                    <a:pt x="189" y="259"/>
                  </a:cubicBezTo>
                  <a:cubicBezTo>
                    <a:pt x="187" y="226"/>
                    <a:pt x="168" y="226"/>
                    <a:pt x="156" y="229"/>
                  </a:cubicBezTo>
                  <a:cubicBezTo>
                    <a:pt x="12" y="374"/>
                    <a:pt x="12" y="374"/>
                    <a:pt x="12" y="374"/>
                  </a:cubicBezTo>
                  <a:cubicBezTo>
                    <a:pt x="0" y="386"/>
                    <a:pt x="0" y="405"/>
                    <a:pt x="12" y="417"/>
                  </a:cubicBezTo>
                  <a:cubicBezTo>
                    <a:pt x="152" y="556"/>
                    <a:pt x="152" y="556"/>
                    <a:pt x="152" y="556"/>
                  </a:cubicBezTo>
                  <a:cubicBezTo>
                    <a:pt x="164" y="560"/>
                    <a:pt x="184" y="561"/>
                    <a:pt x="187" y="526"/>
                  </a:cubicBezTo>
                  <a:cubicBezTo>
                    <a:pt x="187" y="526"/>
                    <a:pt x="187" y="526"/>
                    <a:pt x="187" y="526"/>
                  </a:cubicBezTo>
                  <a:cubicBezTo>
                    <a:pt x="193" y="498"/>
                    <a:pt x="218" y="476"/>
                    <a:pt x="248" y="476"/>
                  </a:cubicBezTo>
                  <a:cubicBezTo>
                    <a:pt x="282" y="476"/>
                    <a:pt x="310" y="504"/>
                    <a:pt x="310" y="538"/>
                  </a:cubicBezTo>
                  <a:cubicBezTo>
                    <a:pt x="310" y="569"/>
                    <a:pt x="288" y="594"/>
                    <a:pt x="258" y="599"/>
                  </a:cubicBezTo>
                  <a:cubicBezTo>
                    <a:pt x="258" y="599"/>
                    <a:pt x="258" y="599"/>
                    <a:pt x="258" y="599"/>
                  </a:cubicBezTo>
                  <a:cubicBezTo>
                    <a:pt x="258" y="599"/>
                    <a:pt x="259" y="599"/>
                    <a:pt x="259" y="599"/>
                  </a:cubicBezTo>
                  <a:cubicBezTo>
                    <a:pt x="258" y="599"/>
                    <a:pt x="258" y="599"/>
                    <a:pt x="258" y="599"/>
                  </a:cubicBezTo>
                  <a:cubicBezTo>
                    <a:pt x="258" y="599"/>
                    <a:pt x="258" y="599"/>
                    <a:pt x="258" y="599"/>
                  </a:cubicBezTo>
                  <a:cubicBezTo>
                    <a:pt x="258" y="599"/>
                    <a:pt x="257" y="599"/>
                    <a:pt x="256" y="599"/>
                  </a:cubicBezTo>
                  <a:cubicBezTo>
                    <a:pt x="255" y="599"/>
                    <a:pt x="255" y="600"/>
                    <a:pt x="254" y="600"/>
                  </a:cubicBezTo>
                  <a:cubicBezTo>
                    <a:pt x="227" y="604"/>
                    <a:pt x="226" y="620"/>
                    <a:pt x="228" y="632"/>
                  </a:cubicBezTo>
                  <a:cubicBezTo>
                    <a:pt x="377" y="780"/>
                    <a:pt x="377" y="780"/>
                    <a:pt x="377" y="780"/>
                  </a:cubicBezTo>
                  <a:cubicBezTo>
                    <a:pt x="389" y="791"/>
                    <a:pt x="408" y="791"/>
                    <a:pt x="419" y="780"/>
                  </a:cubicBezTo>
                  <a:cubicBezTo>
                    <a:pt x="560" y="638"/>
                    <a:pt x="560" y="638"/>
                    <a:pt x="560" y="638"/>
                  </a:cubicBezTo>
                  <a:cubicBezTo>
                    <a:pt x="572" y="634"/>
                    <a:pt x="594" y="632"/>
                    <a:pt x="596" y="668"/>
                  </a:cubicBezTo>
                  <a:cubicBezTo>
                    <a:pt x="596" y="667"/>
                    <a:pt x="596" y="667"/>
                    <a:pt x="596" y="667"/>
                  </a:cubicBezTo>
                  <a:cubicBezTo>
                    <a:pt x="602" y="696"/>
                    <a:pt x="627" y="718"/>
                    <a:pt x="657" y="718"/>
                  </a:cubicBezTo>
                  <a:cubicBezTo>
                    <a:pt x="691" y="719"/>
                    <a:pt x="719" y="691"/>
                    <a:pt x="719" y="657"/>
                  </a:cubicBezTo>
                  <a:cubicBezTo>
                    <a:pt x="720" y="626"/>
                    <a:pt x="697" y="600"/>
                    <a:pt x="668" y="595"/>
                  </a:cubicBezTo>
                  <a:cubicBezTo>
                    <a:pt x="668" y="595"/>
                    <a:pt x="668" y="595"/>
                    <a:pt x="668" y="595"/>
                  </a:cubicBezTo>
                  <a:cubicBezTo>
                    <a:pt x="667" y="595"/>
                    <a:pt x="667" y="595"/>
                    <a:pt x="666" y="595"/>
                  </a:cubicBezTo>
                  <a:cubicBezTo>
                    <a:pt x="665" y="595"/>
                    <a:pt x="665" y="595"/>
                    <a:pt x="664" y="595"/>
                  </a:cubicBezTo>
                  <a:cubicBezTo>
                    <a:pt x="633" y="590"/>
                    <a:pt x="636" y="569"/>
                    <a:pt x="640" y="558"/>
                  </a:cubicBezTo>
                  <a:lnTo>
                    <a:pt x="779" y="417"/>
                  </a:lnTo>
                  <a:close/>
                </a:path>
              </a:pathLst>
            </a:custGeom>
            <a:solidFill>
              <a:schemeClr val="accent2"/>
            </a:solidFill>
            <a:ln w="7938" cap="rnd">
              <a:solidFill>
                <a:schemeClr val="bg1"/>
              </a:solidFill>
              <a:prstDash val="solid"/>
              <a:round/>
              <a:headEnd/>
              <a:tailEnd/>
            </a:ln>
          </p:spPr>
          <p:txBody>
            <a:bodyPr vert="horz" wrap="square" lIns="86048" tIns="43024" rIns="86048" bIns="43024" numCol="1" anchor="t" anchorCtr="0" compatLnSpc="1">
              <a:prstTxWarp prst="textNoShape">
                <a:avLst/>
              </a:prstTxWarp>
            </a:bodyPr>
            <a:lstStyle/>
            <a:p>
              <a:pPr defTabSz="860450"/>
              <a:endParaRPr lang="en-US" sz="1035" dirty="0">
                <a:solidFill>
                  <a:srgbClr val="000000"/>
                </a:solidFill>
                <a:latin typeface="Arial"/>
                <a:ea typeface="LF_Kai"/>
              </a:endParaRPr>
            </a:p>
          </p:txBody>
        </p:sp>
        <p:sp>
          <p:nvSpPr>
            <p:cNvPr id="10" name="Freeform 13">
              <a:extLst>
                <a:ext uri="{FF2B5EF4-FFF2-40B4-BE49-F238E27FC236}">
                  <a16:creationId xmlns:a16="http://schemas.microsoft.com/office/drawing/2014/main" id="{904F5FF4-FC9F-C0CF-4B8F-EEB5E61798E1}"/>
                </a:ext>
              </a:extLst>
            </p:cNvPr>
            <p:cNvSpPr>
              <a:spLocks/>
            </p:cNvSpPr>
            <p:nvPr/>
          </p:nvSpPr>
          <p:spPr bwMode="auto">
            <a:xfrm>
              <a:off x="-436110" y="4001521"/>
              <a:ext cx="2139951" cy="2141538"/>
            </a:xfrm>
            <a:custGeom>
              <a:avLst/>
              <a:gdLst>
                <a:gd name="T0" fmla="*/ 779 w 791"/>
                <a:gd name="T1" fmla="*/ 417 h 791"/>
                <a:gd name="T2" fmla="*/ 779 w 791"/>
                <a:gd name="T3" fmla="*/ 375 h 791"/>
                <a:gd name="T4" fmla="*/ 640 w 791"/>
                <a:gd name="T5" fmla="*/ 237 h 791"/>
                <a:gd name="T6" fmla="*/ 661 w 791"/>
                <a:gd name="T7" fmla="*/ 193 h 791"/>
                <a:gd name="T8" fmla="*/ 664 w 791"/>
                <a:gd name="T9" fmla="*/ 193 h 791"/>
                <a:gd name="T10" fmla="*/ 666 w 791"/>
                <a:gd name="T11" fmla="*/ 192 h 791"/>
                <a:gd name="T12" fmla="*/ 666 w 791"/>
                <a:gd name="T13" fmla="*/ 192 h 791"/>
                <a:gd name="T14" fmla="*/ 718 w 791"/>
                <a:gd name="T15" fmla="*/ 131 h 791"/>
                <a:gd name="T16" fmla="*/ 656 w 791"/>
                <a:gd name="T17" fmla="*/ 69 h 791"/>
                <a:gd name="T18" fmla="*/ 595 w 791"/>
                <a:gd name="T19" fmla="*/ 120 h 791"/>
                <a:gd name="T20" fmla="*/ 594 w 791"/>
                <a:gd name="T21" fmla="*/ 119 h 791"/>
                <a:gd name="T22" fmla="*/ 551 w 791"/>
                <a:gd name="T23" fmla="*/ 145 h 791"/>
                <a:gd name="T24" fmla="*/ 414 w 791"/>
                <a:gd name="T25" fmla="*/ 12 h 791"/>
                <a:gd name="T26" fmla="*/ 371 w 791"/>
                <a:gd name="T27" fmla="*/ 12 h 791"/>
                <a:gd name="T28" fmla="*/ 232 w 791"/>
                <a:gd name="T29" fmla="*/ 152 h 791"/>
                <a:gd name="T30" fmla="*/ 257 w 791"/>
                <a:gd name="T31" fmla="*/ 186 h 791"/>
                <a:gd name="T32" fmla="*/ 259 w 791"/>
                <a:gd name="T33" fmla="*/ 187 h 791"/>
                <a:gd name="T34" fmla="*/ 261 w 791"/>
                <a:gd name="T35" fmla="*/ 187 h 791"/>
                <a:gd name="T36" fmla="*/ 261 w 791"/>
                <a:gd name="T37" fmla="*/ 187 h 791"/>
                <a:gd name="T38" fmla="*/ 312 w 791"/>
                <a:gd name="T39" fmla="*/ 249 h 791"/>
                <a:gd name="T40" fmla="*/ 250 w 791"/>
                <a:gd name="T41" fmla="*/ 310 h 791"/>
                <a:gd name="T42" fmla="*/ 189 w 791"/>
                <a:gd name="T43" fmla="*/ 259 h 791"/>
                <a:gd name="T44" fmla="*/ 189 w 791"/>
                <a:gd name="T45" fmla="*/ 259 h 791"/>
                <a:gd name="T46" fmla="*/ 156 w 791"/>
                <a:gd name="T47" fmla="*/ 229 h 791"/>
                <a:gd name="T48" fmla="*/ 12 w 791"/>
                <a:gd name="T49" fmla="*/ 374 h 791"/>
                <a:gd name="T50" fmla="*/ 12 w 791"/>
                <a:gd name="T51" fmla="*/ 417 h 791"/>
                <a:gd name="T52" fmla="*/ 152 w 791"/>
                <a:gd name="T53" fmla="*/ 556 h 791"/>
                <a:gd name="T54" fmla="*/ 187 w 791"/>
                <a:gd name="T55" fmla="*/ 526 h 791"/>
                <a:gd name="T56" fmla="*/ 187 w 791"/>
                <a:gd name="T57" fmla="*/ 526 h 791"/>
                <a:gd name="T58" fmla="*/ 248 w 791"/>
                <a:gd name="T59" fmla="*/ 476 h 791"/>
                <a:gd name="T60" fmla="*/ 310 w 791"/>
                <a:gd name="T61" fmla="*/ 538 h 791"/>
                <a:gd name="T62" fmla="*/ 258 w 791"/>
                <a:gd name="T63" fmla="*/ 599 h 791"/>
                <a:gd name="T64" fmla="*/ 258 w 791"/>
                <a:gd name="T65" fmla="*/ 599 h 791"/>
                <a:gd name="T66" fmla="*/ 259 w 791"/>
                <a:gd name="T67" fmla="*/ 599 h 791"/>
                <a:gd name="T68" fmla="*/ 258 w 791"/>
                <a:gd name="T69" fmla="*/ 599 h 791"/>
                <a:gd name="T70" fmla="*/ 258 w 791"/>
                <a:gd name="T71" fmla="*/ 599 h 791"/>
                <a:gd name="T72" fmla="*/ 256 w 791"/>
                <a:gd name="T73" fmla="*/ 599 h 791"/>
                <a:gd name="T74" fmla="*/ 254 w 791"/>
                <a:gd name="T75" fmla="*/ 600 h 791"/>
                <a:gd name="T76" fmla="*/ 228 w 791"/>
                <a:gd name="T77" fmla="*/ 632 h 791"/>
                <a:gd name="T78" fmla="*/ 377 w 791"/>
                <a:gd name="T79" fmla="*/ 780 h 791"/>
                <a:gd name="T80" fmla="*/ 419 w 791"/>
                <a:gd name="T81" fmla="*/ 780 h 791"/>
                <a:gd name="T82" fmla="*/ 560 w 791"/>
                <a:gd name="T83" fmla="*/ 638 h 791"/>
                <a:gd name="T84" fmla="*/ 596 w 791"/>
                <a:gd name="T85" fmla="*/ 668 h 791"/>
                <a:gd name="T86" fmla="*/ 596 w 791"/>
                <a:gd name="T87" fmla="*/ 667 h 791"/>
                <a:gd name="T88" fmla="*/ 657 w 791"/>
                <a:gd name="T89" fmla="*/ 718 h 791"/>
                <a:gd name="T90" fmla="*/ 719 w 791"/>
                <a:gd name="T91" fmla="*/ 657 h 791"/>
                <a:gd name="T92" fmla="*/ 668 w 791"/>
                <a:gd name="T93" fmla="*/ 595 h 791"/>
                <a:gd name="T94" fmla="*/ 668 w 791"/>
                <a:gd name="T95" fmla="*/ 595 h 791"/>
                <a:gd name="T96" fmla="*/ 666 w 791"/>
                <a:gd name="T97" fmla="*/ 595 h 791"/>
                <a:gd name="T98" fmla="*/ 664 w 791"/>
                <a:gd name="T99" fmla="*/ 595 h 791"/>
                <a:gd name="T100" fmla="*/ 640 w 791"/>
                <a:gd name="T101" fmla="*/ 558 h 791"/>
                <a:gd name="T102" fmla="*/ 779 w 791"/>
                <a:gd name="T103" fmla="*/ 41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1" h="791">
                  <a:moveTo>
                    <a:pt x="779" y="417"/>
                  </a:moveTo>
                  <a:cubicBezTo>
                    <a:pt x="791" y="406"/>
                    <a:pt x="791" y="387"/>
                    <a:pt x="779" y="375"/>
                  </a:cubicBezTo>
                  <a:cubicBezTo>
                    <a:pt x="640" y="237"/>
                    <a:pt x="640" y="237"/>
                    <a:pt x="640" y="237"/>
                  </a:cubicBezTo>
                  <a:cubicBezTo>
                    <a:pt x="638" y="233"/>
                    <a:pt x="621" y="199"/>
                    <a:pt x="661" y="193"/>
                  </a:cubicBezTo>
                  <a:cubicBezTo>
                    <a:pt x="662" y="193"/>
                    <a:pt x="663" y="193"/>
                    <a:pt x="664" y="193"/>
                  </a:cubicBezTo>
                  <a:cubicBezTo>
                    <a:pt x="664" y="193"/>
                    <a:pt x="665" y="192"/>
                    <a:pt x="666" y="192"/>
                  </a:cubicBezTo>
                  <a:cubicBezTo>
                    <a:pt x="666" y="192"/>
                    <a:pt x="666" y="192"/>
                    <a:pt x="666" y="192"/>
                  </a:cubicBezTo>
                  <a:cubicBezTo>
                    <a:pt x="695" y="188"/>
                    <a:pt x="718" y="162"/>
                    <a:pt x="718" y="131"/>
                  </a:cubicBezTo>
                  <a:cubicBezTo>
                    <a:pt x="718" y="97"/>
                    <a:pt x="690" y="69"/>
                    <a:pt x="656" y="69"/>
                  </a:cubicBezTo>
                  <a:cubicBezTo>
                    <a:pt x="625" y="69"/>
                    <a:pt x="600" y="91"/>
                    <a:pt x="595" y="120"/>
                  </a:cubicBezTo>
                  <a:cubicBezTo>
                    <a:pt x="594" y="119"/>
                    <a:pt x="594" y="119"/>
                    <a:pt x="594" y="119"/>
                  </a:cubicBezTo>
                  <a:cubicBezTo>
                    <a:pt x="591" y="169"/>
                    <a:pt x="551" y="145"/>
                    <a:pt x="551" y="145"/>
                  </a:cubicBezTo>
                  <a:cubicBezTo>
                    <a:pt x="414" y="12"/>
                    <a:pt x="414" y="12"/>
                    <a:pt x="414" y="12"/>
                  </a:cubicBezTo>
                  <a:cubicBezTo>
                    <a:pt x="402" y="0"/>
                    <a:pt x="383" y="0"/>
                    <a:pt x="371" y="12"/>
                  </a:cubicBezTo>
                  <a:cubicBezTo>
                    <a:pt x="232" y="152"/>
                    <a:pt x="232" y="152"/>
                    <a:pt x="232" y="152"/>
                  </a:cubicBezTo>
                  <a:cubicBezTo>
                    <a:pt x="229" y="164"/>
                    <a:pt x="228" y="182"/>
                    <a:pt x="257" y="186"/>
                  </a:cubicBezTo>
                  <a:cubicBezTo>
                    <a:pt x="258" y="187"/>
                    <a:pt x="258" y="187"/>
                    <a:pt x="259" y="187"/>
                  </a:cubicBezTo>
                  <a:cubicBezTo>
                    <a:pt x="260" y="187"/>
                    <a:pt x="260" y="187"/>
                    <a:pt x="261" y="187"/>
                  </a:cubicBezTo>
                  <a:cubicBezTo>
                    <a:pt x="261" y="187"/>
                    <a:pt x="261" y="187"/>
                    <a:pt x="261" y="187"/>
                  </a:cubicBezTo>
                  <a:cubicBezTo>
                    <a:pt x="290" y="192"/>
                    <a:pt x="313" y="218"/>
                    <a:pt x="312" y="249"/>
                  </a:cubicBezTo>
                  <a:cubicBezTo>
                    <a:pt x="312" y="283"/>
                    <a:pt x="284" y="310"/>
                    <a:pt x="250" y="310"/>
                  </a:cubicBezTo>
                  <a:cubicBezTo>
                    <a:pt x="220" y="310"/>
                    <a:pt x="195" y="288"/>
                    <a:pt x="189" y="259"/>
                  </a:cubicBezTo>
                  <a:cubicBezTo>
                    <a:pt x="189" y="259"/>
                    <a:pt x="189" y="259"/>
                    <a:pt x="189" y="259"/>
                  </a:cubicBezTo>
                  <a:cubicBezTo>
                    <a:pt x="187" y="226"/>
                    <a:pt x="168" y="226"/>
                    <a:pt x="156" y="229"/>
                  </a:cubicBezTo>
                  <a:cubicBezTo>
                    <a:pt x="12" y="374"/>
                    <a:pt x="12" y="374"/>
                    <a:pt x="12" y="374"/>
                  </a:cubicBezTo>
                  <a:cubicBezTo>
                    <a:pt x="0" y="386"/>
                    <a:pt x="0" y="405"/>
                    <a:pt x="12" y="417"/>
                  </a:cubicBezTo>
                  <a:cubicBezTo>
                    <a:pt x="152" y="556"/>
                    <a:pt x="152" y="556"/>
                    <a:pt x="152" y="556"/>
                  </a:cubicBezTo>
                  <a:cubicBezTo>
                    <a:pt x="164" y="560"/>
                    <a:pt x="184" y="561"/>
                    <a:pt x="187" y="526"/>
                  </a:cubicBezTo>
                  <a:cubicBezTo>
                    <a:pt x="187" y="526"/>
                    <a:pt x="187" y="526"/>
                    <a:pt x="187" y="526"/>
                  </a:cubicBezTo>
                  <a:cubicBezTo>
                    <a:pt x="193" y="498"/>
                    <a:pt x="218" y="476"/>
                    <a:pt x="248" y="476"/>
                  </a:cubicBezTo>
                  <a:cubicBezTo>
                    <a:pt x="282" y="476"/>
                    <a:pt x="310" y="504"/>
                    <a:pt x="310" y="538"/>
                  </a:cubicBezTo>
                  <a:cubicBezTo>
                    <a:pt x="310" y="569"/>
                    <a:pt x="288" y="594"/>
                    <a:pt x="258" y="599"/>
                  </a:cubicBezTo>
                  <a:cubicBezTo>
                    <a:pt x="258" y="599"/>
                    <a:pt x="258" y="599"/>
                    <a:pt x="258" y="599"/>
                  </a:cubicBezTo>
                  <a:cubicBezTo>
                    <a:pt x="258" y="599"/>
                    <a:pt x="259" y="599"/>
                    <a:pt x="259" y="599"/>
                  </a:cubicBezTo>
                  <a:cubicBezTo>
                    <a:pt x="258" y="599"/>
                    <a:pt x="258" y="599"/>
                    <a:pt x="258" y="599"/>
                  </a:cubicBezTo>
                  <a:cubicBezTo>
                    <a:pt x="258" y="599"/>
                    <a:pt x="258" y="599"/>
                    <a:pt x="258" y="599"/>
                  </a:cubicBezTo>
                  <a:cubicBezTo>
                    <a:pt x="258" y="599"/>
                    <a:pt x="257" y="599"/>
                    <a:pt x="256" y="599"/>
                  </a:cubicBezTo>
                  <a:cubicBezTo>
                    <a:pt x="255" y="599"/>
                    <a:pt x="255" y="600"/>
                    <a:pt x="254" y="600"/>
                  </a:cubicBezTo>
                  <a:cubicBezTo>
                    <a:pt x="227" y="604"/>
                    <a:pt x="226" y="620"/>
                    <a:pt x="228" y="632"/>
                  </a:cubicBezTo>
                  <a:cubicBezTo>
                    <a:pt x="377" y="780"/>
                    <a:pt x="377" y="780"/>
                    <a:pt x="377" y="780"/>
                  </a:cubicBezTo>
                  <a:cubicBezTo>
                    <a:pt x="389" y="791"/>
                    <a:pt x="408" y="791"/>
                    <a:pt x="419" y="780"/>
                  </a:cubicBezTo>
                  <a:cubicBezTo>
                    <a:pt x="560" y="638"/>
                    <a:pt x="560" y="638"/>
                    <a:pt x="560" y="638"/>
                  </a:cubicBezTo>
                  <a:cubicBezTo>
                    <a:pt x="572" y="634"/>
                    <a:pt x="594" y="632"/>
                    <a:pt x="596" y="668"/>
                  </a:cubicBezTo>
                  <a:cubicBezTo>
                    <a:pt x="596" y="667"/>
                    <a:pt x="596" y="667"/>
                    <a:pt x="596" y="667"/>
                  </a:cubicBezTo>
                  <a:cubicBezTo>
                    <a:pt x="602" y="696"/>
                    <a:pt x="627" y="718"/>
                    <a:pt x="657" y="718"/>
                  </a:cubicBezTo>
                  <a:cubicBezTo>
                    <a:pt x="691" y="719"/>
                    <a:pt x="719" y="691"/>
                    <a:pt x="719" y="657"/>
                  </a:cubicBezTo>
                  <a:cubicBezTo>
                    <a:pt x="720" y="626"/>
                    <a:pt x="697" y="600"/>
                    <a:pt x="668" y="595"/>
                  </a:cubicBezTo>
                  <a:cubicBezTo>
                    <a:pt x="668" y="595"/>
                    <a:pt x="668" y="595"/>
                    <a:pt x="668" y="595"/>
                  </a:cubicBezTo>
                  <a:cubicBezTo>
                    <a:pt x="667" y="595"/>
                    <a:pt x="667" y="595"/>
                    <a:pt x="666" y="595"/>
                  </a:cubicBezTo>
                  <a:cubicBezTo>
                    <a:pt x="665" y="595"/>
                    <a:pt x="665" y="595"/>
                    <a:pt x="664" y="595"/>
                  </a:cubicBezTo>
                  <a:cubicBezTo>
                    <a:pt x="633" y="590"/>
                    <a:pt x="636" y="569"/>
                    <a:pt x="640" y="558"/>
                  </a:cubicBezTo>
                  <a:lnTo>
                    <a:pt x="779" y="417"/>
                  </a:lnTo>
                  <a:close/>
                </a:path>
              </a:pathLst>
            </a:custGeom>
            <a:solidFill>
              <a:schemeClr val="accent3"/>
            </a:solidFill>
            <a:ln w="7938" cap="rnd">
              <a:solidFill>
                <a:schemeClr val="bg1"/>
              </a:solidFill>
              <a:prstDash val="solid"/>
              <a:round/>
              <a:headEnd/>
              <a:tailEnd/>
            </a:ln>
          </p:spPr>
          <p:txBody>
            <a:bodyPr vert="horz" wrap="square" lIns="86048" tIns="43024" rIns="86048" bIns="43024" numCol="1" anchor="t" anchorCtr="0" compatLnSpc="1">
              <a:prstTxWarp prst="textNoShape">
                <a:avLst/>
              </a:prstTxWarp>
            </a:bodyPr>
            <a:lstStyle/>
            <a:p>
              <a:pPr defTabSz="860450"/>
              <a:endParaRPr lang="en-US" sz="1035" dirty="0">
                <a:solidFill>
                  <a:srgbClr val="000000"/>
                </a:solidFill>
                <a:latin typeface="Arial"/>
                <a:ea typeface="LF_Kai"/>
              </a:endParaRPr>
            </a:p>
          </p:txBody>
        </p:sp>
        <p:sp>
          <p:nvSpPr>
            <p:cNvPr id="11" name="Freeform 13">
              <a:extLst>
                <a:ext uri="{FF2B5EF4-FFF2-40B4-BE49-F238E27FC236}">
                  <a16:creationId xmlns:a16="http://schemas.microsoft.com/office/drawing/2014/main" id="{67A4F4FC-BDAE-F2D5-F4DB-DEF75277F7E3}"/>
                </a:ext>
              </a:extLst>
            </p:cNvPr>
            <p:cNvSpPr>
              <a:spLocks/>
            </p:cNvSpPr>
            <p:nvPr/>
          </p:nvSpPr>
          <p:spPr bwMode="auto">
            <a:xfrm>
              <a:off x="657904" y="2906713"/>
              <a:ext cx="2139951" cy="2141538"/>
            </a:xfrm>
            <a:custGeom>
              <a:avLst/>
              <a:gdLst>
                <a:gd name="T0" fmla="*/ 779 w 791"/>
                <a:gd name="T1" fmla="*/ 417 h 791"/>
                <a:gd name="T2" fmla="*/ 779 w 791"/>
                <a:gd name="T3" fmla="*/ 375 h 791"/>
                <a:gd name="T4" fmla="*/ 640 w 791"/>
                <a:gd name="T5" fmla="*/ 237 h 791"/>
                <a:gd name="T6" fmla="*/ 661 w 791"/>
                <a:gd name="T7" fmla="*/ 193 h 791"/>
                <a:gd name="T8" fmla="*/ 664 w 791"/>
                <a:gd name="T9" fmla="*/ 193 h 791"/>
                <a:gd name="T10" fmla="*/ 666 w 791"/>
                <a:gd name="T11" fmla="*/ 192 h 791"/>
                <a:gd name="T12" fmla="*/ 666 w 791"/>
                <a:gd name="T13" fmla="*/ 192 h 791"/>
                <a:gd name="T14" fmla="*/ 718 w 791"/>
                <a:gd name="T15" fmla="*/ 131 h 791"/>
                <a:gd name="T16" fmla="*/ 656 w 791"/>
                <a:gd name="T17" fmla="*/ 69 h 791"/>
                <a:gd name="T18" fmla="*/ 595 w 791"/>
                <a:gd name="T19" fmla="*/ 120 h 791"/>
                <a:gd name="T20" fmla="*/ 594 w 791"/>
                <a:gd name="T21" fmla="*/ 119 h 791"/>
                <a:gd name="T22" fmla="*/ 551 w 791"/>
                <a:gd name="T23" fmla="*/ 145 h 791"/>
                <a:gd name="T24" fmla="*/ 414 w 791"/>
                <a:gd name="T25" fmla="*/ 12 h 791"/>
                <a:gd name="T26" fmla="*/ 371 w 791"/>
                <a:gd name="T27" fmla="*/ 12 h 791"/>
                <a:gd name="T28" fmla="*/ 232 w 791"/>
                <a:gd name="T29" fmla="*/ 152 h 791"/>
                <a:gd name="T30" fmla="*/ 257 w 791"/>
                <a:gd name="T31" fmla="*/ 186 h 791"/>
                <a:gd name="T32" fmla="*/ 259 w 791"/>
                <a:gd name="T33" fmla="*/ 187 h 791"/>
                <a:gd name="T34" fmla="*/ 261 w 791"/>
                <a:gd name="T35" fmla="*/ 187 h 791"/>
                <a:gd name="T36" fmla="*/ 261 w 791"/>
                <a:gd name="T37" fmla="*/ 187 h 791"/>
                <a:gd name="T38" fmla="*/ 312 w 791"/>
                <a:gd name="T39" fmla="*/ 249 h 791"/>
                <a:gd name="T40" fmla="*/ 250 w 791"/>
                <a:gd name="T41" fmla="*/ 310 h 791"/>
                <a:gd name="T42" fmla="*/ 189 w 791"/>
                <a:gd name="T43" fmla="*/ 259 h 791"/>
                <a:gd name="T44" fmla="*/ 189 w 791"/>
                <a:gd name="T45" fmla="*/ 259 h 791"/>
                <a:gd name="T46" fmla="*/ 156 w 791"/>
                <a:gd name="T47" fmla="*/ 229 h 791"/>
                <a:gd name="T48" fmla="*/ 12 w 791"/>
                <a:gd name="T49" fmla="*/ 374 h 791"/>
                <a:gd name="T50" fmla="*/ 12 w 791"/>
                <a:gd name="T51" fmla="*/ 417 h 791"/>
                <a:gd name="T52" fmla="*/ 152 w 791"/>
                <a:gd name="T53" fmla="*/ 556 h 791"/>
                <a:gd name="T54" fmla="*/ 187 w 791"/>
                <a:gd name="T55" fmla="*/ 526 h 791"/>
                <a:gd name="T56" fmla="*/ 187 w 791"/>
                <a:gd name="T57" fmla="*/ 526 h 791"/>
                <a:gd name="T58" fmla="*/ 248 w 791"/>
                <a:gd name="T59" fmla="*/ 476 h 791"/>
                <a:gd name="T60" fmla="*/ 310 w 791"/>
                <a:gd name="T61" fmla="*/ 538 h 791"/>
                <a:gd name="T62" fmla="*/ 258 w 791"/>
                <a:gd name="T63" fmla="*/ 599 h 791"/>
                <a:gd name="T64" fmla="*/ 258 w 791"/>
                <a:gd name="T65" fmla="*/ 599 h 791"/>
                <a:gd name="T66" fmla="*/ 259 w 791"/>
                <a:gd name="T67" fmla="*/ 599 h 791"/>
                <a:gd name="T68" fmla="*/ 258 w 791"/>
                <a:gd name="T69" fmla="*/ 599 h 791"/>
                <a:gd name="T70" fmla="*/ 258 w 791"/>
                <a:gd name="T71" fmla="*/ 599 h 791"/>
                <a:gd name="T72" fmla="*/ 256 w 791"/>
                <a:gd name="T73" fmla="*/ 599 h 791"/>
                <a:gd name="T74" fmla="*/ 254 w 791"/>
                <a:gd name="T75" fmla="*/ 600 h 791"/>
                <a:gd name="T76" fmla="*/ 228 w 791"/>
                <a:gd name="T77" fmla="*/ 632 h 791"/>
                <a:gd name="T78" fmla="*/ 377 w 791"/>
                <a:gd name="T79" fmla="*/ 780 h 791"/>
                <a:gd name="T80" fmla="*/ 419 w 791"/>
                <a:gd name="T81" fmla="*/ 780 h 791"/>
                <a:gd name="T82" fmla="*/ 560 w 791"/>
                <a:gd name="T83" fmla="*/ 638 h 791"/>
                <a:gd name="T84" fmla="*/ 596 w 791"/>
                <a:gd name="T85" fmla="*/ 668 h 791"/>
                <a:gd name="T86" fmla="*/ 596 w 791"/>
                <a:gd name="T87" fmla="*/ 667 h 791"/>
                <a:gd name="T88" fmla="*/ 657 w 791"/>
                <a:gd name="T89" fmla="*/ 718 h 791"/>
                <a:gd name="T90" fmla="*/ 719 w 791"/>
                <a:gd name="T91" fmla="*/ 657 h 791"/>
                <a:gd name="T92" fmla="*/ 668 w 791"/>
                <a:gd name="T93" fmla="*/ 595 h 791"/>
                <a:gd name="T94" fmla="*/ 668 w 791"/>
                <a:gd name="T95" fmla="*/ 595 h 791"/>
                <a:gd name="T96" fmla="*/ 666 w 791"/>
                <a:gd name="T97" fmla="*/ 595 h 791"/>
                <a:gd name="T98" fmla="*/ 664 w 791"/>
                <a:gd name="T99" fmla="*/ 595 h 791"/>
                <a:gd name="T100" fmla="*/ 640 w 791"/>
                <a:gd name="T101" fmla="*/ 558 h 791"/>
                <a:gd name="T102" fmla="*/ 779 w 791"/>
                <a:gd name="T103" fmla="*/ 41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1" h="791">
                  <a:moveTo>
                    <a:pt x="779" y="417"/>
                  </a:moveTo>
                  <a:cubicBezTo>
                    <a:pt x="791" y="406"/>
                    <a:pt x="791" y="387"/>
                    <a:pt x="779" y="375"/>
                  </a:cubicBezTo>
                  <a:cubicBezTo>
                    <a:pt x="640" y="237"/>
                    <a:pt x="640" y="237"/>
                    <a:pt x="640" y="237"/>
                  </a:cubicBezTo>
                  <a:cubicBezTo>
                    <a:pt x="638" y="233"/>
                    <a:pt x="621" y="199"/>
                    <a:pt x="661" y="193"/>
                  </a:cubicBezTo>
                  <a:cubicBezTo>
                    <a:pt x="662" y="193"/>
                    <a:pt x="663" y="193"/>
                    <a:pt x="664" y="193"/>
                  </a:cubicBezTo>
                  <a:cubicBezTo>
                    <a:pt x="664" y="193"/>
                    <a:pt x="665" y="192"/>
                    <a:pt x="666" y="192"/>
                  </a:cubicBezTo>
                  <a:cubicBezTo>
                    <a:pt x="666" y="192"/>
                    <a:pt x="666" y="192"/>
                    <a:pt x="666" y="192"/>
                  </a:cubicBezTo>
                  <a:cubicBezTo>
                    <a:pt x="695" y="188"/>
                    <a:pt x="718" y="162"/>
                    <a:pt x="718" y="131"/>
                  </a:cubicBezTo>
                  <a:cubicBezTo>
                    <a:pt x="718" y="97"/>
                    <a:pt x="690" y="69"/>
                    <a:pt x="656" y="69"/>
                  </a:cubicBezTo>
                  <a:cubicBezTo>
                    <a:pt x="625" y="69"/>
                    <a:pt x="600" y="91"/>
                    <a:pt x="595" y="120"/>
                  </a:cubicBezTo>
                  <a:cubicBezTo>
                    <a:pt x="594" y="119"/>
                    <a:pt x="594" y="119"/>
                    <a:pt x="594" y="119"/>
                  </a:cubicBezTo>
                  <a:cubicBezTo>
                    <a:pt x="591" y="169"/>
                    <a:pt x="551" y="145"/>
                    <a:pt x="551" y="145"/>
                  </a:cubicBezTo>
                  <a:cubicBezTo>
                    <a:pt x="414" y="12"/>
                    <a:pt x="414" y="12"/>
                    <a:pt x="414" y="12"/>
                  </a:cubicBezTo>
                  <a:cubicBezTo>
                    <a:pt x="402" y="0"/>
                    <a:pt x="383" y="0"/>
                    <a:pt x="371" y="12"/>
                  </a:cubicBezTo>
                  <a:cubicBezTo>
                    <a:pt x="232" y="152"/>
                    <a:pt x="232" y="152"/>
                    <a:pt x="232" y="152"/>
                  </a:cubicBezTo>
                  <a:cubicBezTo>
                    <a:pt x="229" y="164"/>
                    <a:pt x="228" y="182"/>
                    <a:pt x="257" y="186"/>
                  </a:cubicBezTo>
                  <a:cubicBezTo>
                    <a:pt x="258" y="187"/>
                    <a:pt x="258" y="187"/>
                    <a:pt x="259" y="187"/>
                  </a:cubicBezTo>
                  <a:cubicBezTo>
                    <a:pt x="260" y="187"/>
                    <a:pt x="260" y="187"/>
                    <a:pt x="261" y="187"/>
                  </a:cubicBezTo>
                  <a:cubicBezTo>
                    <a:pt x="261" y="187"/>
                    <a:pt x="261" y="187"/>
                    <a:pt x="261" y="187"/>
                  </a:cubicBezTo>
                  <a:cubicBezTo>
                    <a:pt x="290" y="192"/>
                    <a:pt x="313" y="218"/>
                    <a:pt x="312" y="249"/>
                  </a:cubicBezTo>
                  <a:cubicBezTo>
                    <a:pt x="312" y="283"/>
                    <a:pt x="284" y="310"/>
                    <a:pt x="250" y="310"/>
                  </a:cubicBezTo>
                  <a:cubicBezTo>
                    <a:pt x="220" y="310"/>
                    <a:pt x="195" y="288"/>
                    <a:pt x="189" y="259"/>
                  </a:cubicBezTo>
                  <a:cubicBezTo>
                    <a:pt x="189" y="259"/>
                    <a:pt x="189" y="259"/>
                    <a:pt x="189" y="259"/>
                  </a:cubicBezTo>
                  <a:cubicBezTo>
                    <a:pt x="187" y="226"/>
                    <a:pt x="168" y="226"/>
                    <a:pt x="156" y="229"/>
                  </a:cubicBezTo>
                  <a:cubicBezTo>
                    <a:pt x="12" y="374"/>
                    <a:pt x="12" y="374"/>
                    <a:pt x="12" y="374"/>
                  </a:cubicBezTo>
                  <a:cubicBezTo>
                    <a:pt x="0" y="386"/>
                    <a:pt x="0" y="405"/>
                    <a:pt x="12" y="417"/>
                  </a:cubicBezTo>
                  <a:cubicBezTo>
                    <a:pt x="152" y="556"/>
                    <a:pt x="152" y="556"/>
                    <a:pt x="152" y="556"/>
                  </a:cubicBezTo>
                  <a:cubicBezTo>
                    <a:pt x="164" y="560"/>
                    <a:pt x="184" y="561"/>
                    <a:pt x="187" y="526"/>
                  </a:cubicBezTo>
                  <a:cubicBezTo>
                    <a:pt x="187" y="526"/>
                    <a:pt x="187" y="526"/>
                    <a:pt x="187" y="526"/>
                  </a:cubicBezTo>
                  <a:cubicBezTo>
                    <a:pt x="193" y="498"/>
                    <a:pt x="218" y="476"/>
                    <a:pt x="248" y="476"/>
                  </a:cubicBezTo>
                  <a:cubicBezTo>
                    <a:pt x="282" y="476"/>
                    <a:pt x="310" y="504"/>
                    <a:pt x="310" y="538"/>
                  </a:cubicBezTo>
                  <a:cubicBezTo>
                    <a:pt x="310" y="569"/>
                    <a:pt x="288" y="594"/>
                    <a:pt x="258" y="599"/>
                  </a:cubicBezTo>
                  <a:cubicBezTo>
                    <a:pt x="258" y="599"/>
                    <a:pt x="258" y="599"/>
                    <a:pt x="258" y="599"/>
                  </a:cubicBezTo>
                  <a:cubicBezTo>
                    <a:pt x="258" y="599"/>
                    <a:pt x="259" y="599"/>
                    <a:pt x="259" y="599"/>
                  </a:cubicBezTo>
                  <a:cubicBezTo>
                    <a:pt x="258" y="599"/>
                    <a:pt x="258" y="599"/>
                    <a:pt x="258" y="599"/>
                  </a:cubicBezTo>
                  <a:cubicBezTo>
                    <a:pt x="258" y="599"/>
                    <a:pt x="258" y="599"/>
                    <a:pt x="258" y="599"/>
                  </a:cubicBezTo>
                  <a:cubicBezTo>
                    <a:pt x="258" y="599"/>
                    <a:pt x="257" y="599"/>
                    <a:pt x="256" y="599"/>
                  </a:cubicBezTo>
                  <a:cubicBezTo>
                    <a:pt x="255" y="599"/>
                    <a:pt x="255" y="600"/>
                    <a:pt x="254" y="600"/>
                  </a:cubicBezTo>
                  <a:cubicBezTo>
                    <a:pt x="227" y="604"/>
                    <a:pt x="226" y="620"/>
                    <a:pt x="228" y="632"/>
                  </a:cubicBezTo>
                  <a:cubicBezTo>
                    <a:pt x="377" y="780"/>
                    <a:pt x="377" y="780"/>
                    <a:pt x="377" y="780"/>
                  </a:cubicBezTo>
                  <a:cubicBezTo>
                    <a:pt x="389" y="791"/>
                    <a:pt x="408" y="791"/>
                    <a:pt x="419" y="780"/>
                  </a:cubicBezTo>
                  <a:cubicBezTo>
                    <a:pt x="560" y="638"/>
                    <a:pt x="560" y="638"/>
                    <a:pt x="560" y="638"/>
                  </a:cubicBezTo>
                  <a:cubicBezTo>
                    <a:pt x="572" y="634"/>
                    <a:pt x="594" y="632"/>
                    <a:pt x="596" y="668"/>
                  </a:cubicBezTo>
                  <a:cubicBezTo>
                    <a:pt x="596" y="667"/>
                    <a:pt x="596" y="667"/>
                    <a:pt x="596" y="667"/>
                  </a:cubicBezTo>
                  <a:cubicBezTo>
                    <a:pt x="602" y="696"/>
                    <a:pt x="627" y="718"/>
                    <a:pt x="657" y="718"/>
                  </a:cubicBezTo>
                  <a:cubicBezTo>
                    <a:pt x="691" y="719"/>
                    <a:pt x="719" y="691"/>
                    <a:pt x="719" y="657"/>
                  </a:cubicBezTo>
                  <a:cubicBezTo>
                    <a:pt x="720" y="626"/>
                    <a:pt x="697" y="600"/>
                    <a:pt x="668" y="595"/>
                  </a:cubicBezTo>
                  <a:cubicBezTo>
                    <a:pt x="668" y="595"/>
                    <a:pt x="668" y="595"/>
                    <a:pt x="668" y="595"/>
                  </a:cubicBezTo>
                  <a:cubicBezTo>
                    <a:pt x="667" y="595"/>
                    <a:pt x="667" y="595"/>
                    <a:pt x="666" y="595"/>
                  </a:cubicBezTo>
                  <a:cubicBezTo>
                    <a:pt x="665" y="595"/>
                    <a:pt x="665" y="595"/>
                    <a:pt x="664" y="595"/>
                  </a:cubicBezTo>
                  <a:cubicBezTo>
                    <a:pt x="633" y="590"/>
                    <a:pt x="636" y="569"/>
                    <a:pt x="640" y="558"/>
                  </a:cubicBezTo>
                  <a:lnTo>
                    <a:pt x="779" y="417"/>
                  </a:lnTo>
                  <a:close/>
                </a:path>
              </a:pathLst>
            </a:custGeom>
            <a:solidFill>
              <a:schemeClr val="accent4"/>
            </a:solidFill>
            <a:ln w="7938" cap="rnd">
              <a:solidFill>
                <a:schemeClr val="bg1"/>
              </a:solidFill>
              <a:prstDash val="solid"/>
              <a:round/>
              <a:headEnd/>
              <a:tailEnd/>
            </a:ln>
          </p:spPr>
          <p:txBody>
            <a:bodyPr vert="horz" wrap="square" lIns="86048" tIns="43024" rIns="86048" bIns="43024" numCol="1" anchor="t" anchorCtr="0" compatLnSpc="1">
              <a:prstTxWarp prst="textNoShape">
                <a:avLst/>
              </a:prstTxWarp>
            </a:bodyPr>
            <a:lstStyle/>
            <a:p>
              <a:pPr defTabSz="860450"/>
              <a:endParaRPr lang="en-US" sz="1035" dirty="0">
                <a:solidFill>
                  <a:srgbClr val="000000"/>
                </a:solidFill>
                <a:latin typeface="Arial"/>
                <a:ea typeface="LF_Kai"/>
              </a:endParaRPr>
            </a:p>
          </p:txBody>
        </p:sp>
      </p:grpSp>
      <p:grpSp>
        <p:nvGrpSpPr>
          <p:cNvPr id="25" name="Group 24">
            <a:extLst>
              <a:ext uri="{FF2B5EF4-FFF2-40B4-BE49-F238E27FC236}">
                <a16:creationId xmlns:a16="http://schemas.microsoft.com/office/drawing/2014/main" id="{A79A19BA-BD13-28F6-52BA-866F5AE7C9D6}"/>
              </a:ext>
            </a:extLst>
          </p:cNvPr>
          <p:cNvGrpSpPr/>
          <p:nvPr/>
        </p:nvGrpSpPr>
        <p:grpSpPr>
          <a:xfrm>
            <a:off x="3081753" y="1255307"/>
            <a:ext cx="8814975" cy="1267043"/>
            <a:chOff x="4985452" y="1163488"/>
            <a:chExt cx="4756797" cy="1267043"/>
          </a:xfrm>
        </p:grpSpPr>
        <p:sp>
          <p:nvSpPr>
            <p:cNvPr id="26" name="object 89">
              <a:extLst>
                <a:ext uri="{FF2B5EF4-FFF2-40B4-BE49-F238E27FC236}">
                  <a16:creationId xmlns:a16="http://schemas.microsoft.com/office/drawing/2014/main" id="{C49D1316-4CFA-A9F2-9C4A-73AC344B6EFC}"/>
                </a:ext>
              </a:extLst>
            </p:cNvPr>
            <p:cNvSpPr txBox="1"/>
            <p:nvPr/>
          </p:nvSpPr>
          <p:spPr>
            <a:xfrm>
              <a:off x="5316288" y="1673025"/>
              <a:ext cx="4425960" cy="757506"/>
            </a:xfrm>
            <a:prstGeom prst="rect">
              <a:avLst/>
            </a:prstGeom>
          </p:spPr>
          <p:txBody>
            <a:bodyPr vert="horz" wrap="square" lIns="0" tIns="36000" rIns="36000" bIns="36000" rtlCol="0">
              <a:spAutoFit/>
            </a:bodyPr>
            <a:lstStyle/>
            <a:p>
              <a:pPr marL="285750" marR="5080" lvl="1" indent="-285750">
                <a:spcBef>
                  <a:spcPts val="300"/>
                </a:spcBef>
                <a:spcAft>
                  <a:spcPct val="0"/>
                </a:spcAft>
                <a:buClr>
                  <a:schemeClr val="tx1"/>
                </a:buClr>
                <a:buSzPct val="130000"/>
                <a:buFont typeface="Arial" panose="020B0604020202020204" pitchFamily="34" charset="0"/>
                <a:buChar char="•"/>
              </a:pPr>
              <a:r>
                <a:rPr lang="en-US" sz="1400" spc="10" dirty="0">
                  <a:cs typeface="Calibri"/>
                </a:rPr>
                <a:t>Initial Proposal includes average rate increases of ~10.8% for Power and ~24.1% for Transmission, after years of holding rate increases at or below inflation</a:t>
              </a:r>
            </a:p>
            <a:p>
              <a:pPr marL="285750" marR="5080" lvl="1" indent="-285750">
                <a:spcBef>
                  <a:spcPts val="300"/>
                </a:spcBef>
                <a:spcAft>
                  <a:spcPct val="0"/>
                </a:spcAft>
                <a:buClr>
                  <a:schemeClr val="tx1"/>
                </a:buClr>
                <a:buSzPct val="130000"/>
                <a:buFont typeface="Arial" panose="020B0604020202020204" pitchFamily="34" charset="0"/>
                <a:buChar char="•"/>
              </a:pPr>
              <a:r>
                <a:rPr lang="en-US" sz="1400" spc="10" dirty="0">
                  <a:cs typeface="Calibri"/>
                </a:rPr>
                <a:t>Final Power and Transmission rates will be issued in late July 2025 </a:t>
              </a:r>
              <a:endParaRPr lang="en-US" sz="1400" spc="10" dirty="0">
                <a:highlight>
                  <a:srgbClr val="FFFF00"/>
                </a:highlight>
                <a:cs typeface="Calibri"/>
              </a:endParaRPr>
            </a:p>
          </p:txBody>
        </p:sp>
        <p:sp>
          <p:nvSpPr>
            <p:cNvPr id="27" name="TextBox 26">
              <a:extLst>
                <a:ext uri="{FF2B5EF4-FFF2-40B4-BE49-F238E27FC236}">
                  <a16:creationId xmlns:a16="http://schemas.microsoft.com/office/drawing/2014/main" id="{94C97CF2-3124-C101-D94E-3F7C2B41438C}"/>
                </a:ext>
              </a:extLst>
            </p:cNvPr>
            <p:cNvSpPr txBox="1">
              <a:spLocks/>
            </p:cNvSpPr>
            <p:nvPr/>
          </p:nvSpPr>
          <p:spPr>
            <a:xfrm>
              <a:off x="5316288" y="1413842"/>
              <a:ext cx="4425961" cy="246888"/>
            </a:xfrm>
            <a:prstGeom prst="rect">
              <a:avLst/>
            </a:prstGeom>
          </p:spPr>
          <p:txBody>
            <a:bodyPr vert="horz" wrap="square" lIns="0" tIns="36000" rIns="36000" bIns="36000" rtlCol="0" anchor="b">
              <a:noAutofit/>
            </a:bodyPr>
            <a:lstStyle/>
            <a:p>
              <a:pPr>
                <a:lnSpc>
                  <a:spcPct val="110000"/>
                </a:lnSpc>
              </a:pPr>
              <a:r>
                <a:rPr lang="en-US" sz="1600" b="1" cap="small" dirty="0">
                  <a:solidFill>
                    <a:srgbClr val="8EBCDE"/>
                  </a:solidFill>
                  <a:latin typeface="+mj-lt"/>
                </a:rPr>
                <a:t>BP26 Rate Case</a:t>
              </a:r>
            </a:p>
          </p:txBody>
        </p:sp>
        <p:sp>
          <p:nvSpPr>
            <p:cNvPr id="28" name="TextBox 27">
              <a:extLst>
                <a:ext uri="{FF2B5EF4-FFF2-40B4-BE49-F238E27FC236}">
                  <a16:creationId xmlns:a16="http://schemas.microsoft.com/office/drawing/2014/main" id="{F3513F00-D1BD-F91F-C218-0A6C77F778C2}"/>
                </a:ext>
              </a:extLst>
            </p:cNvPr>
            <p:cNvSpPr txBox="1"/>
            <p:nvPr/>
          </p:nvSpPr>
          <p:spPr>
            <a:xfrm>
              <a:off x="4985452" y="1163488"/>
              <a:ext cx="175600" cy="736677"/>
            </a:xfrm>
            <a:prstGeom prst="rect">
              <a:avLst/>
            </a:prstGeom>
            <a:noFill/>
          </p:spPr>
          <p:txBody>
            <a:bodyPr vert="horz" wrap="none" lIns="0" tIns="0" rIns="0" bIns="0" rtlCol="0" anchor="ctr" anchorCtr="0">
              <a:spAutoFit/>
            </a:bodyPr>
            <a:lstStyle/>
            <a:p>
              <a:pPr algn="ctr"/>
              <a:r>
                <a:rPr lang="en-US" sz="4800" b="0" i="0" dirty="0">
                  <a:solidFill>
                    <a:schemeClr val="accent1"/>
                  </a:solidFill>
                  <a:latin typeface="+mn-lt"/>
                </a:rPr>
                <a:t>1</a:t>
              </a:r>
            </a:p>
          </p:txBody>
        </p:sp>
      </p:grpSp>
      <p:grpSp>
        <p:nvGrpSpPr>
          <p:cNvPr id="29" name="Group 28">
            <a:extLst>
              <a:ext uri="{FF2B5EF4-FFF2-40B4-BE49-F238E27FC236}">
                <a16:creationId xmlns:a16="http://schemas.microsoft.com/office/drawing/2014/main" id="{7336211C-F59A-1DF9-5B12-5CEDF4B9F23E}"/>
              </a:ext>
            </a:extLst>
          </p:cNvPr>
          <p:cNvGrpSpPr/>
          <p:nvPr/>
        </p:nvGrpSpPr>
        <p:grpSpPr>
          <a:xfrm>
            <a:off x="3081753" y="2651150"/>
            <a:ext cx="8814975" cy="797684"/>
            <a:chOff x="4985452" y="1163488"/>
            <a:chExt cx="4756797" cy="797684"/>
          </a:xfrm>
        </p:grpSpPr>
        <p:sp>
          <p:nvSpPr>
            <p:cNvPr id="30" name="object 89">
              <a:extLst>
                <a:ext uri="{FF2B5EF4-FFF2-40B4-BE49-F238E27FC236}">
                  <a16:creationId xmlns:a16="http://schemas.microsoft.com/office/drawing/2014/main" id="{E33CC1B9-EE20-BF61-60BB-E464EA5BD9CF}"/>
                </a:ext>
              </a:extLst>
            </p:cNvPr>
            <p:cNvSpPr txBox="1"/>
            <p:nvPr/>
          </p:nvSpPr>
          <p:spPr>
            <a:xfrm>
              <a:off x="5316288" y="1673025"/>
              <a:ext cx="4425960" cy="288147"/>
            </a:xfrm>
            <a:prstGeom prst="rect">
              <a:avLst/>
            </a:prstGeom>
          </p:spPr>
          <p:txBody>
            <a:bodyPr vert="horz" wrap="square" lIns="0" tIns="36000" rIns="36000" bIns="36000" rtlCol="0">
              <a:spAutoFit/>
            </a:bodyPr>
            <a:lstStyle/>
            <a:p>
              <a:pPr marL="285750" marR="5080" lvl="1" indent="-285750">
                <a:spcBef>
                  <a:spcPts val="300"/>
                </a:spcBef>
                <a:spcAft>
                  <a:spcPct val="0"/>
                </a:spcAft>
                <a:buClr>
                  <a:schemeClr val="tx1"/>
                </a:buClr>
                <a:buSzPct val="130000"/>
                <a:buFont typeface="Arial" panose="020B0604020202020204" pitchFamily="34" charset="0"/>
                <a:buChar char="•"/>
              </a:pPr>
              <a:r>
                <a:rPr lang="en-US" sz="1400" spc="10" dirty="0">
                  <a:cs typeface="Calibri"/>
                </a:rPr>
                <a:t>Under development with 19-year terms; expected execution in December 2025</a:t>
              </a:r>
            </a:p>
          </p:txBody>
        </p:sp>
        <p:sp>
          <p:nvSpPr>
            <p:cNvPr id="31" name="TextBox 30">
              <a:extLst>
                <a:ext uri="{FF2B5EF4-FFF2-40B4-BE49-F238E27FC236}">
                  <a16:creationId xmlns:a16="http://schemas.microsoft.com/office/drawing/2014/main" id="{9F602A1F-7F5A-D01E-7AB7-C01729424278}"/>
                </a:ext>
              </a:extLst>
            </p:cNvPr>
            <p:cNvSpPr txBox="1">
              <a:spLocks/>
            </p:cNvSpPr>
            <p:nvPr/>
          </p:nvSpPr>
          <p:spPr>
            <a:xfrm>
              <a:off x="5316288" y="1413842"/>
              <a:ext cx="4425961" cy="246888"/>
            </a:xfrm>
            <a:prstGeom prst="rect">
              <a:avLst/>
            </a:prstGeom>
          </p:spPr>
          <p:txBody>
            <a:bodyPr vert="horz" wrap="square" lIns="0" tIns="36000" rIns="36000" bIns="36000" rtlCol="0" anchor="b">
              <a:noAutofit/>
            </a:bodyPr>
            <a:lstStyle/>
            <a:p>
              <a:pPr>
                <a:lnSpc>
                  <a:spcPct val="110000"/>
                </a:lnSpc>
              </a:pPr>
              <a:r>
                <a:rPr lang="en-US" sz="1600" b="1" cap="small" dirty="0">
                  <a:solidFill>
                    <a:schemeClr val="accent2"/>
                  </a:solidFill>
                  <a:latin typeface="+mj-lt"/>
                </a:rPr>
                <a:t>Post-2028 Power Contracts</a:t>
              </a:r>
            </a:p>
          </p:txBody>
        </p:sp>
        <p:sp>
          <p:nvSpPr>
            <p:cNvPr id="32" name="TextBox 31">
              <a:extLst>
                <a:ext uri="{FF2B5EF4-FFF2-40B4-BE49-F238E27FC236}">
                  <a16:creationId xmlns:a16="http://schemas.microsoft.com/office/drawing/2014/main" id="{CCD7F575-D249-8163-3596-30739F244917}"/>
                </a:ext>
              </a:extLst>
            </p:cNvPr>
            <p:cNvSpPr txBox="1"/>
            <p:nvPr/>
          </p:nvSpPr>
          <p:spPr>
            <a:xfrm>
              <a:off x="4985452" y="1163488"/>
              <a:ext cx="175600" cy="736677"/>
            </a:xfrm>
            <a:prstGeom prst="rect">
              <a:avLst/>
            </a:prstGeom>
            <a:noFill/>
          </p:spPr>
          <p:txBody>
            <a:bodyPr vert="horz" wrap="none" lIns="0" tIns="0" rIns="0" bIns="0" rtlCol="0" anchor="ctr" anchorCtr="0">
              <a:spAutoFit/>
            </a:bodyPr>
            <a:lstStyle/>
            <a:p>
              <a:pPr algn="ctr"/>
              <a:r>
                <a:rPr lang="en-US" sz="4800" b="0" i="0" dirty="0">
                  <a:solidFill>
                    <a:srgbClr val="059966"/>
                  </a:solidFill>
                  <a:latin typeface="+mn-lt"/>
                </a:rPr>
                <a:t>2</a:t>
              </a:r>
            </a:p>
          </p:txBody>
        </p:sp>
      </p:grpSp>
      <p:grpSp>
        <p:nvGrpSpPr>
          <p:cNvPr id="33" name="Group 32">
            <a:extLst>
              <a:ext uri="{FF2B5EF4-FFF2-40B4-BE49-F238E27FC236}">
                <a16:creationId xmlns:a16="http://schemas.microsoft.com/office/drawing/2014/main" id="{E44C97A0-C06A-42B8-CAD5-6A27C39A87B9}"/>
              </a:ext>
            </a:extLst>
          </p:cNvPr>
          <p:cNvGrpSpPr/>
          <p:nvPr/>
        </p:nvGrpSpPr>
        <p:grpSpPr>
          <a:xfrm>
            <a:off x="3081755" y="3542257"/>
            <a:ext cx="8814971" cy="1014120"/>
            <a:chOff x="4985453" y="1162495"/>
            <a:chExt cx="4756795" cy="1014120"/>
          </a:xfrm>
        </p:grpSpPr>
        <p:sp>
          <p:nvSpPr>
            <p:cNvPr id="34" name="object 89">
              <a:extLst>
                <a:ext uri="{FF2B5EF4-FFF2-40B4-BE49-F238E27FC236}">
                  <a16:creationId xmlns:a16="http://schemas.microsoft.com/office/drawing/2014/main" id="{5EF69AD8-3108-5989-1A73-122AF4590D35}"/>
                </a:ext>
              </a:extLst>
            </p:cNvPr>
            <p:cNvSpPr txBox="1"/>
            <p:nvPr/>
          </p:nvSpPr>
          <p:spPr>
            <a:xfrm>
              <a:off x="5316288" y="1673025"/>
              <a:ext cx="4425960" cy="503590"/>
            </a:xfrm>
            <a:prstGeom prst="rect">
              <a:avLst/>
            </a:prstGeom>
          </p:spPr>
          <p:txBody>
            <a:bodyPr vert="horz" wrap="square" lIns="0" tIns="36000" rIns="36000" bIns="36000" rtlCol="0">
              <a:spAutoFit/>
            </a:bodyPr>
            <a:lstStyle/>
            <a:p>
              <a:pPr marL="285750" marR="5080" lvl="1" indent="-285750">
                <a:spcBef>
                  <a:spcPts val="300"/>
                </a:spcBef>
                <a:spcAft>
                  <a:spcPct val="0"/>
                </a:spcAft>
                <a:buClr>
                  <a:schemeClr val="tx1"/>
                </a:buClr>
                <a:buSzPct val="130000"/>
                <a:buFont typeface="Arial" panose="020B0604020202020204" pitchFamily="34" charset="0"/>
                <a:buChar char="•"/>
              </a:pPr>
              <a:r>
                <a:rPr lang="en-US" sz="1400" spc="10" dirty="0">
                  <a:cs typeface="Calibri"/>
                </a:rPr>
                <a:t>On May 9, 2025, BPA issued its Day-Ahead Market Policy which established the agency’s intent to pursue participation in Southwest Power Pool’s Markets+ day-ahead market</a:t>
              </a:r>
            </a:p>
          </p:txBody>
        </p:sp>
        <p:sp>
          <p:nvSpPr>
            <p:cNvPr id="36" name="TextBox 35">
              <a:extLst>
                <a:ext uri="{FF2B5EF4-FFF2-40B4-BE49-F238E27FC236}">
                  <a16:creationId xmlns:a16="http://schemas.microsoft.com/office/drawing/2014/main" id="{967BC47C-0491-3B3E-E43B-1461C59BB90C}"/>
                </a:ext>
              </a:extLst>
            </p:cNvPr>
            <p:cNvSpPr txBox="1"/>
            <p:nvPr/>
          </p:nvSpPr>
          <p:spPr>
            <a:xfrm>
              <a:off x="4985453" y="1162495"/>
              <a:ext cx="175599" cy="738664"/>
            </a:xfrm>
            <a:prstGeom prst="rect">
              <a:avLst/>
            </a:prstGeom>
            <a:noFill/>
          </p:spPr>
          <p:txBody>
            <a:bodyPr vert="horz" wrap="none" lIns="0" tIns="0" rIns="0" bIns="0" rtlCol="0" anchor="ctr" anchorCtr="0">
              <a:spAutoFit/>
            </a:bodyPr>
            <a:lstStyle/>
            <a:p>
              <a:pPr algn="ctr">
                <a:buSzPct val="130000"/>
              </a:pPr>
              <a:r>
                <a:rPr lang="en-US" sz="4800" b="0" i="0" dirty="0">
                  <a:solidFill>
                    <a:srgbClr val="408EC8"/>
                  </a:solidFill>
                  <a:latin typeface="+mn-lt"/>
                </a:rPr>
                <a:t>3</a:t>
              </a:r>
            </a:p>
          </p:txBody>
        </p:sp>
      </p:grpSp>
      <p:grpSp>
        <p:nvGrpSpPr>
          <p:cNvPr id="37" name="Group 36">
            <a:extLst>
              <a:ext uri="{FF2B5EF4-FFF2-40B4-BE49-F238E27FC236}">
                <a16:creationId xmlns:a16="http://schemas.microsoft.com/office/drawing/2014/main" id="{26E7DF74-D27B-E76F-A923-E70E17D4562F}"/>
              </a:ext>
            </a:extLst>
          </p:cNvPr>
          <p:cNvGrpSpPr/>
          <p:nvPr/>
        </p:nvGrpSpPr>
        <p:grpSpPr>
          <a:xfrm>
            <a:off x="3081755" y="4559271"/>
            <a:ext cx="8814973" cy="1775867"/>
            <a:chOff x="4985453" y="1162495"/>
            <a:chExt cx="4756796" cy="1775867"/>
          </a:xfrm>
        </p:grpSpPr>
        <p:sp>
          <p:nvSpPr>
            <p:cNvPr id="38" name="object 89">
              <a:extLst>
                <a:ext uri="{FF2B5EF4-FFF2-40B4-BE49-F238E27FC236}">
                  <a16:creationId xmlns:a16="http://schemas.microsoft.com/office/drawing/2014/main" id="{FF09326B-1AD6-1B20-045B-EE99B3701C35}"/>
                </a:ext>
              </a:extLst>
            </p:cNvPr>
            <p:cNvSpPr txBox="1"/>
            <p:nvPr/>
          </p:nvSpPr>
          <p:spPr>
            <a:xfrm>
              <a:off x="5316288" y="1673025"/>
              <a:ext cx="4425960" cy="1265337"/>
            </a:xfrm>
            <a:prstGeom prst="rect">
              <a:avLst/>
            </a:prstGeom>
          </p:spPr>
          <p:txBody>
            <a:bodyPr vert="horz" wrap="square" lIns="0" tIns="36000" rIns="36000" bIns="36000" rtlCol="0">
              <a:spAutoFit/>
            </a:bodyPr>
            <a:lstStyle/>
            <a:p>
              <a:pPr marL="285750" marR="5080" lvl="1" indent="-285750">
                <a:spcBef>
                  <a:spcPts val="300"/>
                </a:spcBef>
                <a:spcAft>
                  <a:spcPct val="0"/>
                </a:spcAft>
                <a:buClr>
                  <a:schemeClr val="tx1"/>
                </a:buClr>
                <a:buSzPct val="130000"/>
                <a:buFont typeface="Arial" panose="020B0604020202020204" pitchFamily="34" charset="0"/>
                <a:buChar char="•"/>
              </a:pPr>
              <a:r>
                <a:rPr lang="en-US" sz="1400" spc="10" dirty="0">
                  <a:cs typeface="Calibri"/>
                </a:rPr>
                <a:t>Accelerating work on ~$5 billion of regionally important “Evolving Grid” expansion projects.</a:t>
              </a:r>
            </a:p>
            <a:p>
              <a:pPr marL="285750" marR="5080" lvl="1" indent="-285750">
                <a:spcBef>
                  <a:spcPts val="300"/>
                </a:spcBef>
                <a:spcAft>
                  <a:spcPct val="0"/>
                </a:spcAft>
                <a:buClr>
                  <a:schemeClr val="tx1"/>
                </a:buClr>
                <a:buSzPct val="130000"/>
                <a:buFont typeface="Arial" panose="020B0604020202020204" pitchFamily="34" charset="0"/>
                <a:buChar char="•"/>
              </a:pPr>
              <a:r>
                <a:rPr lang="en-US" sz="1400" spc="10" dirty="0">
                  <a:cs typeface="Calibri"/>
                </a:rPr>
                <a:t>The expansion projects will significantly increase the capacity and reliability of the Pacific Northwest grid and its ability to integrate new energy sources</a:t>
              </a:r>
            </a:p>
            <a:p>
              <a:pPr marL="285750" marR="5080" lvl="1" indent="-285750">
                <a:spcBef>
                  <a:spcPts val="300"/>
                </a:spcBef>
                <a:spcAft>
                  <a:spcPct val="0"/>
                </a:spcAft>
                <a:buClr>
                  <a:schemeClr val="tx1"/>
                </a:buClr>
                <a:buSzPct val="130000"/>
                <a:buFont typeface="Arial" panose="020B0604020202020204" pitchFamily="34" charset="0"/>
                <a:buChar char="•"/>
              </a:pPr>
              <a:r>
                <a:rPr lang="en-US" sz="1400" spc="10" dirty="0">
                  <a:cs typeface="Calibri"/>
                </a:rPr>
                <a:t>Transitioned from first-come/first-served generation interconnection to first-ready/first-served </a:t>
              </a:r>
            </a:p>
            <a:p>
              <a:pPr marL="285750" marR="5080" lvl="1" indent="-285750">
                <a:spcBef>
                  <a:spcPts val="300"/>
                </a:spcBef>
                <a:spcAft>
                  <a:spcPct val="0"/>
                </a:spcAft>
                <a:buClr>
                  <a:schemeClr val="tx1"/>
                </a:buClr>
                <a:buSzPct val="130000"/>
                <a:buFont typeface="Arial" panose="020B0604020202020204" pitchFamily="34" charset="0"/>
                <a:buChar char="•"/>
              </a:pPr>
              <a:endParaRPr lang="en-US" sz="1400" spc="10" dirty="0">
                <a:cs typeface="Calibri"/>
              </a:endParaRPr>
            </a:p>
          </p:txBody>
        </p:sp>
        <p:sp>
          <p:nvSpPr>
            <p:cNvPr id="39" name="TextBox 38">
              <a:extLst>
                <a:ext uri="{FF2B5EF4-FFF2-40B4-BE49-F238E27FC236}">
                  <a16:creationId xmlns:a16="http://schemas.microsoft.com/office/drawing/2014/main" id="{D6555929-0282-537D-1D26-ECBE790B9412}"/>
                </a:ext>
              </a:extLst>
            </p:cNvPr>
            <p:cNvSpPr txBox="1">
              <a:spLocks/>
            </p:cNvSpPr>
            <p:nvPr/>
          </p:nvSpPr>
          <p:spPr>
            <a:xfrm>
              <a:off x="5316288" y="1413842"/>
              <a:ext cx="4425961" cy="246888"/>
            </a:xfrm>
            <a:prstGeom prst="rect">
              <a:avLst/>
            </a:prstGeom>
          </p:spPr>
          <p:txBody>
            <a:bodyPr vert="horz" wrap="square" lIns="0" tIns="36000" rIns="36000" bIns="36000" rtlCol="0" anchor="b">
              <a:noAutofit/>
            </a:bodyPr>
            <a:lstStyle/>
            <a:p>
              <a:pPr>
                <a:lnSpc>
                  <a:spcPct val="110000"/>
                </a:lnSpc>
                <a:buSzPct val="130000"/>
              </a:pPr>
              <a:r>
                <a:rPr lang="en-US" sz="1600" b="1" cap="small" dirty="0">
                  <a:solidFill>
                    <a:srgbClr val="034D34"/>
                  </a:solidFill>
                  <a:latin typeface="+mj-lt"/>
                </a:rPr>
                <a:t>BPA Transmission Expansion</a:t>
              </a:r>
            </a:p>
          </p:txBody>
        </p:sp>
        <p:sp>
          <p:nvSpPr>
            <p:cNvPr id="40" name="TextBox 39">
              <a:extLst>
                <a:ext uri="{FF2B5EF4-FFF2-40B4-BE49-F238E27FC236}">
                  <a16:creationId xmlns:a16="http://schemas.microsoft.com/office/drawing/2014/main" id="{A047FF77-31FF-F71A-FF37-6AE469832046}"/>
                </a:ext>
              </a:extLst>
            </p:cNvPr>
            <p:cNvSpPr txBox="1"/>
            <p:nvPr/>
          </p:nvSpPr>
          <p:spPr>
            <a:xfrm>
              <a:off x="4985453" y="1162495"/>
              <a:ext cx="175599" cy="738664"/>
            </a:xfrm>
            <a:prstGeom prst="rect">
              <a:avLst/>
            </a:prstGeom>
            <a:noFill/>
          </p:spPr>
          <p:txBody>
            <a:bodyPr vert="horz" wrap="none" lIns="0" tIns="0" rIns="0" bIns="0" rtlCol="0" anchor="ctr" anchorCtr="0">
              <a:spAutoFit/>
            </a:bodyPr>
            <a:lstStyle/>
            <a:p>
              <a:pPr algn="ctr">
                <a:buSzPct val="130000"/>
              </a:pPr>
              <a:r>
                <a:rPr lang="en-US" sz="4800" b="0" i="0" dirty="0">
                  <a:solidFill>
                    <a:srgbClr val="034D34"/>
                  </a:solidFill>
                  <a:latin typeface="+mn-lt"/>
                </a:rPr>
                <a:t>4</a:t>
              </a:r>
            </a:p>
          </p:txBody>
        </p:sp>
      </p:grpSp>
      <p:sp>
        <p:nvSpPr>
          <p:cNvPr id="3" name="Slide Number Placeholder 3">
            <a:extLst>
              <a:ext uri="{FF2B5EF4-FFF2-40B4-BE49-F238E27FC236}">
                <a16:creationId xmlns:a16="http://schemas.microsoft.com/office/drawing/2014/main" id="{AFDCBF70-9677-7C1A-03D4-AA0E7559604F}"/>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12</a:t>
            </a:fld>
            <a:endParaRPr lang="en-ZA" dirty="0"/>
          </a:p>
        </p:txBody>
      </p:sp>
      <p:sp>
        <p:nvSpPr>
          <p:cNvPr id="2" name="TextBox 1">
            <a:extLst>
              <a:ext uri="{FF2B5EF4-FFF2-40B4-BE49-F238E27FC236}">
                <a16:creationId xmlns:a16="http://schemas.microsoft.com/office/drawing/2014/main" id="{425A7CB6-2C42-95E0-783A-AB78E11A4D0B}"/>
              </a:ext>
            </a:extLst>
          </p:cNvPr>
          <p:cNvSpPr txBox="1">
            <a:spLocks/>
          </p:cNvSpPr>
          <p:nvPr/>
        </p:nvSpPr>
        <p:spPr>
          <a:xfrm>
            <a:off x="3706019" y="3804659"/>
            <a:ext cx="8201892" cy="246888"/>
          </a:xfrm>
          <a:prstGeom prst="rect">
            <a:avLst/>
          </a:prstGeom>
        </p:spPr>
        <p:txBody>
          <a:bodyPr vert="horz" wrap="square" lIns="0" tIns="36000" rIns="36000" bIns="36000" rtlCol="0" anchor="b">
            <a:noAutofit/>
          </a:bodyPr>
          <a:lstStyle/>
          <a:p>
            <a:pPr>
              <a:lnSpc>
                <a:spcPct val="110000"/>
              </a:lnSpc>
            </a:pPr>
            <a:r>
              <a:rPr lang="en-US" sz="1600" b="1" cap="small" dirty="0">
                <a:solidFill>
                  <a:srgbClr val="408EC8"/>
                </a:solidFill>
                <a:latin typeface="+mj-lt"/>
              </a:rPr>
              <a:t>Day Ahead Market Participation</a:t>
            </a:r>
          </a:p>
        </p:txBody>
      </p:sp>
    </p:spTree>
    <p:extLst>
      <p:ext uri="{BB962C8B-B14F-4D97-AF65-F5344CB8AC3E}">
        <p14:creationId xmlns:p14="http://schemas.microsoft.com/office/powerpoint/2010/main" val="287837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831850" y="5084064"/>
            <a:ext cx="8311896" cy="1049254"/>
          </a:xfrm>
        </p:spPr>
        <p:txBody>
          <a:bodyPr/>
          <a:lstStyle/>
          <a:p>
            <a:r>
              <a:rPr lang="en-US" dirty="0"/>
              <a:t>COMPANY OVERVIEW</a:t>
            </a:r>
          </a:p>
        </p:txBody>
      </p:sp>
      <p:sp>
        <p:nvSpPr>
          <p:cNvPr id="9" name="Rectangle 8">
            <a:extLst>
              <a:ext uri="{FF2B5EF4-FFF2-40B4-BE49-F238E27FC236}">
                <a16:creationId xmlns:a16="http://schemas.microsoft.com/office/drawing/2014/main" id="{23EC6DDB-CC59-401B-8B8D-769C5AB258EB}"/>
              </a:ext>
              <a:ext uri="{C183D7F6-B498-43B3-948B-1728B52AA6E4}">
                <adec:decorative xmlns:adec="http://schemas.microsoft.com/office/drawing/2017/decorative" val="1"/>
              </a:ext>
            </a:extLst>
          </p:cNvPr>
          <p:cNvSpPr/>
          <p:nvPr/>
        </p:nvSpPr>
        <p:spPr>
          <a:xfrm>
            <a:off x="0" y="4697923"/>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Placeholder 17" descr="A power lines over a lake&#10;&#10;Description automatically generated">
            <a:extLst>
              <a:ext uri="{FF2B5EF4-FFF2-40B4-BE49-F238E27FC236}">
                <a16:creationId xmlns:a16="http://schemas.microsoft.com/office/drawing/2014/main" id="{86880D3C-97BF-5587-152A-E92E2ED9800A}"/>
              </a:ext>
            </a:extLst>
          </p:cNvPr>
          <p:cNvPicPr>
            <a:picLocks noGrp="1" noChangeAspect="1"/>
          </p:cNvPicPr>
          <p:nvPr>
            <p:ph type="pic" sz="quarter" idx="13"/>
          </p:nvPr>
        </p:nvPicPr>
        <p:blipFill>
          <a:blip r:embed="rId2">
            <a:alphaModFix amt="45000"/>
          </a:blip>
          <a:srcRect l="13" r="13"/>
          <a:stretch>
            <a:fillRect/>
          </a:stretch>
        </p:blipFill>
        <p:spPr/>
      </p:pic>
      <p:sp>
        <p:nvSpPr>
          <p:cNvPr id="19" name="Title 1">
            <a:extLst>
              <a:ext uri="{FF2B5EF4-FFF2-40B4-BE49-F238E27FC236}">
                <a16:creationId xmlns:a16="http://schemas.microsoft.com/office/drawing/2014/main" id="{584DC550-9097-C9BF-4324-B892887AE895}"/>
              </a:ext>
            </a:extLst>
          </p:cNvPr>
          <p:cNvSpPr txBox="1">
            <a:spLocks/>
          </p:cNvSpPr>
          <p:nvPr/>
        </p:nvSpPr>
        <p:spPr>
          <a:xfrm>
            <a:off x="238126" y="3193671"/>
            <a:ext cx="8905620" cy="1325563"/>
          </a:xfrm>
          <a:prstGeom prst="rect">
            <a:avLst/>
          </a:prstGeom>
        </p:spPr>
        <p:txBody>
          <a:bodyPr vert="horz" lIns="91440" tIns="45720" rIns="91440" bIns="45720" rtlCol="0" anchor="b" anchorCtr="0">
            <a:normAutofit/>
          </a:bodyPr>
          <a:lstStyle>
            <a:lvl1pPr algn="r"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dirty="0">
                <a:solidFill>
                  <a:schemeClr val="tx1"/>
                </a:solidFill>
              </a:rPr>
              <a:t>Risk Mitigation</a:t>
            </a:r>
          </a:p>
        </p:txBody>
      </p:sp>
    </p:spTree>
    <p:extLst>
      <p:ext uri="{BB962C8B-B14F-4D97-AF65-F5344CB8AC3E}">
        <p14:creationId xmlns:p14="http://schemas.microsoft.com/office/powerpoint/2010/main" val="107495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Wildfire Risk Mitigation</a:t>
            </a:r>
          </a:p>
        </p:txBody>
      </p:sp>
      <p:sp>
        <p:nvSpPr>
          <p:cNvPr id="13" name="TextBox 12">
            <a:extLst>
              <a:ext uri="{FF2B5EF4-FFF2-40B4-BE49-F238E27FC236}">
                <a16:creationId xmlns:a16="http://schemas.microsoft.com/office/drawing/2014/main" id="{5F189F79-D6CD-26D6-ACFB-EFCC4DBE24CA}"/>
              </a:ext>
            </a:extLst>
          </p:cNvPr>
          <p:cNvSpPr txBox="1"/>
          <p:nvPr/>
        </p:nvSpPr>
        <p:spPr>
          <a:xfrm>
            <a:off x="447676" y="1090277"/>
            <a:ext cx="11449050" cy="646331"/>
          </a:xfrm>
          <a:prstGeom prst="rect">
            <a:avLst/>
          </a:prstGeom>
          <a:noFill/>
        </p:spPr>
        <p:txBody>
          <a:bodyPr wrap="square" rtlCol="0">
            <a:spAutoFit/>
          </a:bodyPr>
          <a:lstStyle/>
          <a:p>
            <a:r>
              <a:rPr lang="en-US" i="1" dirty="0">
                <a:solidFill>
                  <a:srgbClr val="408EC8"/>
                </a:solidFill>
              </a:rPr>
              <a:t>BPA works to ensure system reliability while mitigating the risk of wildfires through comprehensive vegetation management and wildfire mitigation programs</a:t>
            </a:r>
          </a:p>
        </p:txBody>
      </p:sp>
      <p:sp>
        <p:nvSpPr>
          <p:cNvPr id="2" name="Slide Number Placeholder 3">
            <a:extLst>
              <a:ext uri="{FF2B5EF4-FFF2-40B4-BE49-F238E27FC236}">
                <a16:creationId xmlns:a16="http://schemas.microsoft.com/office/drawing/2014/main" id="{BFA6B904-5676-7F03-F972-17D3FCA233AD}"/>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14</a:t>
            </a:fld>
            <a:endParaRPr lang="en-ZA" dirty="0"/>
          </a:p>
        </p:txBody>
      </p:sp>
      <p:sp>
        <p:nvSpPr>
          <p:cNvPr id="9" name="Title 1">
            <a:extLst>
              <a:ext uri="{FF2B5EF4-FFF2-40B4-BE49-F238E27FC236}">
                <a16:creationId xmlns:a16="http://schemas.microsoft.com/office/drawing/2014/main" id="{1C2FF844-F8F2-0817-CDA5-7BFAC225BB40}"/>
              </a:ext>
            </a:extLst>
          </p:cNvPr>
          <p:cNvSpPr txBox="1">
            <a:spLocks/>
          </p:cNvSpPr>
          <p:nvPr/>
        </p:nvSpPr>
        <p:spPr>
          <a:xfrm>
            <a:off x="447676" y="1863546"/>
            <a:ext cx="7315200" cy="297517"/>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77">
              <a:lnSpc>
                <a:spcPct val="90000"/>
              </a:lnSpc>
              <a:spcBef>
                <a:spcPct val="0"/>
              </a:spcBef>
            </a:pPr>
            <a:r>
              <a:rPr lang="en-US" sz="1400" dirty="0">
                <a:solidFill>
                  <a:schemeClr val="tx1"/>
                </a:solidFill>
                <a:latin typeface="+mn-lt"/>
                <a:ea typeface="+mj-ea"/>
                <a:cs typeface="+mj-cs"/>
              </a:rPr>
              <a:t>Tiered Approach</a:t>
            </a:r>
          </a:p>
        </p:txBody>
      </p:sp>
      <p:graphicFrame>
        <p:nvGraphicFramePr>
          <p:cNvPr id="11" name="Table 16">
            <a:extLst>
              <a:ext uri="{FF2B5EF4-FFF2-40B4-BE49-F238E27FC236}">
                <a16:creationId xmlns:a16="http://schemas.microsoft.com/office/drawing/2014/main" id="{F8526A22-E579-1447-FEA1-1B96732F63EE}"/>
              </a:ext>
            </a:extLst>
          </p:cNvPr>
          <p:cNvGraphicFramePr>
            <a:graphicFrameLocks noGrp="1"/>
          </p:cNvGraphicFramePr>
          <p:nvPr/>
        </p:nvGraphicFramePr>
        <p:xfrm>
          <a:off x="447674" y="2221081"/>
          <a:ext cx="7315201" cy="2089793"/>
        </p:xfrm>
        <a:graphic>
          <a:graphicData uri="http://schemas.openxmlformats.org/drawingml/2006/table">
            <a:tbl>
              <a:tblPr firstRow="1" bandRow="1">
                <a:tableStyleId>{5C22544A-7EE6-4342-B048-85BDC9FD1C3A}</a:tableStyleId>
              </a:tblPr>
              <a:tblGrid>
                <a:gridCol w="7315201">
                  <a:extLst>
                    <a:ext uri="{9D8B030D-6E8A-4147-A177-3AD203B41FA5}">
                      <a16:colId xmlns:a16="http://schemas.microsoft.com/office/drawing/2014/main" val="691818076"/>
                    </a:ext>
                  </a:extLst>
                </a:gridCol>
              </a:tblGrid>
              <a:tr h="577543">
                <a:tc>
                  <a:txBody>
                    <a:bodyPr/>
                    <a:lstStyle/>
                    <a:p>
                      <a:pPr marL="0" lvl="0" indent="0">
                        <a:buFont typeface="Arial" panose="020B0604020202020204" pitchFamily="34" charset="0"/>
                        <a:buNone/>
                      </a:pPr>
                      <a:r>
                        <a:rPr lang="en-US" sz="1400" b="0" kern="1200" dirty="0">
                          <a:solidFill>
                            <a:schemeClr val="tx1"/>
                          </a:solidFill>
                          <a:latin typeface="+mn-lt"/>
                          <a:ea typeface="+mn-ea"/>
                          <a:cs typeface="+mn-cs"/>
                        </a:rPr>
                        <a:t>System Hardening:  Annual work plans consider the risk of fire, and the environmental restrictions associated with threatened and endangered species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894651"/>
                  </a:ext>
                </a:extLst>
              </a:tr>
              <a:tr h="577543">
                <a:tc>
                  <a:txBody>
                    <a:bodyPr/>
                    <a:lstStyle/>
                    <a:p>
                      <a:pPr marL="0" indent="0">
                        <a:spcAft>
                          <a:spcPts val="900"/>
                        </a:spcAft>
                        <a:buFont typeface="Arial" panose="020B0604020202020204" pitchFamily="34" charset="0"/>
                        <a:buNone/>
                      </a:pPr>
                      <a:r>
                        <a:rPr lang="en-US" sz="1400" b="0" kern="1200" dirty="0">
                          <a:solidFill>
                            <a:schemeClr val="tx1"/>
                          </a:solidFill>
                          <a:latin typeface="+mn-lt"/>
                          <a:ea typeface="+mn-ea"/>
                          <a:cs typeface="+mn-cs"/>
                        </a:rPr>
                        <a:t>Situational Awareness Monitoring:  Enhanced weather monitoring and forecasting; Asset </a:t>
                      </a:r>
                      <a:r>
                        <a:rPr lang="en-US" sz="1400" b="0" kern="1200" baseline="0" dirty="0">
                          <a:solidFill>
                            <a:schemeClr val="tx1"/>
                          </a:solidFill>
                          <a:latin typeface="+mn-lt"/>
                          <a:ea typeface="+mn-ea"/>
                          <a:cs typeface="+mn-cs"/>
                        </a:rPr>
                        <a:t>management</a:t>
                      </a:r>
                      <a:r>
                        <a:rPr lang="en-US" sz="1400" b="0" kern="1200" dirty="0">
                          <a:solidFill>
                            <a:schemeClr val="tx1"/>
                          </a:solidFill>
                          <a:latin typeface="+mn-lt"/>
                          <a:ea typeface="+mn-ea"/>
                          <a:cs typeface="+mn-cs"/>
                        </a:rPr>
                        <a:t> tools used to understand criticality, health &amp; risk</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8941143"/>
                  </a:ext>
                </a:extLst>
              </a:tr>
              <a:tr h="31156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kern="1200" spc="10" dirty="0">
                          <a:solidFill>
                            <a:schemeClr val="dk1"/>
                          </a:solidFill>
                          <a:latin typeface="+mn-lt"/>
                          <a:ea typeface="+mn-ea"/>
                          <a:cs typeface="Calibri"/>
                        </a:rPr>
                        <a:t>Wildfire Season:  Utilize enhanced protection and control settings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237364"/>
                  </a:ext>
                </a:extLst>
              </a:tr>
              <a:tr h="31156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kern="1200" spc="10" dirty="0">
                          <a:solidFill>
                            <a:schemeClr val="dk1"/>
                          </a:solidFill>
                          <a:latin typeface="+mn-lt"/>
                          <a:ea typeface="+mn-ea"/>
                          <a:cs typeface="Calibri"/>
                        </a:rPr>
                        <a:t>Extreme Risk Days:  Stand up Public Safety Power Shutoff (“PSPS”) decision making team</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1368292"/>
                  </a:ext>
                </a:extLst>
              </a:tr>
              <a:tr h="31156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Activate PSPS:  Last resort, BPA triggers the PSPS</a:t>
                      </a:r>
                      <a:endParaRPr lang="en-US" sz="1400" b="1" i="1" kern="1200" spc="10" dirty="0">
                        <a:solidFill>
                          <a:schemeClr val="dk1"/>
                        </a:solidFill>
                        <a:latin typeface="+mn-lt"/>
                        <a:ea typeface="+mn-ea"/>
                        <a:cs typeface="Calibri"/>
                      </a:endParaRP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2763894"/>
                  </a:ext>
                </a:extLst>
              </a:tr>
            </a:tbl>
          </a:graphicData>
        </a:graphic>
      </p:graphicFrame>
      <p:graphicFrame>
        <p:nvGraphicFramePr>
          <p:cNvPr id="12" name="Table 16">
            <a:extLst>
              <a:ext uri="{FF2B5EF4-FFF2-40B4-BE49-F238E27FC236}">
                <a16:creationId xmlns:a16="http://schemas.microsoft.com/office/drawing/2014/main" id="{2F877415-F1D2-ECB4-C51E-EF3D0A7E216D}"/>
              </a:ext>
            </a:extLst>
          </p:cNvPr>
          <p:cNvGraphicFramePr>
            <a:graphicFrameLocks noGrp="1"/>
          </p:cNvGraphicFramePr>
          <p:nvPr>
            <p:extLst>
              <p:ext uri="{D42A27DB-BD31-4B8C-83A1-F6EECF244321}">
                <p14:modId xmlns:p14="http://schemas.microsoft.com/office/powerpoint/2010/main" val="527247606"/>
              </p:ext>
            </p:extLst>
          </p:nvPr>
        </p:nvGraphicFramePr>
        <p:xfrm>
          <a:off x="447675" y="4867542"/>
          <a:ext cx="11285615" cy="1654932"/>
        </p:xfrm>
        <a:graphic>
          <a:graphicData uri="http://schemas.openxmlformats.org/drawingml/2006/table">
            <a:tbl>
              <a:tblPr firstRow="1" bandRow="1">
                <a:tableStyleId>{5C22544A-7EE6-4342-B048-85BDC9FD1C3A}</a:tableStyleId>
              </a:tblPr>
              <a:tblGrid>
                <a:gridCol w="11285615">
                  <a:extLst>
                    <a:ext uri="{9D8B030D-6E8A-4147-A177-3AD203B41FA5}">
                      <a16:colId xmlns:a16="http://schemas.microsoft.com/office/drawing/2014/main" val="691818076"/>
                    </a:ext>
                  </a:extLst>
                </a:gridCol>
              </a:tblGrid>
              <a:tr h="489086">
                <a:tc>
                  <a:txBody>
                    <a:bodyPr/>
                    <a:lstStyle/>
                    <a:p>
                      <a:pPr marL="0" lvl="0" indent="0">
                        <a:buFont typeface="Arial" panose="020B0604020202020204" pitchFamily="34" charset="0"/>
                        <a:buNone/>
                      </a:pPr>
                      <a:r>
                        <a:rPr lang="en-US" sz="1400" b="0" kern="1200" spc="10" dirty="0">
                          <a:solidFill>
                            <a:schemeClr val="dk1"/>
                          </a:solidFill>
                          <a:latin typeface="+mn-lt"/>
                          <a:ea typeface="+mn-ea"/>
                          <a:cs typeface="Calibri"/>
                        </a:rPr>
                        <a:t>Tort Claims:  All settlements or court judgments from tort claims are paid by the U.S. Judgment Fund, not the Bonneville Fund</a:t>
                      </a:r>
                    </a:p>
                  </a:txBody>
                  <a:tcPr marL="45720" marR="45720" marT="17928" marB="179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894651"/>
                  </a:ext>
                </a:extLst>
              </a:tr>
              <a:tr h="1165846">
                <a:tc>
                  <a:txBody>
                    <a:bodyPr/>
                    <a:lstStyle/>
                    <a:p>
                      <a:pPr marL="0" lvl="0" indent="-265098">
                        <a:spcAft>
                          <a:spcPts val="900"/>
                        </a:spcAft>
                        <a:buFont typeface="Arial" panose="020B0604020202020204" pitchFamily="34" charset="0"/>
                        <a:buNone/>
                      </a:pPr>
                      <a:r>
                        <a:rPr lang="en-US" sz="1400" b="0" i="0" kern="1200" spc="10" dirty="0">
                          <a:solidFill>
                            <a:schemeClr val="tx1"/>
                          </a:solidFill>
                          <a:latin typeface="+mn-lt"/>
                          <a:ea typeface="+mn-ea"/>
                          <a:cs typeface="Calibri"/>
                        </a:rPr>
                        <a:t>Other Claims:  In 2023, the U.S. Department of Justice was served with a</a:t>
                      </a:r>
                      <a:r>
                        <a:rPr lang="en-US" sz="1400" b="0" kern="1200" spc="10" dirty="0">
                          <a:solidFill>
                            <a:schemeClr val="tx1"/>
                          </a:solidFill>
                          <a:latin typeface="+mn-lt"/>
                          <a:ea typeface="+mn-ea"/>
                          <a:cs typeface="Calibri"/>
                        </a:rPr>
                        <a:t>n inverse condemnation complaint filed in the U.S. Court of Federal Claims in Washington DC. Bonneville is unable to predict with certainty whether any settlements or judgments arising from this suit would be paid from the U.S. Judgment Fund or the Bonneville Fund. Although Bonneville does not have a track record with source of payment for any past inverse condemnation settlements or judgments, similar suits against other federal agencies have been paid from the Judgment Fund, and the U.S. Treasury has indicated the Judgment Fund would be available to pay settlements or judgments arising from this case. </a:t>
                      </a:r>
                    </a:p>
                  </a:txBody>
                  <a:tcPr marL="45720" marR="45720" marT="17928" marB="179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8941143"/>
                  </a:ext>
                </a:extLst>
              </a:tr>
            </a:tbl>
          </a:graphicData>
        </a:graphic>
      </p:graphicFrame>
      <p:sp>
        <p:nvSpPr>
          <p:cNvPr id="14" name="Title 1">
            <a:extLst>
              <a:ext uri="{FF2B5EF4-FFF2-40B4-BE49-F238E27FC236}">
                <a16:creationId xmlns:a16="http://schemas.microsoft.com/office/drawing/2014/main" id="{B96A12AB-5C89-9AB0-E43C-E43C2822C72E}"/>
              </a:ext>
            </a:extLst>
          </p:cNvPr>
          <p:cNvSpPr txBox="1">
            <a:spLocks/>
          </p:cNvSpPr>
          <p:nvPr/>
        </p:nvSpPr>
        <p:spPr>
          <a:xfrm>
            <a:off x="447676" y="4509874"/>
            <a:ext cx="7315200" cy="297517"/>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77">
              <a:lnSpc>
                <a:spcPct val="90000"/>
              </a:lnSpc>
              <a:spcBef>
                <a:spcPct val="0"/>
              </a:spcBef>
            </a:pPr>
            <a:r>
              <a:rPr lang="en-US" sz="1400" dirty="0">
                <a:solidFill>
                  <a:schemeClr val="tx1"/>
                </a:solidFill>
                <a:latin typeface="+mn-lt"/>
                <a:ea typeface="+mj-ea"/>
                <a:cs typeface="+mj-cs"/>
              </a:rPr>
              <a:t>Wildfire Claims</a:t>
            </a:r>
          </a:p>
        </p:txBody>
      </p:sp>
      <p:pic>
        <p:nvPicPr>
          <p:cNvPr id="10" name="Picture">
            <a:extLst>
              <a:ext uri="{FF2B5EF4-FFF2-40B4-BE49-F238E27FC236}">
                <a16:creationId xmlns:a16="http://schemas.microsoft.com/office/drawing/2014/main" id="{01F4D5DA-D8B3-8750-CA17-5274466B95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10" t="16960" r="19965"/>
          <a:stretch/>
        </p:blipFill>
        <p:spPr>
          <a:xfrm>
            <a:off x="8057596" y="1511409"/>
            <a:ext cx="3350255" cy="324951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2184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Managing Cyber &amp; Physical Asset Security</a:t>
            </a:r>
          </a:p>
        </p:txBody>
      </p:sp>
      <p:sp>
        <p:nvSpPr>
          <p:cNvPr id="13" name="TextBox 12">
            <a:extLst>
              <a:ext uri="{FF2B5EF4-FFF2-40B4-BE49-F238E27FC236}">
                <a16:creationId xmlns:a16="http://schemas.microsoft.com/office/drawing/2014/main" id="{5F189F79-D6CD-26D6-ACFB-EFCC4DBE24CA}"/>
              </a:ext>
            </a:extLst>
          </p:cNvPr>
          <p:cNvSpPr txBox="1"/>
          <p:nvPr/>
        </p:nvSpPr>
        <p:spPr>
          <a:xfrm>
            <a:off x="447676" y="1090277"/>
            <a:ext cx="11449050" cy="369332"/>
          </a:xfrm>
          <a:prstGeom prst="rect">
            <a:avLst/>
          </a:prstGeom>
          <a:noFill/>
        </p:spPr>
        <p:txBody>
          <a:bodyPr wrap="square" rtlCol="0">
            <a:spAutoFit/>
          </a:bodyPr>
          <a:lstStyle/>
          <a:p>
            <a:r>
              <a:rPr lang="en-US" i="1" dirty="0">
                <a:solidFill>
                  <a:srgbClr val="408EC8"/>
                </a:solidFill>
              </a:rPr>
              <a:t>BPA is focused on preparedness to withstand growing risk factors related to cyber security and physical security</a:t>
            </a:r>
          </a:p>
        </p:txBody>
      </p:sp>
      <p:sp>
        <p:nvSpPr>
          <p:cNvPr id="2" name="Slide Number Placeholder 3">
            <a:extLst>
              <a:ext uri="{FF2B5EF4-FFF2-40B4-BE49-F238E27FC236}">
                <a16:creationId xmlns:a16="http://schemas.microsoft.com/office/drawing/2014/main" id="{BFA6B904-5676-7F03-F972-17D3FCA233AD}"/>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15</a:t>
            </a:fld>
            <a:endParaRPr lang="en-ZA" dirty="0"/>
          </a:p>
        </p:txBody>
      </p:sp>
      <p:sp>
        <p:nvSpPr>
          <p:cNvPr id="9" name="Title 1">
            <a:extLst>
              <a:ext uri="{FF2B5EF4-FFF2-40B4-BE49-F238E27FC236}">
                <a16:creationId xmlns:a16="http://schemas.microsoft.com/office/drawing/2014/main" id="{1C2FF844-F8F2-0817-CDA5-7BFAC225BB40}"/>
              </a:ext>
            </a:extLst>
          </p:cNvPr>
          <p:cNvSpPr txBox="1">
            <a:spLocks/>
          </p:cNvSpPr>
          <p:nvPr/>
        </p:nvSpPr>
        <p:spPr>
          <a:xfrm>
            <a:off x="447676" y="1863546"/>
            <a:ext cx="7315200" cy="297517"/>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77">
              <a:lnSpc>
                <a:spcPct val="90000"/>
              </a:lnSpc>
              <a:spcBef>
                <a:spcPct val="0"/>
              </a:spcBef>
            </a:pPr>
            <a:r>
              <a:rPr lang="en-US" sz="1400" dirty="0">
                <a:solidFill>
                  <a:schemeClr val="tx1"/>
                </a:solidFill>
                <a:latin typeface="+mn-lt"/>
                <a:ea typeface="+mj-ea"/>
                <a:cs typeface="+mj-cs"/>
              </a:rPr>
              <a:t>Cyber Security</a:t>
            </a:r>
          </a:p>
        </p:txBody>
      </p:sp>
      <p:sp>
        <p:nvSpPr>
          <p:cNvPr id="14" name="Title 1">
            <a:extLst>
              <a:ext uri="{FF2B5EF4-FFF2-40B4-BE49-F238E27FC236}">
                <a16:creationId xmlns:a16="http://schemas.microsoft.com/office/drawing/2014/main" id="{B96A12AB-5C89-9AB0-E43C-E43C2822C72E}"/>
              </a:ext>
            </a:extLst>
          </p:cNvPr>
          <p:cNvSpPr txBox="1">
            <a:spLocks/>
          </p:cNvSpPr>
          <p:nvPr/>
        </p:nvSpPr>
        <p:spPr>
          <a:xfrm>
            <a:off x="447676" y="4213143"/>
            <a:ext cx="7315200" cy="297517"/>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77">
              <a:lnSpc>
                <a:spcPct val="90000"/>
              </a:lnSpc>
              <a:spcBef>
                <a:spcPct val="0"/>
              </a:spcBef>
            </a:pPr>
            <a:r>
              <a:rPr lang="en-US" sz="1400" dirty="0">
                <a:solidFill>
                  <a:schemeClr val="tx1"/>
                </a:solidFill>
                <a:latin typeface="+mn-lt"/>
                <a:ea typeface="+mj-ea"/>
                <a:cs typeface="+mj-cs"/>
              </a:rPr>
              <a:t>Physical Asset Security</a:t>
            </a:r>
          </a:p>
        </p:txBody>
      </p:sp>
      <p:pic>
        <p:nvPicPr>
          <p:cNvPr id="3" name="Picture 2">
            <a:extLst>
              <a:ext uri="{FF2B5EF4-FFF2-40B4-BE49-F238E27FC236}">
                <a16:creationId xmlns:a16="http://schemas.microsoft.com/office/drawing/2014/main" id="{863A9B22-C3D2-4FE6-38C4-5CA16D09F193}"/>
              </a:ext>
            </a:extLst>
          </p:cNvPr>
          <p:cNvPicPr>
            <a:picLocks noChangeAspect="1"/>
          </p:cNvPicPr>
          <p:nvPr/>
        </p:nvPicPr>
        <p:blipFill>
          <a:blip r:embed="rId2"/>
          <a:stretch>
            <a:fillRect/>
          </a:stretch>
        </p:blipFill>
        <p:spPr>
          <a:xfrm>
            <a:off x="8794651" y="2197492"/>
            <a:ext cx="2250073" cy="3858770"/>
          </a:xfrm>
          <a:prstGeom prst="rect">
            <a:avLst/>
          </a:prstGeom>
        </p:spPr>
      </p:pic>
      <p:sp>
        <p:nvSpPr>
          <p:cNvPr id="16" name="TextBox 15">
            <a:extLst>
              <a:ext uri="{FF2B5EF4-FFF2-40B4-BE49-F238E27FC236}">
                <a16:creationId xmlns:a16="http://schemas.microsoft.com/office/drawing/2014/main" id="{FC34568F-B387-5143-EC64-4E2F28C08C2F}"/>
              </a:ext>
            </a:extLst>
          </p:cNvPr>
          <p:cNvSpPr txBox="1"/>
          <p:nvPr/>
        </p:nvSpPr>
        <p:spPr>
          <a:xfrm>
            <a:off x="447676" y="2221082"/>
            <a:ext cx="7315200" cy="1590179"/>
          </a:xfrm>
          <a:prstGeom prst="rect">
            <a:avLst/>
          </a:prstGeom>
          <a:noFill/>
        </p:spPr>
        <p:txBody>
          <a:bodyPr wrap="square" rtlCol="0">
            <a:spAutoFit/>
          </a:bodyPr>
          <a:lstStyle/>
          <a:p>
            <a:pPr marL="285750" marR="5080" lvl="2" indent="-285750">
              <a:spcBef>
                <a:spcPts val="400"/>
              </a:spcBef>
              <a:spcAft>
                <a:spcPct val="0"/>
              </a:spcAft>
              <a:buClr>
                <a:schemeClr val="tx1"/>
              </a:buClr>
              <a:buSzPct val="92000"/>
              <a:buFont typeface="Arial Narrow" panose="020B0606020202030204" pitchFamily="34" charset="0"/>
              <a:buChar char="●"/>
            </a:pPr>
            <a:r>
              <a:rPr lang="en-US" sz="1400" dirty="0">
                <a:latin typeface="+mj-lt"/>
              </a:rPr>
              <a:t>Implementation &amp; monitoring of real-time cyber security controls by permanent, full-time team </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400" dirty="0">
                <a:latin typeface="+mj-lt"/>
              </a:rPr>
              <a:t>Coordination with other federal government agencies</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400" dirty="0">
                <a:latin typeface="+mj-lt"/>
              </a:rPr>
              <a:t>Subject to mandatory NERC reliability standards including Critical Infrastructure Protection standards</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400" dirty="0">
                <a:latin typeface="+mj-lt"/>
              </a:rPr>
              <a:t>24x7 Cyber Security Operations and Analysis Center</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400" dirty="0">
                <a:latin typeface="+mj-lt"/>
              </a:rPr>
              <a:t>Redundant system control centers, geographically separated</a:t>
            </a:r>
          </a:p>
        </p:txBody>
      </p:sp>
      <p:sp>
        <p:nvSpPr>
          <p:cNvPr id="5" name="TextBox 4">
            <a:extLst>
              <a:ext uri="{FF2B5EF4-FFF2-40B4-BE49-F238E27FC236}">
                <a16:creationId xmlns:a16="http://schemas.microsoft.com/office/drawing/2014/main" id="{1240C3B1-506C-B06C-C2CA-24063D7B5E93}"/>
              </a:ext>
            </a:extLst>
          </p:cNvPr>
          <p:cNvSpPr txBox="1"/>
          <p:nvPr/>
        </p:nvSpPr>
        <p:spPr>
          <a:xfrm>
            <a:off x="447676" y="4568675"/>
            <a:ext cx="7315200" cy="1487587"/>
          </a:xfrm>
          <a:prstGeom prst="rect">
            <a:avLst/>
          </a:prstGeom>
          <a:noFill/>
        </p:spPr>
        <p:txBody>
          <a:bodyPr wrap="square" rtlCol="0">
            <a:spAutoFit/>
          </a:bodyPr>
          <a:lstStyle/>
          <a:p>
            <a:pPr marL="285750" marR="5080" lvl="2" indent="-285750">
              <a:spcBef>
                <a:spcPts val="400"/>
              </a:spcBef>
              <a:spcAft>
                <a:spcPct val="0"/>
              </a:spcAft>
              <a:buClr>
                <a:schemeClr val="tx1"/>
              </a:buClr>
              <a:buSzPct val="92000"/>
              <a:buFont typeface="Arial Narrow" panose="020B0606020202030204" pitchFamily="34" charset="0"/>
              <a:buChar char="●"/>
            </a:pPr>
            <a:r>
              <a:rPr lang="en-US" sz="1400" dirty="0">
                <a:latin typeface="+mj-lt"/>
              </a:rPr>
              <a:t>Strategy in place to deter, detect, delay, assess, communicate and respond to security-related events</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400" dirty="0">
                <a:latin typeface="+mj-lt"/>
              </a:rPr>
              <a:t>Actions:  physical hardening; contract security officers; systems for physical access control, intrusion detection, and video surveillance</a:t>
            </a:r>
          </a:p>
          <a:p>
            <a:pPr marL="285750" marR="5080" lvl="2" indent="-285750">
              <a:spcBef>
                <a:spcPts val="400"/>
              </a:spcBef>
              <a:spcAft>
                <a:spcPct val="0"/>
              </a:spcAft>
              <a:buClr>
                <a:schemeClr val="tx1"/>
              </a:buClr>
              <a:buSzPct val="92000"/>
              <a:buFont typeface="Arial Narrow" panose="020B0606020202030204" pitchFamily="34" charset="0"/>
              <a:buChar char="●"/>
            </a:pPr>
            <a:r>
              <a:rPr lang="en-US" sz="1400" dirty="0">
                <a:latin typeface="+mj-lt"/>
              </a:rPr>
              <a:t>Permanent, full-time team dedicated to monitoring threats; coordination with local, state and federal government agencies</a:t>
            </a:r>
          </a:p>
        </p:txBody>
      </p:sp>
    </p:spTree>
    <p:extLst>
      <p:ext uri="{BB962C8B-B14F-4D97-AF65-F5344CB8AC3E}">
        <p14:creationId xmlns:p14="http://schemas.microsoft.com/office/powerpoint/2010/main" val="11544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831850" y="5084064"/>
            <a:ext cx="8311896" cy="1049254"/>
          </a:xfrm>
        </p:spPr>
        <p:txBody>
          <a:bodyPr/>
          <a:lstStyle/>
          <a:p>
            <a:r>
              <a:rPr lang="en-US" dirty="0"/>
              <a:t>COMPANY OVERVIEW</a:t>
            </a:r>
          </a:p>
        </p:txBody>
      </p:sp>
      <p:sp>
        <p:nvSpPr>
          <p:cNvPr id="9" name="Rectangle 8">
            <a:extLst>
              <a:ext uri="{FF2B5EF4-FFF2-40B4-BE49-F238E27FC236}">
                <a16:creationId xmlns:a16="http://schemas.microsoft.com/office/drawing/2014/main" id="{23EC6DDB-CC59-401B-8B8D-769C5AB258EB}"/>
              </a:ext>
              <a:ext uri="{C183D7F6-B498-43B3-948B-1728B52AA6E4}">
                <adec:decorative xmlns:adec="http://schemas.microsoft.com/office/drawing/2017/decorative" val="1"/>
              </a:ext>
            </a:extLst>
          </p:cNvPr>
          <p:cNvSpPr/>
          <p:nvPr/>
        </p:nvSpPr>
        <p:spPr>
          <a:xfrm>
            <a:off x="0" y="4697923"/>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Placeholder 17" descr="A power lines over a lake&#10;&#10;Description automatically generated">
            <a:extLst>
              <a:ext uri="{FF2B5EF4-FFF2-40B4-BE49-F238E27FC236}">
                <a16:creationId xmlns:a16="http://schemas.microsoft.com/office/drawing/2014/main" id="{86880D3C-97BF-5587-152A-E92E2ED9800A}"/>
              </a:ext>
            </a:extLst>
          </p:cNvPr>
          <p:cNvPicPr>
            <a:picLocks noGrp="1" noChangeAspect="1"/>
          </p:cNvPicPr>
          <p:nvPr>
            <p:ph type="pic" sz="quarter" idx="13"/>
          </p:nvPr>
        </p:nvPicPr>
        <p:blipFill>
          <a:blip r:embed="rId2">
            <a:alphaModFix amt="45000"/>
          </a:blip>
          <a:srcRect l="13" r="13"/>
          <a:stretch>
            <a:fillRect/>
          </a:stretch>
        </p:blipFill>
        <p:spPr/>
      </p:pic>
      <p:sp>
        <p:nvSpPr>
          <p:cNvPr id="19" name="Title 1">
            <a:extLst>
              <a:ext uri="{FF2B5EF4-FFF2-40B4-BE49-F238E27FC236}">
                <a16:creationId xmlns:a16="http://schemas.microsoft.com/office/drawing/2014/main" id="{584DC550-9097-C9BF-4324-B892887AE895}"/>
              </a:ext>
            </a:extLst>
          </p:cNvPr>
          <p:cNvSpPr txBox="1">
            <a:spLocks/>
          </p:cNvSpPr>
          <p:nvPr/>
        </p:nvSpPr>
        <p:spPr>
          <a:xfrm>
            <a:off x="238126" y="3193671"/>
            <a:ext cx="8905620" cy="1325563"/>
          </a:xfrm>
          <a:prstGeom prst="rect">
            <a:avLst/>
          </a:prstGeom>
        </p:spPr>
        <p:txBody>
          <a:bodyPr vert="horz" lIns="91440" tIns="45720" rIns="91440" bIns="45720" rtlCol="0" anchor="b" anchorCtr="0">
            <a:normAutofit/>
          </a:bodyPr>
          <a:lstStyle>
            <a:lvl1pPr algn="r"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dirty="0">
                <a:solidFill>
                  <a:schemeClr val="tx1"/>
                </a:solidFill>
              </a:rPr>
              <a:t>Rates &amp; Available Funds</a:t>
            </a:r>
          </a:p>
        </p:txBody>
      </p:sp>
    </p:spTree>
    <p:extLst>
      <p:ext uri="{BB962C8B-B14F-4D97-AF65-F5344CB8AC3E}">
        <p14:creationId xmlns:p14="http://schemas.microsoft.com/office/powerpoint/2010/main" val="3955396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Historical Power Rates</a:t>
            </a:r>
          </a:p>
        </p:txBody>
      </p:sp>
      <p:sp>
        <p:nvSpPr>
          <p:cNvPr id="6" name="TextBox 5">
            <a:extLst>
              <a:ext uri="{FF2B5EF4-FFF2-40B4-BE49-F238E27FC236}">
                <a16:creationId xmlns:a16="http://schemas.microsoft.com/office/drawing/2014/main" id="{E1562882-05EC-3BEB-1FB5-30EAB9D769AE}"/>
              </a:ext>
            </a:extLst>
          </p:cNvPr>
          <p:cNvSpPr txBox="1"/>
          <p:nvPr/>
        </p:nvSpPr>
        <p:spPr>
          <a:xfrm>
            <a:off x="447676" y="1120212"/>
            <a:ext cx="11449050" cy="369332"/>
          </a:xfrm>
          <a:prstGeom prst="rect">
            <a:avLst/>
          </a:prstGeom>
          <a:noFill/>
        </p:spPr>
        <p:txBody>
          <a:bodyPr wrap="square" rtlCol="0">
            <a:spAutoFit/>
          </a:bodyPr>
          <a:lstStyle/>
          <a:p>
            <a:r>
              <a:rPr lang="en-US" i="1" dirty="0">
                <a:solidFill>
                  <a:srgbClr val="408EC8"/>
                </a:solidFill>
              </a:rPr>
              <a:t>Rates have remained relatively stable, especially on an inflation-adjusted basis</a:t>
            </a:r>
          </a:p>
        </p:txBody>
      </p:sp>
      <p:sp>
        <p:nvSpPr>
          <p:cNvPr id="2" name="Slide Number Placeholder 3">
            <a:extLst>
              <a:ext uri="{FF2B5EF4-FFF2-40B4-BE49-F238E27FC236}">
                <a16:creationId xmlns:a16="http://schemas.microsoft.com/office/drawing/2014/main" id="{C3BDDF44-B2F3-9654-FDE8-DE53D3888680}"/>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17</a:t>
            </a:fld>
            <a:endParaRPr lang="en-ZA" dirty="0"/>
          </a:p>
        </p:txBody>
      </p:sp>
      <p:grpSp>
        <p:nvGrpSpPr>
          <p:cNvPr id="10" name="Group 9">
            <a:extLst>
              <a:ext uri="{FF2B5EF4-FFF2-40B4-BE49-F238E27FC236}">
                <a16:creationId xmlns:a16="http://schemas.microsoft.com/office/drawing/2014/main" id="{82FA4A03-D71F-9922-F647-B7171016F5B9}"/>
              </a:ext>
            </a:extLst>
          </p:cNvPr>
          <p:cNvGrpSpPr/>
          <p:nvPr/>
        </p:nvGrpSpPr>
        <p:grpSpPr>
          <a:xfrm>
            <a:off x="1813481" y="1823879"/>
            <a:ext cx="8300131" cy="4198136"/>
            <a:chOff x="1813481" y="2362135"/>
            <a:chExt cx="8300131" cy="4198136"/>
          </a:xfrm>
        </p:grpSpPr>
        <p:sp>
          <p:nvSpPr>
            <p:cNvPr id="9" name="TextBox 8">
              <a:extLst>
                <a:ext uri="{FF2B5EF4-FFF2-40B4-BE49-F238E27FC236}">
                  <a16:creationId xmlns:a16="http://schemas.microsoft.com/office/drawing/2014/main" id="{9E896AA4-84EF-FC23-A276-F3D4A064D248}"/>
                </a:ext>
              </a:extLst>
            </p:cNvPr>
            <p:cNvSpPr txBox="1"/>
            <p:nvPr/>
          </p:nvSpPr>
          <p:spPr>
            <a:xfrm>
              <a:off x="2413187" y="2362135"/>
              <a:ext cx="7700425" cy="800219"/>
            </a:xfrm>
            <a:prstGeom prst="rect">
              <a:avLst/>
            </a:prstGeom>
            <a:noFill/>
          </p:spPr>
          <p:txBody>
            <a:bodyPr wrap="square">
              <a:spAutoFit/>
            </a:bodyPr>
            <a:lstStyle/>
            <a:p>
              <a:pPr algn="ctr">
                <a:buClrTx/>
                <a:buFontTx/>
              </a:pPr>
              <a:r>
                <a:rPr lang="en-US" sz="1800" b="1" dirty="0">
                  <a:cs typeface="Arial" panose="020B0604020202020204" pitchFamily="34" charset="0"/>
                </a:rPr>
                <a:t>Historical Average PF Preference Rates</a:t>
              </a:r>
            </a:p>
            <a:p>
              <a:pPr algn="ctr"/>
              <a:r>
                <a:rPr lang="en-US" altLang="en-US" sz="1000" dirty="0">
                  <a:cs typeface="Arial" panose="020B0604020202020204" pitchFamily="34" charset="0"/>
                </a:rPr>
                <a:t>Nominal (Actual) and Real (Inflation-Adjusted) Average PF Preference Rate Levels</a:t>
              </a:r>
              <a:endParaRPr lang="en-US" sz="1000" dirty="0">
                <a:cs typeface="Arial" panose="020B0604020202020204" pitchFamily="34" charset="0"/>
              </a:endParaRPr>
            </a:p>
            <a:p>
              <a:pPr algn="ctr">
                <a:buClrTx/>
                <a:buFontTx/>
              </a:pPr>
              <a:endParaRPr lang="en-US" sz="1800" b="1" dirty="0">
                <a:cs typeface="Arial" panose="020B0604020202020204" pitchFamily="34" charset="0"/>
              </a:endParaRPr>
            </a:p>
          </p:txBody>
        </p:sp>
        <p:sp>
          <p:nvSpPr>
            <p:cNvPr id="11" name="Axis Labl">
              <a:extLst>
                <a:ext uri="{FF2B5EF4-FFF2-40B4-BE49-F238E27FC236}">
                  <a16:creationId xmlns:a16="http://schemas.microsoft.com/office/drawing/2014/main" id="{5A46B1A2-A240-0F24-10E7-8C3CE6354A80}"/>
                </a:ext>
              </a:extLst>
            </p:cNvPr>
            <p:cNvSpPr txBox="1"/>
            <p:nvPr/>
          </p:nvSpPr>
          <p:spPr>
            <a:xfrm>
              <a:off x="1813481" y="3462392"/>
              <a:ext cx="338554" cy="1812757"/>
            </a:xfrm>
            <a:prstGeom prst="rect">
              <a:avLst/>
            </a:prstGeom>
            <a:noFill/>
          </p:spPr>
          <p:txBody>
            <a:bodyPr vert="vert270" wrap="square" rtlCol="0">
              <a:spAutoFit/>
            </a:bodyPr>
            <a:lstStyle/>
            <a:p>
              <a:r>
                <a:rPr lang="en-US" sz="1000" b="1" dirty="0">
                  <a:cs typeface="Arial" panose="020B0604020202020204" pitchFamily="34" charset="0"/>
                </a:rPr>
                <a:t>$Dollars per Megawatt Hour</a:t>
              </a:r>
            </a:p>
          </p:txBody>
        </p:sp>
        <p:pic>
          <p:nvPicPr>
            <p:cNvPr id="8" name="Picture 7">
              <a:extLst>
                <a:ext uri="{FF2B5EF4-FFF2-40B4-BE49-F238E27FC236}">
                  <a16:creationId xmlns:a16="http://schemas.microsoft.com/office/drawing/2014/main" id="{D69BE41C-4FC0-E31C-A411-2D5F74BF03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8387" y="2884266"/>
              <a:ext cx="8035224" cy="3676005"/>
            </a:xfrm>
            <a:prstGeom prst="rect">
              <a:avLst/>
            </a:prstGeom>
            <a:noFill/>
          </p:spPr>
        </p:pic>
      </p:grpSp>
      <p:sp>
        <p:nvSpPr>
          <p:cNvPr id="4" name="TextBox 3">
            <a:extLst>
              <a:ext uri="{FF2B5EF4-FFF2-40B4-BE49-F238E27FC236}">
                <a16:creationId xmlns:a16="http://schemas.microsoft.com/office/drawing/2014/main" id="{77E1339B-2793-FADC-8781-7B8F6C0EA481}"/>
              </a:ext>
            </a:extLst>
          </p:cNvPr>
          <p:cNvSpPr txBox="1"/>
          <p:nvPr/>
        </p:nvSpPr>
        <p:spPr>
          <a:xfrm>
            <a:off x="1690366" y="6050602"/>
            <a:ext cx="6113416" cy="400110"/>
          </a:xfrm>
          <a:prstGeom prst="rect">
            <a:avLst/>
          </a:prstGeom>
          <a:noFill/>
        </p:spPr>
        <p:txBody>
          <a:bodyPr wrap="square">
            <a:spAutoFit/>
          </a:bodyPr>
          <a:lstStyle/>
          <a:p>
            <a:r>
              <a:rPr lang="en-US" sz="1000" dirty="0">
                <a:effectLst/>
                <a:latin typeface="+mj-lt"/>
              </a:rPr>
              <a:t>FY 2</a:t>
            </a:r>
            <a:r>
              <a:rPr lang="en-US" sz="1000" dirty="0">
                <a:latin typeface="+mj-lt"/>
              </a:rPr>
              <a:t>2</a:t>
            </a:r>
            <a:r>
              <a:rPr lang="en-US" sz="1000" dirty="0">
                <a:effectLst/>
                <a:latin typeface="+mj-lt"/>
              </a:rPr>
              <a:t> through 24 includes the effect of RDC</a:t>
            </a:r>
            <a:br>
              <a:rPr lang="en-US" sz="1000" dirty="0">
                <a:effectLst/>
                <a:latin typeface="+mj-lt"/>
              </a:rPr>
            </a:br>
            <a:r>
              <a:rPr lang="en-US" sz="1000" dirty="0">
                <a:effectLst/>
                <a:latin typeface="+mj-lt"/>
              </a:rPr>
              <a:t>PF = Priority Firm Power</a:t>
            </a:r>
          </a:p>
        </p:txBody>
      </p:sp>
      <p:sp>
        <p:nvSpPr>
          <p:cNvPr id="5" name="Axis Labl">
            <a:extLst>
              <a:ext uri="{FF2B5EF4-FFF2-40B4-BE49-F238E27FC236}">
                <a16:creationId xmlns:a16="http://schemas.microsoft.com/office/drawing/2014/main" id="{7A9539D9-04D5-1919-B423-46518E3CC187}"/>
              </a:ext>
            </a:extLst>
          </p:cNvPr>
          <p:cNvSpPr txBox="1"/>
          <p:nvPr/>
        </p:nvSpPr>
        <p:spPr>
          <a:xfrm rot="5400000">
            <a:off x="6002923" y="5280695"/>
            <a:ext cx="338554" cy="1812757"/>
          </a:xfrm>
          <a:prstGeom prst="rect">
            <a:avLst/>
          </a:prstGeom>
          <a:noFill/>
        </p:spPr>
        <p:txBody>
          <a:bodyPr vert="vert270" wrap="square" rtlCol="0">
            <a:spAutoFit/>
          </a:bodyPr>
          <a:lstStyle/>
          <a:p>
            <a:pPr algn="ctr"/>
            <a:r>
              <a:rPr lang="en-US" sz="1000" b="1" dirty="0">
                <a:cs typeface="Arial" panose="020B0604020202020204" pitchFamily="34" charset="0"/>
              </a:rPr>
              <a:t>Fiscal Year</a:t>
            </a:r>
          </a:p>
        </p:txBody>
      </p:sp>
    </p:spTree>
    <p:extLst>
      <p:ext uri="{BB962C8B-B14F-4D97-AF65-F5344CB8AC3E}">
        <p14:creationId xmlns:p14="http://schemas.microsoft.com/office/powerpoint/2010/main" val="192174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28F73-10BD-7CB4-1868-560F42B5246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E5901-0372-D4AB-2116-199A8FA9B804}"/>
              </a:ext>
            </a:extLst>
          </p:cNvPr>
          <p:cNvSpPr>
            <a:spLocks noGrp="1"/>
          </p:cNvSpPr>
          <p:nvPr>
            <p:ph type="sldNum" sz="quarter" idx="4294967295"/>
          </p:nvPr>
        </p:nvSpPr>
        <p:spPr>
          <a:xfrm>
            <a:off x="11574660" y="6356350"/>
            <a:ext cx="426839" cy="365125"/>
          </a:xfrm>
        </p:spPr>
        <p:txBody>
          <a:bodyPr/>
          <a:lstStyle/>
          <a:p>
            <a:fld id="{19B51A1E-902D-48AF-9020-955120F399B6}" type="slidenum">
              <a:rPr lang="en-ZA" smtClean="0"/>
              <a:pPr/>
              <a:t>18</a:t>
            </a:fld>
            <a:endParaRPr lang="en-ZA" dirty="0"/>
          </a:p>
        </p:txBody>
      </p:sp>
      <p:sp>
        <p:nvSpPr>
          <p:cNvPr id="15" name="Title 1">
            <a:extLst>
              <a:ext uri="{FF2B5EF4-FFF2-40B4-BE49-F238E27FC236}">
                <a16:creationId xmlns:a16="http://schemas.microsoft.com/office/drawing/2014/main" id="{2F5FDCDA-56BF-3819-AD5D-BB4F4ED856B3}"/>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dirty="0">
                <a:solidFill>
                  <a:schemeClr val="tx1"/>
                </a:solidFill>
                <a:latin typeface="+mj-lt"/>
                <a:ea typeface="+mj-ea"/>
                <a:cs typeface="+mj-cs"/>
              </a:rPr>
              <a:t>Priority of Payments</a:t>
            </a:r>
            <a:endParaRPr lang="en-US" sz="4400" b="0"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1DFBC523-98F4-0484-1634-E2ADE4CD21BF}"/>
              </a:ext>
            </a:extLst>
          </p:cNvPr>
          <p:cNvSpPr txBox="1"/>
          <p:nvPr/>
        </p:nvSpPr>
        <p:spPr>
          <a:xfrm>
            <a:off x="447676" y="1085376"/>
            <a:ext cx="11449050" cy="646331"/>
          </a:xfrm>
          <a:prstGeom prst="rect">
            <a:avLst/>
          </a:prstGeom>
          <a:noFill/>
        </p:spPr>
        <p:txBody>
          <a:bodyPr wrap="square" rtlCol="0">
            <a:spAutoFit/>
          </a:bodyPr>
          <a:lstStyle/>
          <a:p>
            <a:r>
              <a:rPr lang="en-US" i="1" dirty="0">
                <a:solidFill>
                  <a:srgbClr val="408EC8"/>
                </a:solidFill>
              </a:rPr>
              <a:t>BPA’s payments to the U.S. Treasury are made only from net proceeds after all costs, including debt service on BPA supported Bonds, have been met</a:t>
            </a:r>
          </a:p>
        </p:txBody>
      </p:sp>
      <p:grpSp>
        <p:nvGrpSpPr>
          <p:cNvPr id="68" name="Group 67">
            <a:extLst>
              <a:ext uri="{FF2B5EF4-FFF2-40B4-BE49-F238E27FC236}">
                <a16:creationId xmlns:a16="http://schemas.microsoft.com/office/drawing/2014/main" id="{1149DA0C-E395-11EF-93B1-3A56CB06188C}"/>
              </a:ext>
            </a:extLst>
          </p:cNvPr>
          <p:cNvGrpSpPr/>
          <p:nvPr/>
        </p:nvGrpSpPr>
        <p:grpSpPr>
          <a:xfrm>
            <a:off x="3164683" y="1882273"/>
            <a:ext cx="6891337" cy="650007"/>
            <a:chOff x="3164683" y="1882273"/>
            <a:chExt cx="6891337" cy="650007"/>
          </a:xfrm>
        </p:grpSpPr>
        <p:sp>
          <p:nvSpPr>
            <p:cNvPr id="2" name="TextBox 1">
              <a:extLst>
                <a:ext uri="{FF2B5EF4-FFF2-40B4-BE49-F238E27FC236}">
                  <a16:creationId xmlns:a16="http://schemas.microsoft.com/office/drawing/2014/main" id="{DA4575E5-A20C-7DE3-D95C-E8D98C1C630D}"/>
                </a:ext>
              </a:extLst>
            </p:cNvPr>
            <p:cNvSpPr txBox="1"/>
            <p:nvPr/>
          </p:nvSpPr>
          <p:spPr>
            <a:xfrm>
              <a:off x="3164683" y="1885949"/>
              <a:ext cx="1876425" cy="646331"/>
            </a:xfrm>
            <a:prstGeom prst="rect">
              <a:avLst/>
            </a:prstGeom>
            <a:solidFill>
              <a:schemeClr val="bg1">
                <a:lumMod val="75000"/>
              </a:schemeClr>
            </a:solidFill>
            <a:ln>
              <a:solidFill>
                <a:schemeClr val="bg1">
                  <a:lumMod val="75000"/>
                </a:schemeClr>
              </a:solidFill>
            </a:ln>
          </p:spPr>
          <p:txBody>
            <a:bodyPr wrap="square" tIns="0" bIns="0" rtlCol="0" anchor="ctr" anchorCtr="0">
              <a:normAutofit/>
            </a:bodyPr>
            <a:lstStyle/>
            <a:p>
              <a:pPr algn="ctr"/>
              <a:r>
                <a:rPr lang="en-US" b="1" dirty="0">
                  <a:latin typeface="+mj-lt"/>
                </a:rPr>
                <a:t>Power Services Revenues</a:t>
              </a:r>
            </a:p>
          </p:txBody>
        </p:sp>
        <p:sp>
          <p:nvSpPr>
            <p:cNvPr id="3" name="TextBox 2">
              <a:extLst>
                <a:ext uri="{FF2B5EF4-FFF2-40B4-BE49-F238E27FC236}">
                  <a16:creationId xmlns:a16="http://schemas.microsoft.com/office/drawing/2014/main" id="{8B0493A8-23C7-C160-5E35-F0D4B2C72943}"/>
                </a:ext>
              </a:extLst>
            </p:cNvPr>
            <p:cNvSpPr txBox="1"/>
            <p:nvPr/>
          </p:nvSpPr>
          <p:spPr>
            <a:xfrm>
              <a:off x="8179595" y="1885948"/>
              <a:ext cx="1876425" cy="646331"/>
            </a:xfrm>
            <a:prstGeom prst="rect">
              <a:avLst/>
            </a:prstGeom>
            <a:solidFill>
              <a:schemeClr val="bg1">
                <a:lumMod val="75000"/>
              </a:schemeClr>
            </a:solidFill>
            <a:ln>
              <a:solidFill>
                <a:schemeClr val="bg1">
                  <a:lumMod val="75000"/>
                </a:schemeClr>
              </a:solidFill>
            </a:ln>
          </p:spPr>
          <p:txBody>
            <a:bodyPr wrap="square" tIns="0" bIns="0" rtlCol="0" anchor="ctr" anchorCtr="0">
              <a:normAutofit/>
            </a:bodyPr>
            <a:lstStyle/>
            <a:p>
              <a:pPr algn="ctr"/>
              <a:r>
                <a:rPr lang="en-US" b="1" dirty="0">
                  <a:latin typeface="+mj-lt"/>
                </a:rPr>
                <a:t>Transmission Services Revenues</a:t>
              </a:r>
            </a:p>
          </p:txBody>
        </p:sp>
        <p:sp>
          <p:nvSpPr>
            <p:cNvPr id="7" name="TextBox 6">
              <a:extLst>
                <a:ext uri="{FF2B5EF4-FFF2-40B4-BE49-F238E27FC236}">
                  <a16:creationId xmlns:a16="http://schemas.microsoft.com/office/drawing/2014/main" id="{D65B3E05-E00F-9721-676F-4C047FB8C5F7}"/>
                </a:ext>
              </a:extLst>
            </p:cNvPr>
            <p:cNvSpPr txBox="1"/>
            <p:nvPr/>
          </p:nvSpPr>
          <p:spPr>
            <a:xfrm>
              <a:off x="5672139" y="1882273"/>
              <a:ext cx="1876425" cy="646331"/>
            </a:xfrm>
            <a:prstGeom prst="rect">
              <a:avLst/>
            </a:prstGeom>
            <a:solidFill>
              <a:schemeClr val="bg1">
                <a:lumMod val="50000"/>
              </a:schemeClr>
            </a:solidFill>
            <a:ln>
              <a:solidFill>
                <a:schemeClr val="bg1">
                  <a:lumMod val="50000"/>
                </a:schemeClr>
              </a:solidFill>
            </a:ln>
          </p:spPr>
          <p:txBody>
            <a:bodyPr wrap="square" tIns="0" bIns="0" rtlCol="0" anchor="ctr" anchorCtr="0">
              <a:normAutofit/>
            </a:bodyPr>
            <a:lstStyle/>
            <a:p>
              <a:pPr algn="ctr"/>
              <a:r>
                <a:rPr lang="en-US" b="1" dirty="0">
                  <a:latin typeface="+mj-lt"/>
                </a:rPr>
                <a:t>Bonneville Fund</a:t>
              </a:r>
            </a:p>
          </p:txBody>
        </p:sp>
      </p:grpSp>
      <p:cxnSp>
        <p:nvCxnSpPr>
          <p:cNvPr id="9" name="Straight Arrow Connector 8">
            <a:extLst>
              <a:ext uri="{FF2B5EF4-FFF2-40B4-BE49-F238E27FC236}">
                <a16:creationId xmlns:a16="http://schemas.microsoft.com/office/drawing/2014/main" id="{5E925761-244B-0BEA-74F5-2B8481FD3CB6}"/>
              </a:ext>
            </a:extLst>
          </p:cNvPr>
          <p:cNvCxnSpPr>
            <a:stCxn id="2" idx="3"/>
            <a:endCxn id="7" idx="1"/>
          </p:cNvCxnSpPr>
          <p:nvPr/>
        </p:nvCxnSpPr>
        <p:spPr>
          <a:xfrm flipV="1">
            <a:off x="5041108" y="2205439"/>
            <a:ext cx="631031" cy="367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0F48C66-54A3-A3A4-F3B8-D16DA52E88C8}"/>
              </a:ext>
            </a:extLst>
          </p:cNvPr>
          <p:cNvCxnSpPr>
            <a:cxnSpLocks/>
            <a:stCxn id="3" idx="1"/>
            <a:endCxn id="7" idx="3"/>
          </p:cNvCxnSpPr>
          <p:nvPr/>
        </p:nvCxnSpPr>
        <p:spPr>
          <a:xfrm flipH="1" flipV="1">
            <a:off x="7548564" y="2205439"/>
            <a:ext cx="631031" cy="367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F972175-226E-BB38-B818-FD553680948A}"/>
              </a:ext>
            </a:extLst>
          </p:cNvPr>
          <p:cNvCxnSpPr>
            <a:cxnSpLocks/>
            <a:stCxn id="7" idx="2"/>
            <a:endCxn id="16" idx="0"/>
          </p:cNvCxnSpPr>
          <p:nvPr/>
        </p:nvCxnSpPr>
        <p:spPr>
          <a:xfrm rot="5400000">
            <a:off x="4389553" y="641747"/>
            <a:ext cx="333942" cy="4107657"/>
          </a:xfrm>
          <a:prstGeom prst="bentConnector3">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3DA90F2-8533-2676-E4EF-472AA58B8FC5}"/>
              </a:ext>
            </a:extLst>
          </p:cNvPr>
          <p:cNvCxnSpPr>
            <a:cxnSpLocks/>
            <a:stCxn id="7" idx="2"/>
            <a:endCxn id="18" idx="0"/>
          </p:cNvCxnSpPr>
          <p:nvPr/>
        </p:nvCxnSpPr>
        <p:spPr>
          <a:xfrm rot="5400000">
            <a:off x="5929923" y="2182117"/>
            <a:ext cx="333942" cy="1026916"/>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ED87E184-EDBB-0E0C-9EFD-C1E410E51865}"/>
              </a:ext>
            </a:extLst>
          </p:cNvPr>
          <p:cNvCxnSpPr>
            <a:cxnSpLocks/>
            <a:stCxn id="7" idx="2"/>
            <a:endCxn id="19" idx="0"/>
          </p:cNvCxnSpPr>
          <p:nvPr/>
        </p:nvCxnSpPr>
        <p:spPr>
          <a:xfrm rot="16200000" flipH="1">
            <a:off x="7470294" y="1668661"/>
            <a:ext cx="333942" cy="2053827"/>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AC839D6A-131F-8AA5-CBD7-9218C4E40CB3}"/>
              </a:ext>
            </a:extLst>
          </p:cNvPr>
          <p:cNvCxnSpPr>
            <a:cxnSpLocks/>
            <a:stCxn id="7" idx="2"/>
            <a:endCxn id="20" idx="0"/>
          </p:cNvCxnSpPr>
          <p:nvPr/>
        </p:nvCxnSpPr>
        <p:spPr>
          <a:xfrm rot="16200000" flipH="1">
            <a:off x="8497209" y="641747"/>
            <a:ext cx="333942" cy="4107656"/>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136AE8F-6D6D-046A-1453-1D863C57AA64}"/>
              </a:ext>
            </a:extLst>
          </p:cNvPr>
          <p:cNvSpPr/>
          <p:nvPr/>
        </p:nvSpPr>
        <p:spPr bwMode="auto">
          <a:xfrm>
            <a:off x="386953" y="3152955"/>
            <a:ext cx="457200" cy="457200"/>
          </a:xfrm>
          <a:prstGeom prst="ellipse">
            <a:avLst/>
          </a:prstGeom>
          <a:solidFill>
            <a:srgbClr val="225174"/>
          </a:solidFill>
          <a:ln w="381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j-lt"/>
              </a:rPr>
              <a:t>1</a:t>
            </a:r>
          </a:p>
        </p:txBody>
      </p:sp>
      <p:sp>
        <p:nvSpPr>
          <p:cNvPr id="44" name="TextBox 43">
            <a:extLst>
              <a:ext uri="{FF2B5EF4-FFF2-40B4-BE49-F238E27FC236}">
                <a16:creationId xmlns:a16="http://schemas.microsoft.com/office/drawing/2014/main" id="{917C5C73-FC40-CF08-F920-A93EC6A6F697}"/>
              </a:ext>
            </a:extLst>
          </p:cNvPr>
          <p:cNvSpPr txBox="1"/>
          <p:nvPr/>
        </p:nvSpPr>
        <p:spPr>
          <a:xfrm>
            <a:off x="3618309" y="3905250"/>
            <a:ext cx="5984081" cy="338554"/>
          </a:xfrm>
          <a:prstGeom prst="rect">
            <a:avLst/>
          </a:prstGeom>
          <a:noFill/>
        </p:spPr>
        <p:txBody>
          <a:bodyPr wrap="square" rtlCol="0">
            <a:spAutoFit/>
          </a:bodyPr>
          <a:lstStyle/>
          <a:p>
            <a:pPr algn="ctr"/>
            <a:r>
              <a:rPr lang="en-US" sz="1600" b="1" i="1" dirty="0">
                <a:solidFill>
                  <a:srgbClr val="408EC8"/>
                </a:solidFill>
                <a:latin typeface="+mj-lt"/>
              </a:rPr>
              <a:t>There is no explicit priority of Non-Federal payments</a:t>
            </a:r>
          </a:p>
        </p:txBody>
      </p:sp>
      <p:sp>
        <p:nvSpPr>
          <p:cNvPr id="45" name="TextBox 44">
            <a:extLst>
              <a:ext uri="{FF2B5EF4-FFF2-40B4-BE49-F238E27FC236}">
                <a16:creationId xmlns:a16="http://schemas.microsoft.com/office/drawing/2014/main" id="{E546DCB2-E1A6-C443-2E31-F5924F2B4B3E}"/>
              </a:ext>
            </a:extLst>
          </p:cNvPr>
          <p:cNvSpPr txBox="1"/>
          <p:nvPr/>
        </p:nvSpPr>
        <p:spPr>
          <a:xfrm>
            <a:off x="5010151" y="5351704"/>
            <a:ext cx="3200400" cy="1051560"/>
          </a:xfrm>
          <a:prstGeom prst="rect">
            <a:avLst/>
          </a:prstGeom>
          <a:solidFill>
            <a:srgbClr val="CAFEDE"/>
          </a:solidFill>
          <a:ln>
            <a:solidFill>
              <a:srgbClr val="CAFEDE"/>
            </a:solidFill>
          </a:ln>
        </p:spPr>
        <p:txBody>
          <a:bodyPr wrap="square" tIns="0" bIns="0" rtlCol="0" anchor="ctr" anchorCtr="0">
            <a:spAutoFit/>
          </a:bodyPr>
          <a:lstStyle/>
          <a:p>
            <a:pPr algn="ctr"/>
            <a:r>
              <a:rPr lang="en-US" b="1" dirty="0">
                <a:latin typeface="+mj-lt"/>
              </a:rPr>
              <a:t>Principal and interest to repay federal appropriations that funded capital investments in the Federal System</a:t>
            </a:r>
          </a:p>
        </p:txBody>
      </p:sp>
      <p:sp>
        <p:nvSpPr>
          <p:cNvPr id="46" name="TextBox 45">
            <a:extLst>
              <a:ext uri="{FF2B5EF4-FFF2-40B4-BE49-F238E27FC236}">
                <a16:creationId xmlns:a16="http://schemas.microsoft.com/office/drawing/2014/main" id="{8DE87C65-E452-945F-817E-9DE0A8E15F8F}"/>
              </a:ext>
            </a:extLst>
          </p:cNvPr>
          <p:cNvSpPr txBox="1"/>
          <p:nvPr/>
        </p:nvSpPr>
        <p:spPr>
          <a:xfrm>
            <a:off x="1564482" y="5351704"/>
            <a:ext cx="3200400" cy="1051560"/>
          </a:xfrm>
          <a:prstGeom prst="rect">
            <a:avLst/>
          </a:prstGeom>
          <a:solidFill>
            <a:srgbClr val="CAFEDE"/>
          </a:solidFill>
          <a:ln>
            <a:solidFill>
              <a:srgbClr val="CAFEDE"/>
            </a:solidFill>
          </a:ln>
        </p:spPr>
        <p:txBody>
          <a:bodyPr wrap="square" tIns="0" bIns="0" rtlCol="0" anchor="ctr" anchorCtr="0">
            <a:noAutofit/>
          </a:bodyPr>
          <a:lstStyle/>
          <a:p>
            <a:pPr algn="ctr"/>
            <a:r>
              <a:rPr lang="en-US" b="1" dirty="0">
                <a:latin typeface="+mj-lt"/>
              </a:rPr>
              <a:t>Principal and Interest on Bonds and Line of Credit with the </a:t>
            </a:r>
            <a:br>
              <a:rPr lang="en-US" b="1" dirty="0">
                <a:latin typeface="+mj-lt"/>
              </a:rPr>
            </a:br>
            <a:r>
              <a:rPr lang="en-US" b="1" dirty="0">
                <a:latin typeface="+mj-lt"/>
              </a:rPr>
              <a:t>U.S. Treasury</a:t>
            </a:r>
          </a:p>
        </p:txBody>
      </p:sp>
      <p:sp>
        <p:nvSpPr>
          <p:cNvPr id="47" name="TextBox 46">
            <a:extLst>
              <a:ext uri="{FF2B5EF4-FFF2-40B4-BE49-F238E27FC236}">
                <a16:creationId xmlns:a16="http://schemas.microsoft.com/office/drawing/2014/main" id="{6C0B0AD9-C934-5B1A-8AD7-7CF5815F329B}"/>
              </a:ext>
            </a:extLst>
          </p:cNvPr>
          <p:cNvSpPr txBox="1"/>
          <p:nvPr/>
        </p:nvSpPr>
        <p:spPr>
          <a:xfrm>
            <a:off x="8455820" y="5351704"/>
            <a:ext cx="3200400" cy="1051560"/>
          </a:xfrm>
          <a:prstGeom prst="rect">
            <a:avLst/>
          </a:prstGeom>
          <a:solidFill>
            <a:srgbClr val="CAFEDE"/>
          </a:solidFill>
          <a:ln>
            <a:solidFill>
              <a:srgbClr val="CAFEDE"/>
            </a:solidFill>
          </a:ln>
        </p:spPr>
        <p:txBody>
          <a:bodyPr wrap="square" tIns="0" bIns="0" rtlCol="0" anchor="ctr" anchorCtr="0">
            <a:normAutofit/>
          </a:bodyPr>
          <a:lstStyle/>
          <a:p>
            <a:pPr algn="ctr"/>
            <a:r>
              <a:rPr lang="en-US" b="1" dirty="0">
                <a:latin typeface="+mj-lt"/>
              </a:rPr>
              <a:t>Any Deferred Federal Interest &amp; Principal</a:t>
            </a:r>
          </a:p>
        </p:txBody>
      </p:sp>
      <p:sp>
        <p:nvSpPr>
          <p:cNvPr id="48" name="Oval 47">
            <a:extLst>
              <a:ext uri="{FF2B5EF4-FFF2-40B4-BE49-F238E27FC236}">
                <a16:creationId xmlns:a16="http://schemas.microsoft.com/office/drawing/2014/main" id="{39AA2E3D-197A-BDA4-C971-350FD71F53C8}"/>
              </a:ext>
            </a:extLst>
          </p:cNvPr>
          <p:cNvSpPr/>
          <p:nvPr/>
        </p:nvSpPr>
        <p:spPr bwMode="auto">
          <a:xfrm>
            <a:off x="386953" y="5648883"/>
            <a:ext cx="457200" cy="457200"/>
          </a:xfrm>
          <a:prstGeom prst="ellipse">
            <a:avLst/>
          </a:prstGeom>
          <a:solidFill>
            <a:srgbClr val="034D34"/>
          </a:solidFill>
          <a:ln w="381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j-lt"/>
              </a:rPr>
              <a:t>2</a:t>
            </a:r>
          </a:p>
        </p:txBody>
      </p:sp>
      <p:sp>
        <p:nvSpPr>
          <p:cNvPr id="49" name="TextBox 48">
            <a:extLst>
              <a:ext uri="{FF2B5EF4-FFF2-40B4-BE49-F238E27FC236}">
                <a16:creationId xmlns:a16="http://schemas.microsoft.com/office/drawing/2014/main" id="{1CD5EED2-9895-0EF4-2BF2-4FC975B16C1F}"/>
              </a:ext>
            </a:extLst>
          </p:cNvPr>
          <p:cNvSpPr txBox="1"/>
          <p:nvPr/>
        </p:nvSpPr>
        <p:spPr>
          <a:xfrm>
            <a:off x="5226844" y="4462324"/>
            <a:ext cx="2767014" cy="646331"/>
          </a:xfrm>
          <a:prstGeom prst="rect">
            <a:avLst/>
          </a:prstGeom>
          <a:solidFill>
            <a:schemeClr val="bg1">
              <a:lumMod val="50000"/>
            </a:schemeClr>
          </a:solidFill>
          <a:ln>
            <a:solidFill>
              <a:schemeClr val="bg1">
                <a:lumMod val="50000"/>
              </a:schemeClr>
            </a:solidFill>
          </a:ln>
        </p:spPr>
        <p:txBody>
          <a:bodyPr wrap="square" tIns="0" bIns="0" rtlCol="0" anchor="ctr" anchorCtr="0">
            <a:normAutofit/>
          </a:bodyPr>
          <a:lstStyle/>
          <a:p>
            <a:pPr algn="ctr"/>
            <a:r>
              <a:rPr lang="en-US" b="1" dirty="0">
                <a:latin typeface="+mj-lt"/>
              </a:rPr>
              <a:t>BPA Net Proceeds After Non-Federal Payments</a:t>
            </a:r>
          </a:p>
        </p:txBody>
      </p:sp>
      <p:sp>
        <p:nvSpPr>
          <p:cNvPr id="16" name="TextBox 15">
            <a:extLst>
              <a:ext uri="{FF2B5EF4-FFF2-40B4-BE49-F238E27FC236}">
                <a16:creationId xmlns:a16="http://schemas.microsoft.com/office/drawing/2014/main" id="{9941E1F0-2D3C-1FB6-E0BF-FC1C56677A20}"/>
              </a:ext>
            </a:extLst>
          </p:cNvPr>
          <p:cNvSpPr txBox="1"/>
          <p:nvPr/>
        </p:nvSpPr>
        <p:spPr>
          <a:xfrm>
            <a:off x="1564482" y="2862546"/>
            <a:ext cx="1876425" cy="1047630"/>
          </a:xfrm>
          <a:prstGeom prst="rect">
            <a:avLst/>
          </a:prstGeom>
          <a:solidFill>
            <a:srgbClr val="8EBCDE"/>
          </a:solidFill>
          <a:ln>
            <a:solidFill>
              <a:srgbClr val="8EBCDE"/>
            </a:solidFill>
          </a:ln>
        </p:spPr>
        <p:txBody>
          <a:bodyPr wrap="square" tIns="0" bIns="0" rtlCol="0" anchor="ctr" anchorCtr="0">
            <a:normAutofit lnSpcReduction="10000"/>
          </a:bodyPr>
          <a:lstStyle/>
          <a:p>
            <a:pPr algn="ctr"/>
            <a:r>
              <a:rPr lang="en-US" b="1" dirty="0">
                <a:latin typeface="+mj-lt"/>
              </a:rPr>
              <a:t>Energy Northwest BPA-Supported Bonds, O&amp;M, and debt service</a:t>
            </a:r>
          </a:p>
        </p:txBody>
      </p:sp>
      <p:sp>
        <p:nvSpPr>
          <p:cNvPr id="18" name="TextBox 17">
            <a:extLst>
              <a:ext uri="{FF2B5EF4-FFF2-40B4-BE49-F238E27FC236}">
                <a16:creationId xmlns:a16="http://schemas.microsoft.com/office/drawing/2014/main" id="{36DFF7CE-177E-397A-E01B-9E21DAA21637}"/>
              </a:ext>
            </a:extLst>
          </p:cNvPr>
          <p:cNvSpPr txBox="1"/>
          <p:nvPr/>
        </p:nvSpPr>
        <p:spPr>
          <a:xfrm>
            <a:off x="3618310" y="2862546"/>
            <a:ext cx="3930251" cy="1047630"/>
          </a:xfrm>
          <a:prstGeom prst="rect">
            <a:avLst/>
          </a:prstGeom>
          <a:solidFill>
            <a:srgbClr val="8EBCDE"/>
          </a:solidFill>
          <a:ln>
            <a:solidFill>
              <a:srgbClr val="8EBCDE"/>
            </a:solidFill>
          </a:ln>
        </p:spPr>
        <p:txBody>
          <a:bodyPr wrap="square" tIns="0" bIns="0" rtlCol="0" anchor="ctr" anchorCtr="0">
            <a:normAutofit fontScale="92500" lnSpcReduction="20000"/>
          </a:bodyPr>
          <a:lstStyle/>
          <a:p>
            <a:pPr algn="ctr"/>
            <a:r>
              <a:rPr lang="en-US" b="1" dirty="0">
                <a:latin typeface="+mj-lt"/>
              </a:rPr>
              <a:t>Other Non-Federal Payments and BPA Lease Purchase Arrangements for Transmission Capital Program </a:t>
            </a:r>
            <a:br>
              <a:rPr lang="en-US" b="1" dirty="0">
                <a:latin typeface="+mj-lt"/>
              </a:rPr>
            </a:br>
            <a:r>
              <a:rPr lang="en-US" b="1" dirty="0">
                <a:latin typeface="+mj-lt"/>
              </a:rPr>
              <a:t>(IERA, POM, Lewis County, and NIFC-Related)</a:t>
            </a:r>
          </a:p>
        </p:txBody>
      </p:sp>
      <p:sp>
        <p:nvSpPr>
          <p:cNvPr id="19" name="TextBox 18">
            <a:extLst>
              <a:ext uri="{FF2B5EF4-FFF2-40B4-BE49-F238E27FC236}">
                <a16:creationId xmlns:a16="http://schemas.microsoft.com/office/drawing/2014/main" id="{1354AFF3-FC2E-6B92-17A0-EF02E39A72E9}"/>
              </a:ext>
            </a:extLst>
          </p:cNvPr>
          <p:cNvSpPr txBox="1"/>
          <p:nvPr/>
        </p:nvSpPr>
        <p:spPr>
          <a:xfrm>
            <a:off x="7725966" y="2862546"/>
            <a:ext cx="1876425" cy="1047630"/>
          </a:xfrm>
          <a:prstGeom prst="rect">
            <a:avLst/>
          </a:prstGeom>
          <a:solidFill>
            <a:srgbClr val="8EBCDE"/>
          </a:solidFill>
          <a:ln>
            <a:solidFill>
              <a:srgbClr val="8EBCDE"/>
            </a:solidFill>
          </a:ln>
        </p:spPr>
        <p:txBody>
          <a:bodyPr wrap="square" tIns="0" bIns="0" rtlCol="0" anchor="ctr" anchorCtr="0">
            <a:normAutofit/>
          </a:bodyPr>
          <a:lstStyle/>
          <a:p>
            <a:pPr algn="ctr"/>
            <a:r>
              <a:rPr lang="en-US" b="1" dirty="0">
                <a:latin typeface="+mj-lt"/>
              </a:rPr>
              <a:t>O&amp;M Expenses</a:t>
            </a:r>
          </a:p>
        </p:txBody>
      </p:sp>
      <p:sp>
        <p:nvSpPr>
          <p:cNvPr id="20" name="TextBox 19">
            <a:extLst>
              <a:ext uri="{FF2B5EF4-FFF2-40B4-BE49-F238E27FC236}">
                <a16:creationId xmlns:a16="http://schemas.microsoft.com/office/drawing/2014/main" id="{8FCD948C-3D42-CA28-F485-0303F72BE717}"/>
              </a:ext>
            </a:extLst>
          </p:cNvPr>
          <p:cNvSpPr txBox="1"/>
          <p:nvPr/>
        </p:nvSpPr>
        <p:spPr>
          <a:xfrm>
            <a:off x="9779795" y="2862546"/>
            <a:ext cx="1876425" cy="1047630"/>
          </a:xfrm>
          <a:prstGeom prst="rect">
            <a:avLst/>
          </a:prstGeom>
          <a:solidFill>
            <a:srgbClr val="8EBCDE"/>
          </a:solidFill>
          <a:ln>
            <a:solidFill>
              <a:srgbClr val="8EBCDE"/>
            </a:solidFill>
          </a:ln>
        </p:spPr>
        <p:txBody>
          <a:bodyPr wrap="square" tIns="0" bIns="0" rtlCol="0" anchor="ctr" anchorCtr="0">
            <a:normAutofit/>
          </a:bodyPr>
          <a:lstStyle/>
          <a:p>
            <a:pPr algn="ctr"/>
            <a:r>
              <a:rPr lang="en-US" b="1" dirty="0">
                <a:latin typeface="+mj-lt"/>
              </a:rPr>
              <a:t>Other Expenses</a:t>
            </a:r>
          </a:p>
        </p:txBody>
      </p:sp>
      <p:sp>
        <p:nvSpPr>
          <p:cNvPr id="50" name="TextBox 49">
            <a:extLst>
              <a:ext uri="{FF2B5EF4-FFF2-40B4-BE49-F238E27FC236}">
                <a16:creationId xmlns:a16="http://schemas.microsoft.com/office/drawing/2014/main" id="{277ADD9F-2F67-BE5E-5B15-3A8D49583A78}"/>
              </a:ext>
            </a:extLst>
          </p:cNvPr>
          <p:cNvSpPr txBox="1"/>
          <p:nvPr/>
        </p:nvSpPr>
        <p:spPr>
          <a:xfrm>
            <a:off x="950118" y="2850268"/>
            <a:ext cx="545307" cy="1062575"/>
          </a:xfrm>
          <a:prstGeom prst="rect">
            <a:avLst/>
          </a:prstGeom>
          <a:solidFill>
            <a:srgbClr val="408EC8"/>
          </a:solidFill>
          <a:ln>
            <a:solidFill>
              <a:srgbClr val="408EC8"/>
            </a:solidFill>
          </a:ln>
        </p:spPr>
        <p:txBody>
          <a:bodyPr vert="vert270" wrap="square" tIns="0" bIns="0" rtlCol="0" anchor="ctr" anchorCtr="0">
            <a:normAutofit fontScale="92500" lnSpcReduction="10000"/>
          </a:bodyPr>
          <a:lstStyle/>
          <a:p>
            <a:pPr algn="ctr"/>
            <a:r>
              <a:rPr lang="en-US" sz="1400" b="1" dirty="0">
                <a:latin typeface="+mj-lt"/>
              </a:rPr>
              <a:t>First Order of Payment</a:t>
            </a:r>
          </a:p>
        </p:txBody>
      </p:sp>
      <p:sp>
        <p:nvSpPr>
          <p:cNvPr id="56" name="TextBox 55">
            <a:extLst>
              <a:ext uri="{FF2B5EF4-FFF2-40B4-BE49-F238E27FC236}">
                <a16:creationId xmlns:a16="http://schemas.microsoft.com/office/drawing/2014/main" id="{01BE2E52-ABDF-D350-3F64-575875B5B161}"/>
              </a:ext>
            </a:extLst>
          </p:cNvPr>
          <p:cNvSpPr txBox="1"/>
          <p:nvPr/>
        </p:nvSpPr>
        <p:spPr>
          <a:xfrm>
            <a:off x="931664" y="5346196"/>
            <a:ext cx="545307" cy="1062575"/>
          </a:xfrm>
          <a:prstGeom prst="rect">
            <a:avLst/>
          </a:prstGeom>
          <a:solidFill>
            <a:srgbClr val="059966"/>
          </a:solidFill>
          <a:ln>
            <a:solidFill>
              <a:srgbClr val="059966"/>
            </a:solidFill>
          </a:ln>
        </p:spPr>
        <p:txBody>
          <a:bodyPr vert="vert270" wrap="square" tIns="0" bIns="0" rtlCol="0" anchor="ctr" anchorCtr="0">
            <a:normAutofit fontScale="92500" lnSpcReduction="10000"/>
          </a:bodyPr>
          <a:lstStyle/>
          <a:p>
            <a:pPr algn="ctr"/>
            <a:r>
              <a:rPr lang="en-US" sz="1400" b="1" dirty="0">
                <a:latin typeface="+mj-lt"/>
              </a:rPr>
              <a:t>Second  Order of Payment</a:t>
            </a:r>
          </a:p>
        </p:txBody>
      </p:sp>
      <p:cxnSp>
        <p:nvCxnSpPr>
          <p:cNvPr id="57" name="Connector: Elbow 56">
            <a:extLst>
              <a:ext uri="{FF2B5EF4-FFF2-40B4-BE49-F238E27FC236}">
                <a16:creationId xmlns:a16="http://schemas.microsoft.com/office/drawing/2014/main" id="{7DC64883-332E-6681-F54C-C97949D2C511}"/>
              </a:ext>
            </a:extLst>
          </p:cNvPr>
          <p:cNvCxnSpPr>
            <a:cxnSpLocks/>
            <a:stCxn id="49" idx="2"/>
            <a:endCxn id="46" idx="0"/>
          </p:cNvCxnSpPr>
          <p:nvPr/>
        </p:nvCxnSpPr>
        <p:spPr>
          <a:xfrm rot="5400000">
            <a:off x="4765993" y="3507345"/>
            <a:ext cx="243049" cy="3445669"/>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FC3C4C71-CF1E-2ED3-1456-9F17599CF5B2}"/>
              </a:ext>
            </a:extLst>
          </p:cNvPr>
          <p:cNvCxnSpPr>
            <a:cxnSpLocks/>
            <a:stCxn id="49" idx="2"/>
            <a:endCxn id="47" idx="0"/>
          </p:cNvCxnSpPr>
          <p:nvPr/>
        </p:nvCxnSpPr>
        <p:spPr>
          <a:xfrm rot="16200000" flipH="1">
            <a:off x="8211661" y="3507344"/>
            <a:ext cx="243049" cy="3445669"/>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ight Brace 65">
            <a:extLst>
              <a:ext uri="{FF2B5EF4-FFF2-40B4-BE49-F238E27FC236}">
                <a16:creationId xmlns:a16="http://schemas.microsoft.com/office/drawing/2014/main" id="{70AA92C4-1176-0951-EE4F-6A4488B2C8CB}"/>
              </a:ext>
            </a:extLst>
          </p:cNvPr>
          <p:cNvSpPr/>
          <p:nvPr/>
        </p:nvSpPr>
        <p:spPr>
          <a:xfrm rot="5400000">
            <a:off x="6427789" y="-787400"/>
            <a:ext cx="365125" cy="1009174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9" name="Straight Arrow Connector 68">
            <a:extLst>
              <a:ext uri="{FF2B5EF4-FFF2-40B4-BE49-F238E27FC236}">
                <a16:creationId xmlns:a16="http://schemas.microsoft.com/office/drawing/2014/main" id="{00DFA4EB-79D5-B02C-AED6-4A3750979A5B}"/>
              </a:ext>
            </a:extLst>
          </p:cNvPr>
          <p:cNvCxnSpPr>
            <a:cxnSpLocks/>
            <a:stCxn id="49" idx="2"/>
            <a:endCxn id="45" idx="0"/>
          </p:cNvCxnSpPr>
          <p:nvPr/>
        </p:nvCxnSpPr>
        <p:spPr>
          <a:xfrm>
            <a:off x="6610351" y="5108655"/>
            <a:ext cx="0" cy="24304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29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Additional </a:t>
            </a:r>
            <a:r>
              <a:rPr lang="en-US" sz="4400" b="0" dirty="0">
                <a:solidFill>
                  <a:schemeClr val="tx1"/>
                </a:solidFill>
                <a:latin typeface="+mj-lt"/>
                <a:ea typeface="+mj-ea"/>
                <a:cs typeface="+mj-cs"/>
              </a:rPr>
              <a:t>Assurances of Non-Federal Payment</a:t>
            </a:r>
            <a:endParaRPr lang="en-US" sz="4400" b="0"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E1562882-05EC-3BEB-1FB5-30EAB9D769AE}"/>
              </a:ext>
            </a:extLst>
          </p:cNvPr>
          <p:cNvSpPr txBox="1"/>
          <p:nvPr/>
        </p:nvSpPr>
        <p:spPr>
          <a:xfrm>
            <a:off x="447676" y="1120212"/>
            <a:ext cx="11449050" cy="646331"/>
          </a:xfrm>
          <a:prstGeom prst="rect">
            <a:avLst/>
          </a:prstGeom>
          <a:noFill/>
        </p:spPr>
        <p:txBody>
          <a:bodyPr wrap="square" rtlCol="0">
            <a:spAutoFit/>
          </a:bodyPr>
          <a:lstStyle/>
          <a:p>
            <a:r>
              <a:rPr lang="en-US" i="1" dirty="0">
                <a:solidFill>
                  <a:srgbClr val="408EC8"/>
                </a:solidFill>
              </a:rPr>
              <a:t>While BPA’s rate setting process is designed to ensure full cost recovery, and priority is statutorily guaranteed to BPA’s Non-Federal obligations, additional measures provide downside protection for Non-Federal obligations</a:t>
            </a:r>
          </a:p>
        </p:txBody>
      </p:sp>
      <p:sp>
        <p:nvSpPr>
          <p:cNvPr id="2" name="Slide Number Placeholder 3">
            <a:extLst>
              <a:ext uri="{FF2B5EF4-FFF2-40B4-BE49-F238E27FC236}">
                <a16:creationId xmlns:a16="http://schemas.microsoft.com/office/drawing/2014/main" id="{C3BDDF44-B2F3-9654-FDE8-DE53D3888680}"/>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19</a:t>
            </a:fld>
            <a:endParaRPr lang="en-ZA" dirty="0"/>
          </a:p>
        </p:txBody>
      </p:sp>
      <p:graphicFrame>
        <p:nvGraphicFramePr>
          <p:cNvPr id="26" name="Table 16">
            <a:extLst>
              <a:ext uri="{FF2B5EF4-FFF2-40B4-BE49-F238E27FC236}">
                <a16:creationId xmlns:a16="http://schemas.microsoft.com/office/drawing/2014/main" id="{02E8A78F-8522-8CAE-A7FF-5112E9B3BFCC}"/>
              </a:ext>
            </a:extLst>
          </p:cNvPr>
          <p:cNvGraphicFramePr>
            <a:graphicFrameLocks noGrp="1"/>
          </p:cNvGraphicFramePr>
          <p:nvPr>
            <p:extLst>
              <p:ext uri="{D42A27DB-BD31-4B8C-83A1-F6EECF244321}">
                <p14:modId xmlns:p14="http://schemas.microsoft.com/office/powerpoint/2010/main" val="1731875751"/>
              </p:ext>
            </p:extLst>
          </p:nvPr>
        </p:nvGraphicFramePr>
        <p:xfrm>
          <a:off x="447675" y="1827144"/>
          <a:ext cx="11238893" cy="3346668"/>
        </p:xfrm>
        <a:graphic>
          <a:graphicData uri="http://schemas.openxmlformats.org/drawingml/2006/table">
            <a:tbl>
              <a:tblPr firstRow="1" bandRow="1">
                <a:tableStyleId>{5C22544A-7EE6-4342-B048-85BDC9FD1C3A}</a:tableStyleId>
              </a:tblPr>
              <a:tblGrid>
                <a:gridCol w="1029653">
                  <a:extLst>
                    <a:ext uri="{9D8B030D-6E8A-4147-A177-3AD203B41FA5}">
                      <a16:colId xmlns:a16="http://schemas.microsoft.com/office/drawing/2014/main" val="1864539333"/>
                    </a:ext>
                  </a:extLst>
                </a:gridCol>
                <a:gridCol w="3566160">
                  <a:extLst>
                    <a:ext uri="{9D8B030D-6E8A-4147-A177-3AD203B41FA5}">
                      <a16:colId xmlns:a16="http://schemas.microsoft.com/office/drawing/2014/main" val="691818076"/>
                    </a:ext>
                  </a:extLst>
                </a:gridCol>
                <a:gridCol w="6643080">
                  <a:extLst>
                    <a:ext uri="{9D8B030D-6E8A-4147-A177-3AD203B41FA5}">
                      <a16:colId xmlns:a16="http://schemas.microsoft.com/office/drawing/2014/main" val="2324409674"/>
                    </a:ext>
                  </a:extLst>
                </a:gridCol>
              </a:tblGrid>
              <a:tr h="530995">
                <a:tc>
                  <a:txBody>
                    <a:bodyPr/>
                    <a:lstStyle/>
                    <a:p>
                      <a:r>
                        <a:rPr lang="en-ZA" sz="2000" b="1" dirty="0">
                          <a:solidFill>
                            <a:srgbClr val="059966"/>
                          </a:solidFill>
                          <a:latin typeface="+mj-lt"/>
                        </a:rPr>
                        <a:t>Option 1</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Utilize Reserves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0" dirty="0">
                          <a:solidFill>
                            <a:schemeClr val="tx1"/>
                          </a:solidFill>
                        </a:rPr>
                        <a:t>BPA may utilize its Power Services’ RAR and/or Transmission Services’ RAR (collectively, the “Total RAR”) within a fiscal year</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1368292"/>
                  </a:ext>
                </a:extLst>
              </a:tr>
              <a:tr h="775533">
                <a:tc>
                  <a:txBody>
                    <a:bodyPr/>
                    <a:lstStyle/>
                    <a:p>
                      <a:r>
                        <a:rPr lang="en-ZA" sz="2000" b="1" dirty="0">
                          <a:solidFill>
                            <a:srgbClr val="059966"/>
                          </a:solidFill>
                          <a:latin typeface="+mj-lt"/>
                        </a:rPr>
                        <a:t>Option 2</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Access U.S. Treasury Short-Term </a:t>
                      </a:r>
                      <a:br>
                        <a:rPr lang="en-US" sz="1400" b="1" dirty="0">
                          <a:solidFill>
                            <a:schemeClr val="tx1"/>
                          </a:solidFill>
                        </a:rPr>
                      </a:br>
                      <a:r>
                        <a:rPr lang="en-US" sz="1400" b="1" dirty="0">
                          <a:solidFill>
                            <a:schemeClr val="tx1"/>
                          </a:solidFill>
                        </a:rPr>
                        <a:t>Credit Facility</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0" dirty="0">
                          <a:solidFill>
                            <a:schemeClr val="tx1"/>
                          </a:solidFill>
                        </a:rPr>
                        <a:t>BPA maintains overnight access to a $750 million line of credit with the U.S. Treasury to address unmet costs, including Non-Federal obligations and operating costs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133050"/>
                  </a:ext>
                </a:extLst>
              </a:tr>
              <a:tr h="1264607">
                <a:tc>
                  <a:txBody>
                    <a:bodyPr/>
                    <a:lstStyle/>
                    <a:p>
                      <a:r>
                        <a:rPr lang="en-ZA" sz="2000" b="1" dirty="0">
                          <a:solidFill>
                            <a:srgbClr val="059966"/>
                          </a:solidFill>
                          <a:latin typeface="+mj-lt"/>
                        </a:rPr>
                        <a:t>Option 3</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Employ the Financial Reserves Policy (“FRP”) Surcharge and/or Cost Recovery Adjustment Clause (“CRAC”)</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0" dirty="0">
                          <a:solidFill>
                            <a:schemeClr val="tx1"/>
                          </a:solidFill>
                        </a:rPr>
                        <a:t>The Surcharge and CRAC are automatic rate adjustments that trigger when actual fiscal year end RAR by business unit fall below certain thresholds; the rate adjustments are effective December 1 through September 30 of the applicable year </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63326"/>
                  </a:ext>
                </a:extLst>
              </a:tr>
              <a:tr h="775533">
                <a:tc>
                  <a:txBody>
                    <a:bodyPr/>
                    <a:lstStyle/>
                    <a:p>
                      <a:r>
                        <a:rPr lang="en-ZA" sz="2000" b="1" dirty="0">
                          <a:solidFill>
                            <a:srgbClr val="059966"/>
                          </a:solidFill>
                          <a:latin typeface="+mj-lt"/>
                        </a:rPr>
                        <a:t>Option 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Undertake Expedited Rate Case</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0" dirty="0">
                          <a:solidFill>
                            <a:schemeClr val="tx1"/>
                          </a:solidFill>
                        </a:rPr>
                        <a:t>BPA also reserves the right to initiate an expedited rate case proceeding to increase Power and/or Transmission Services rates during a rate period, a process estimated to take up to six months to complete</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0805897"/>
                  </a:ext>
                </a:extLst>
              </a:tr>
            </a:tbl>
          </a:graphicData>
        </a:graphic>
      </p:graphicFrame>
      <p:sp>
        <p:nvSpPr>
          <p:cNvPr id="27" name="TextBox 26">
            <a:extLst>
              <a:ext uri="{FF2B5EF4-FFF2-40B4-BE49-F238E27FC236}">
                <a16:creationId xmlns:a16="http://schemas.microsoft.com/office/drawing/2014/main" id="{017F68AF-6A2E-371C-6D2D-60BB79BBE59D}"/>
              </a:ext>
            </a:extLst>
          </p:cNvPr>
          <p:cNvSpPr txBox="1"/>
          <p:nvPr/>
        </p:nvSpPr>
        <p:spPr>
          <a:xfrm>
            <a:off x="441962" y="5742024"/>
            <a:ext cx="11449050" cy="646331"/>
          </a:xfrm>
          <a:prstGeom prst="rect">
            <a:avLst/>
          </a:prstGeom>
          <a:noFill/>
        </p:spPr>
        <p:txBody>
          <a:bodyPr wrap="square" rtlCol="0">
            <a:spAutoFit/>
          </a:bodyPr>
          <a:lstStyle/>
          <a:p>
            <a:pPr algn="ctr"/>
            <a:r>
              <a:rPr lang="en-US" b="1" i="1" dirty="0">
                <a:solidFill>
                  <a:srgbClr val="225174"/>
                </a:solidFill>
              </a:rPr>
              <a:t>BPA has never failed to meet its Non-Federal obligations and has made all scheduled </a:t>
            </a:r>
            <a:br>
              <a:rPr lang="en-US" b="1" i="1" dirty="0">
                <a:solidFill>
                  <a:srgbClr val="225174"/>
                </a:solidFill>
              </a:rPr>
            </a:br>
            <a:r>
              <a:rPr lang="en-US" b="1" i="1" dirty="0">
                <a:solidFill>
                  <a:srgbClr val="225174"/>
                </a:solidFill>
              </a:rPr>
              <a:t>U.S. Treasury payments on time and in full for the last 41 consecutive years</a:t>
            </a:r>
          </a:p>
        </p:txBody>
      </p:sp>
      <p:sp>
        <p:nvSpPr>
          <p:cNvPr id="4" name="TextBox 3">
            <a:extLst>
              <a:ext uri="{FF2B5EF4-FFF2-40B4-BE49-F238E27FC236}">
                <a16:creationId xmlns:a16="http://schemas.microsoft.com/office/drawing/2014/main" id="{44FCF4B8-D1D2-2A69-E0A3-4A5538787E39}"/>
              </a:ext>
            </a:extLst>
          </p:cNvPr>
          <p:cNvSpPr txBox="1"/>
          <p:nvPr/>
        </p:nvSpPr>
        <p:spPr>
          <a:xfrm>
            <a:off x="441962" y="5250169"/>
            <a:ext cx="11238893" cy="415498"/>
          </a:xfrm>
          <a:prstGeom prst="rect">
            <a:avLst/>
          </a:prstGeom>
          <a:noFill/>
        </p:spPr>
        <p:txBody>
          <a:bodyPr wrap="square" rtlCol="0">
            <a:spAutoFit/>
          </a:bodyPr>
          <a:lstStyle/>
          <a:p>
            <a:r>
              <a:rPr lang="en-US" sz="1050" i="1" dirty="0">
                <a:effectLst/>
                <a:latin typeface="Aptos" panose="020B0004020202020204" pitchFamily="34" charset="0"/>
                <a:ea typeface="Calibri" panose="020F0502020204030204" pitchFamily="34" charset="0"/>
                <a:cs typeface="Calibri" panose="020F0502020204030204" pitchFamily="34" charset="0"/>
              </a:rPr>
              <a:t>Reserves Available for Risk (“RAR”) - cash &amp; investments held in the Bonneville Fund that are a </a:t>
            </a:r>
            <a:r>
              <a:rPr lang="en-US" sz="1050" i="1" dirty="0">
                <a:effectLst/>
                <a:latin typeface="+mj-lt"/>
                <a:ea typeface="Calibri" panose="020F0502020204030204" pitchFamily="34" charset="0"/>
                <a:cs typeface="Calibri" panose="020F0502020204030204" pitchFamily="34" charset="0"/>
              </a:rPr>
              <a:t>result</a:t>
            </a:r>
            <a:r>
              <a:rPr lang="en-US" sz="1050" i="1" dirty="0">
                <a:effectLst/>
                <a:latin typeface="Aptos" panose="020B0004020202020204" pitchFamily="34" charset="0"/>
                <a:ea typeface="Calibri" panose="020F0502020204030204" pitchFamily="34" charset="0"/>
                <a:cs typeface="Calibri" panose="020F0502020204030204" pitchFamily="34" charset="0"/>
              </a:rPr>
              <a:t> of operations (plus any deferred borrowing).  Distinct from Reserves Not Available for Risk which are funds held for specific purposes, e.g. study deposits from customers</a:t>
            </a:r>
            <a:endParaRPr lang="en-US" sz="1050" i="1" dirty="0"/>
          </a:p>
        </p:txBody>
      </p:sp>
    </p:spTree>
    <p:extLst>
      <p:ext uri="{BB962C8B-B14F-4D97-AF65-F5344CB8AC3E}">
        <p14:creationId xmlns:p14="http://schemas.microsoft.com/office/powerpoint/2010/main" val="86877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4294967295"/>
          </p:nvPr>
        </p:nvSpPr>
        <p:spPr>
          <a:xfrm>
            <a:off x="11696700" y="6356350"/>
            <a:ext cx="304799" cy="365125"/>
          </a:xfrm>
        </p:spPr>
        <p:txBody>
          <a:bodyPr/>
          <a:lstStyle/>
          <a:p>
            <a:fld id="{19B51A1E-902D-48AF-9020-955120F399B6}" type="slidenum">
              <a:rPr lang="en-ZA" smtClean="0"/>
              <a:pPr/>
              <a:t>2</a:t>
            </a:fld>
            <a:endParaRPr lang="en-ZA" dirty="0"/>
          </a:p>
        </p:txBody>
      </p:sp>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accent1"/>
              </a:gs>
              <a:gs pos="100000">
                <a:schemeClr val="accent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Disclaimer</a:t>
            </a:r>
          </a:p>
        </p:txBody>
      </p:sp>
      <p:sp>
        <p:nvSpPr>
          <p:cNvPr id="16" name="Text Box">
            <a:extLst>
              <a:ext uri="{FF2B5EF4-FFF2-40B4-BE49-F238E27FC236}">
                <a16:creationId xmlns:a16="http://schemas.microsoft.com/office/drawing/2014/main" id="{02DE1C52-EC99-1E25-4608-ED0668119239}"/>
              </a:ext>
            </a:extLst>
          </p:cNvPr>
          <p:cNvSpPr txBox="1">
            <a:spLocks noChangeArrowheads="1"/>
          </p:cNvSpPr>
          <p:nvPr/>
        </p:nvSpPr>
        <p:spPr bwMode="auto">
          <a:xfrm>
            <a:off x="447676" y="1181099"/>
            <a:ext cx="11449050" cy="368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27417" rIns="27417" bIns="27417"/>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ts val="600"/>
              </a:spcBef>
              <a:buClr>
                <a:srgbClr val="53548A"/>
              </a:buClr>
              <a:buSzPct val="76000"/>
              <a:defRPr/>
            </a:pPr>
            <a:r>
              <a:rPr lang="en-US" sz="1200" dirty="0">
                <a:latin typeface="+mn-lt"/>
              </a:rPr>
              <a:t>The information in this investor presentation is a summary of certain information concerning the Bonneville Power Administration (“BPA”) and is not intended to contain all information material to investors. This investor presentation is provided for your information and convenience only. This investor presentation does not constitute a recommendation or an offer or solicitation for the purchase or sale of any security or other financial instrument or to adopt any investment strategy. In no event shall BPA be liable for any use by any party of, or any decision made or action taken by any party in reliance upon the information contained herein. BPA makes no representations as to the legal, tax or accounting treatment of any BPA-supported security. You should consult with your own advisors as to such matters and the consequences of the purchase and ownership of BPA-supported securities. Past performance is not indicative of future performance, which will vary. </a:t>
            </a:r>
          </a:p>
          <a:p>
            <a:pPr algn="just">
              <a:spcBef>
                <a:spcPts val="600"/>
              </a:spcBef>
              <a:buClr>
                <a:srgbClr val="53548A"/>
              </a:buClr>
              <a:buSzPct val="76000"/>
              <a:defRPr/>
            </a:pPr>
            <a:r>
              <a:rPr lang="en-US" sz="1200" dirty="0">
                <a:latin typeface="+mn-lt"/>
              </a:rPr>
              <a:t>This investor presentation you are about to view is provided as of June 24, 2025. If you are viewing this presentation after June 24, 2025, there may have been events that occurred subsequent to such date that would have a material adverse effect on the financial information that is presented herein, and BPA has not undertaken any obligation to update this investor presentation. </a:t>
            </a:r>
          </a:p>
          <a:p>
            <a:pPr algn="just">
              <a:spcBef>
                <a:spcPts val="600"/>
              </a:spcBef>
              <a:buClr>
                <a:srgbClr val="53548A"/>
              </a:buClr>
              <a:buSzPct val="76000"/>
              <a:defRPr/>
            </a:pPr>
            <a:r>
              <a:rPr lang="en-US" sz="1200" dirty="0">
                <a:latin typeface="+mn-lt"/>
              </a:rPr>
              <a:t>This investor presentation contains statements which, to the extent they are not recitations of historical fact, may constitute “forward-looking statements.” In this respect, the words “estimate,” “project,” “anticipate,” “expect,” “intend,” “believe” and similar expressions are intended to identify forward-looking statements. A number of important factors affecting BPA’s business and financial results could cause actual results to differ materially from those stated in the forward-looking statements. </a:t>
            </a:r>
          </a:p>
          <a:p>
            <a:pPr algn="just">
              <a:spcBef>
                <a:spcPts val="600"/>
              </a:spcBef>
              <a:buClr>
                <a:srgbClr val="53548A"/>
              </a:buClr>
              <a:buSzPct val="76000"/>
              <a:defRPr/>
            </a:pPr>
            <a:r>
              <a:rPr lang="en-US" sz="1200" b="1" dirty="0">
                <a:latin typeface="+mn-lt"/>
              </a:rPr>
              <a:t>Bonds supported by BPA’s financial obligations and the obligations of BPA providing such support are not nor shall they be construed to be general obligations of the United States of America nor are such bonds or obligations intended to be or are they secured by the full faith and credit of the United States of America. </a:t>
            </a:r>
            <a:endParaRPr lang="en-US" sz="1100" b="1" dirty="0">
              <a:latin typeface="+mn-lt"/>
            </a:endParaRPr>
          </a:p>
        </p:txBody>
      </p:sp>
    </p:spTree>
    <p:extLst>
      <p:ext uri="{BB962C8B-B14F-4D97-AF65-F5344CB8AC3E}">
        <p14:creationId xmlns:p14="http://schemas.microsoft.com/office/powerpoint/2010/main" val="1203388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BPA Financial Reserves</a:t>
            </a:r>
          </a:p>
        </p:txBody>
      </p:sp>
      <p:sp>
        <p:nvSpPr>
          <p:cNvPr id="6" name="TextBox 5">
            <a:extLst>
              <a:ext uri="{FF2B5EF4-FFF2-40B4-BE49-F238E27FC236}">
                <a16:creationId xmlns:a16="http://schemas.microsoft.com/office/drawing/2014/main" id="{E1562882-05EC-3BEB-1FB5-30EAB9D769AE}"/>
              </a:ext>
            </a:extLst>
          </p:cNvPr>
          <p:cNvSpPr txBox="1"/>
          <p:nvPr/>
        </p:nvSpPr>
        <p:spPr>
          <a:xfrm>
            <a:off x="447676" y="1120212"/>
            <a:ext cx="11449050" cy="646331"/>
          </a:xfrm>
          <a:prstGeom prst="rect">
            <a:avLst/>
          </a:prstGeom>
          <a:noFill/>
        </p:spPr>
        <p:txBody>
          <a:bodyPr wrap="square" rtlCol="0">
            <a:spAutoFit/>
          </a:bodyPr>
          <a:lstStyle/>
          <a:p>
            <a:r>
              <a:rPr lang="en-US" i="1" dirty="0">
                <a:solidFill>
                  <a:srgbClr val="408EC8"/>
                </a:solidFill>
              </a:rPr>
              <a:t>In addition to a $750 million short-term credit facility with the U.S. Treasury, BPA also maintains Reserves Available for Risk as well as a process to increase rates without a formal rate process in times of RAR stress</a:t>
            </a:r>
          </a:p>
        </p:txBody>
      </p:sp>
      <p:sp>
        <p:nvSpPr>
          <p:cNvPr id="2" name="Slide Number Placeholder 3">
            <a:extLst>
              <a:ext uri="{FF2B5EF4-FFF2-40B4-BE49-F238E27FC236}">
                <a16:creationId xmlns:a16="http://schemas.microsoft.com/office/drawing/2014/main" id="{C3BDDF44-B2F3-9654-FDE8-DE53D3888680}"/>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20</a:t>
            </a:fld>
            <a:endParaRPr lang="en-ZA" dirty="0"/>
          </a:p>
        </p:txBody>
      </p:sp>
      <p:sp>
        <p:nvSpPr>
          <p:cNvPr id="23" name="TextBox 22">
            <a:extLst>
              <a:ext uri="{FF2B5EF4-FFF2-40B4-BE49-F238E27FC236}">
                <a16:creationId xmlns:a16="http://schemas.microsoft.com/office/drawing/2014/main" id="{6616126B-454B-21F5-9F2E-2AD50FA70AEA}"/>
              </a:ext>
            </a:extLst>
          </p:cNvPr>
          <p:cNvSpPr txBox="1"/>
          <p:nvPr/>
        </p:nvSpPr>
        <p:spPr>
          <a:xfrm>
            <a:off x="447676" y="1836675"/>
            <a:ext cx="11449050" cy="307777"/>
          </a:xfrm>
          <a:prstGeom prst="rect">
            <a:avLst/>
          </a:prstGeom>
          <a:noFill/>
        </p:spPr>
        <p:txBody>
          <a:bodyPr wrap="square" rtlCol="0">
            <a:spAutoFit/>
          </a:bodyPr>
          <a:lstStyle/>
          <a:p>
            <a:pPr marL="285750" indent="-285750">
              <a:spcBef>
                <a:spcPts val="600"/>
              </a:spcBef>
              <a:buClr>
                <a:schemeClr val="tx1"/>
              </a:buClr>
              <a:buFont typeface="Arial Narrow" panose="020B0606020202030204" pitchFamily="34" charset="0"/>
              <a:buChar char="●"/>
            </a:pPr>
            <a:r>
              <a:rPr lang="en-US" sz="1400" dirty="0">
                <a:latin typeface="+mj-lt"/>
              </a:rPr>
              <a:t>Financial reserves additional to the $750 million U.S. Treasury facility fluctuate throughout the year based upon a variety of factors</a:t>
            </a:r>
          </a:p>
        </p:txBody>
      </p:sp>
      <p:sp>
        <p:nvSpPr>
          <p:cNvPr id="5" name="Title 1">
            <a:extLst>
              <a:ext uri="{FF2B5EF4-FFF2-40B4-BE49-F238E27FC236}">
                <a16:creationId xmlns:a16="http://schemas.microsoft.com/office/drawing/2014/main" id="{FD15925A-89C8-252F-0FE7-CFA58917AA44}"/>
              </a:ext>
            </a:extLst>
          </p:cNvPr>
          <p:cNvSpPr txBox="1">
            <a:spLocks/>
          </p:cNvSpPr>
          <p:nvPr/>
        </p:nvSpPr>
        <p:spPr>
          <a:xfrm>
            <a:off x="447672" y="2224352"/>
            <a:ext cx="11449050"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1600" kern="1200" dirty="0">
                <a:solidFill>
                  <a:schemeClr val="tx1"/>
                </a:solidFill>
                <a:latin typeface="+mn-lt"/>
                <a:ea typeface="+mj-ea"/>
                <a:cs typeface="+mj-cs"/>
              </a:rPr>
              <a:t>Year-End Reserves ($ Millions)</a:t>
            </a:r>
          </a:p>
        </p:txBody>
      </p:sp>
      <p:sp>
        <p:nvSpPr>
          <p:cNvPr id="7" name="TextBox 6">
            <a:extLst>
              <a:ext uri="{FF2B5EF4-FFF2-40B4-BE49-F238E27FC236}">
                <a16:creationId xmlns:a16="http://schemas.microsoft.com/office/drawing/2014/main" id="{0A46A30F-61A6-75CB-5AFE-BD9C43AB6A6B}"/>
              </a:ext>
            </a:extLst>
          </p:cNvPr>
          <p:cNvSpPr txBox="1"/>
          <p:nvPr/>
        </p:nvSpPr>
        <p:spPr>
          <a:xfrm>
            <a:off x="1316764" y="4973066"/>
            <a:ext cx="2623865" cy="830997"/>
          </a:xfrm>
          <a:prstGeom prst="rect">
            <a:avLst/>
          </a:prstGeom>
          <a:noFill/>
        </p:spPr>
        <p:txBody>
          <a:bodyPr wrap="square" rtlCol="0">
            <a:spAutoFit/>
          </a:bodyPr>
          <a:lstStyle/>
          <a:p>
            <a:pPr algn="ctr"/>
            <a:r>
              <a:rPr lang="en-US" sz="1200" b="1" dirty="0">
                <a:solidFill>
                  <a:srgbClr val="408EC8"/>
                </a:solidFill>
                <a:latin typeface="+mj-lt"/>
              </a:rPr>
              <a:t>Cash, cash equivalents, and readily-liquidated </a:t>
            </a:r>
            <a:br>
              <a:rPr lang="en-US" sz="1200" b="1" dirty="0">
                <a:solidFill>
                  <a:srgbClr val="408EC8"/>
                </a:solidFill>
                <a:latin typeface="+mj-lt"/>
              </a:rPr>
            </a:br>
            <a:r>
              <a:rPr lang="en-US" sz="1200" b="1" dirty="0">
                <a:solidFill>
                  <a:srgbClr val="408EC8"/>
                </a:solidFill>
                <a:latin typeface="+mj-lt"/>
              </a:rPr>
              <a:t>U.S. Treasury securities held in BPA’s </a:t>
            </a:r>
            <a:br>
              <a:rPr lang="en-US" sz="1200" b="1" dirty="0">
                <a:solidFill>
                  <a:srgbClr val="408EC8"/>
                </a:solidFill>
                <a:latin typeface="+mj-lt"/>
              </a:rPr>
            </a:br>
            <a:r>
              <a:rPr lang="en-US" sz="1200" b="1" dirty="0">
                <a:solidFill>
                  <a:srgbClr val="408EC8"/>
                </a:solidFill>
                <a:latin typeface="+mj-lt"/>
              </a:rPr>
              <a:t>account at the U.S. Treasury</a:t>
            </a:r>
            <a:endParaRPr lang="en-US" sz="1200" b="1" dirty="0">
              <a:solidFill>
                <a:srgbClr val="408EC8"/>
              </a:solidFill>
              <a:highlight>
                <a:srgbClr val="FFFF00"/>
              </a:highlight>
              <a:latin typeface="+mj-lt"/>
            </a:endParaRPr>
          </a:p>
        </p:txBody>
      </p:sp>
      <p:sp>
        <p:nvSpPr>
          <p:cNvPr id="8" name="TextBox 7">
            <a:extLst>
              <a:ext uri="{FF2B5EF4-FFF2-40B4-BE49-F238E27FC236}">
                <a16:creationId xmlns:a16="http://schemas.microsoft.com/office/drawing/2014/main" id="{A710727C-46F1-131F-8D1D-279F7D9EAFB9}"/>
              </a:ext>
            </a:extLst>
          </p:cNvPr>
          <p:cNvSpPr txBox="1"/>
          <p:nvPr/>
        </p:nvSpPr>
        <p:spPr>
          <a:xfrm>
            <a:off x="4107996" y="4973066"/>
            <a:ext cx="2623865" cy="1200329"/>
          </a:xfrm>
          <a:prstGeom prst="rect">
            <a:avLst/>
          </a:prstGeom>
          <a:noFill/>
        </p:spPr>
        <p:txBody>
          <a:bodyPr wrap="square" rtlCol="0">
            <a:spAutoFit/>
          </a:bodyPr>
          <a:lstStyle/>
          <a:p>
            <a:pPr algn="ctr"/>
            <a:r>
              <a:rPr lang="en-US" sz="1200" b="1" dirty="0">
                <a:solidFill>
                  <a:srgbClr val="059966"/>
                </a:solidFill>
                <a:latin typeface="+mj-lt"/>
              </a:rPr>
              <a:t>RAR reflects a BPA financial metric used to measure accumulated financial reserves derived from operations and are generally lower than Total Financial Reserves, as certain reserves are already committed to pay other expenses</a:t>
            </a:r>
            <a:endParaRPr lang="en-US" sz="1200" b="1" dirty="0">
              <a:solidFill>
                <a:srgbClr val="059966"/>
              </a:solidFill>
              <a:highlight>
                <a:srgbClr val="FFFF00"/>
              </a:highlight>
              <a:latin typeface="+mj-lt"/>
            </a:endParaRPr>
          </a:p>
        </p:txBody>
      </p:sp>
      <p:sp>
        <p:nvSpPr>
          <p:cNvPr id="10" name="TextBox 9">
            <a:extLst>
              <a:ext uri="{FF2B5EF4-FFF2-40B4-BE49-F238E27FC236}">
                <a16:creationId xmlns:a16="http://schemas.microsoft.com/office/drawing/2014/main" id="{24DF9523-41B9-A044-9D1E-BC6121AB5816}"/>
              </a:ext>
            </a:extLst>
          </p:cNvPr>
          <p:cNvSpPr txBox="1"/>
          <p:nvPr/>
        </p:nvSpPr>
        <p:spPr>
          <a:xfrm>
            <a:off x="6896097" y="4973066"/>
            <a:ext cx="2251712" cy="461665"/>
          </a:xfrm>
          <a:prstGeom prst="rect">
            <a:avLst/>
          </a:prstGeom>
          <a:noFill/>
        </p:spPr>
        <p:txBody>
          <a:bodyPr wrap="square" rtlCol="0">
            <a:spAutoFit/>
          </a:bodyPr>
          <a:lstStyle/>
          <a:p>
            <a:pPr algn="ctr"/>
            <a:r>
              <a:rPr lang="en-US" sz="1200" b="1" dirty="0">
                <a:solidFill>
                  <a:srgbClr val="034D34"/>
                </a:solidFill>
                <a:latin typeface="+mj-lt"/>
              </a:rPr>
              <a:t>The U.S. Treasury facility provides additional liquidity</a:t>
            </a:r>
            <a:endParaRPr lang="en-US" sz="1200" b="1" dirty="0">
              <a:solidFill>
                <a:srgbClr val="034D34"/>
              </a:solidFill>
              <a:highlight>
                <a:srgbClr val="FFFF00"/>
              </a:highlight>
              <a:latin typeface="+mj-lt"/>
            </a:endParaRPr>
          </a:p>
        </p:txBody>
      </p:sp>
      <p:sp>
        <p:nvSpPr>
          <p:cNvPr id="3" name="Slide Number Placeholder 3">
            <a:extLst>
              <a:ext uri="{FF2B5EF4-FFF2-40B4-BE49-F238E27FC236}">
                <a16:creationId xmlns:a16="http://schemas.microsoft.com/office/drawing/2014/main" id="{5F07078F-1D73-B084-0703-F3C78A77E78A}"/>
              </a:ext>
            </a:extLst>
          </p:cNvPr>
          <p:cNvSpPr txBox="1">
            <a:spLocks/>
          </p:cNvSpPr>
          <p:nvPr/>
        </p:nvSpPr>
        <p:spPr>
          <a:xfrm>
            <a:off x="469911" y="6165671"/>
            <a:ext cx="10883889" cy="646841"/>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i="1" baseline="30000" dirty="0"/>
          </a:p>
          <a:p>
            <a:pPr algn="l"/>
            <a:r>
              <a:rPr lang="en-US" i="1" baseline="30000" dirty="0"/>
              <a:t>1</a:t>
            </a:r>
            <a:r>
              <a:rPr lang="en-US" i="1" dirty="0"/>
              <a:t>Operating Expenses used for the Days Liquidity on Hand calculation include the following items from the Federal System Statement of Revenues and Expenses: BPA O&amp;M, Purchased Power, Non-Federal entities O&amp;M-net billed, Non-Federal entities O&amp;M non-net-billed, and the Residential Exchange Program. Operating Expenses do not include certain payments to the Corps and Reclamation.</a:t>
            </a:r>
          </a:p>
          <a:p>
            <a:pPr algn="l"/>
            <a:endParaRPr lang="en-ZA" i="1" dirty="0"/>
          </a:p>
        </p:txBody>
      </p:sp>
      <p:graphicFrame>
        <p:nvGraphicFramePr>
          <p:cNvPr id="9" name="Table 8">
            <a:extLst>
              <a:ext uri="{FF2B5EF4-FFF2-40B4-BE49-F238E27FC236}">
                <a16:creationId xmlns:a16="http://schemas.microsoft.com/office/drawing/2014/main" id="{D2CD05C9-DB2B-B2E8-1E6A-0186C019B141}"/>
              </a:ext>
            </a:extLst>
          </p:cNvPr>
          <p:cNvGraphicFramePr>
            <a:graphicFrameLocks noGrp="1"/>
          </p:cNvGraphicFramePr>
          <p:nvPr>
            <p:extLst>
              <p:ext uri="{D42A27DB-BD31-4B8C-83A1-F6EECF244321}">
                <p14:modId xmlns:p14="http://schemas.microsoft.com/office/powerpoint/2010/main" val="2947484196"/>
              </p:ext>
            </p:extLst>
          </p:nvPr>
        </p:nvGraphicFramePr>
        <p:xfrm>
          <a:off x="447672" y="2575044"/>
          <a:ext cx="11443340" cy="2361132"/>
        </p:xfrm>
        <a:graphic>
          <a:graphicData uri="http://schemas.openxmlformats.org/drawingml/2006/table">
            <a:tbl>
              <a:tblPr firstRow="1" bandRow="1">
                <a:tableStyleId>{5C22544A-7EE6-4342-B048-85BDC9FD1C3A}</a:tableStyleId>
              </a:tblPr>
              <a:tblGrid>
                <a:gridCol w="1076328">
                  <a:extLst>
                    <a:ext uri="{9D8B030D-6E8A-4147-A177-3AD203B41FA5}">
                      <a16:colId xmlns:a16="http://schemas.microsoft.com/office/drawing/2014/main" val="2530201993"/>
                    </a:ext>
                  </a:extLst>
                </a:gridCol>
                <a:gridCol w="2591753">
                  <a:extLst>
                    <a:ext uri="{9D8B030D-6E8A-4147-A177-3AD203B41FA5}">
                      <a16:colId xmlns:a16="http://schemas.microsoft.com/office/drawing/2014/main" val="448319658"/>
                    </a:ext>
                  </a:extLst>
                </a:gridCol>
                <a:gridCol w="2591753">
                  <a:extLst>
                    <a:ext uri="{9D8B030D-6E8A-4147-A177-3AD203B41FA5}">
                      <a16:colId xmlns:a16="http://schemas.microsoft.com/office/drawing/2014/main" val="4155431817"/>
                    </a:ext>
                  </a:extLst>
                </a:gridCol>
                <a:gridCol w="2591753">
                  <a:extLst>
                    <a:ext uri="{9D8B030D-6E8A-4147-A177-3AD203B41FA5}">
                      <a16:colId xmlns:a16="http://schemas.microsoft.com/office/drawing/2014/main" val="1786240211"/>
                    </a:ext>
                  </a:extLst>
                </a:gridCol>
                <a:gridCol w="2591753">
                  <a:extLst>
                    <a:ext uri="{9D8B030D-6E8A-4147-A177-3AD203B41FA5}">
                      <a16:colId xmlns:a16="http://schemas.microsoft.com/office/drawing/2014/main" val="323458974"/>
                    </a:ext>
                  </a:extLst>
                </a:gridCol>
              </a:tblGrid>
              <a:tr h="560042">
                <a:tc>
                  <a:txBody>
                    <a:bodyPr/>
                    <a:lstStyle/>
                    <a:p>
                      <a:r>
                        <a:rPr lang="en-US" sz="1400" b="1" i="0" dirty="0">
                          <a:solidFill>
                            <a:schemeClr val="bg1"/>
                          </a:solidFill>
                          <a:latin typeface="+mj-lt"/>
                          <a:cs typeface="Arial" panose="020B0604020202020204" pitchFamily="34" charset="0"/>
                        </a:rPr>
                        <a:t>Fiscal Year</a:t>
                      </a:r>
                    </a:p>
                  </a:txBody>
                  <a:tcPr marL="68580" marR="68580" marT="34290" marB="34290" anchor="ctr">
                    <a:solidFill>
                      <a:srgbClr val="408EC8"/>
                    </a:solidFill>
                  </a:tcPr>
                </a:tc>
                <a:tc>
                  <a:txBody>
                    <a:bodyPr/>
                    <a:lstStyle/>
                    <a:p>
                      <a:pPr marL="0" marR="0" algn="ctr">
                        <a:lnSpc>
                          <a:spcPct val="115000"/>
                        </a:lnSpc>
                        <a:buNone/>
                      </a:pPr>
                      <a:r>
                        <a:rPr lang="en-US" sz="1400" dirty="0">
                          <a:effectLst/>
                          <a:latin typeface="+mj-lt"/>
                        </a:rPr>
                        <a:t>Total Financial Reserves</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solidFill>
                      <a:srgbClr val="408EC8"/>
                    </a:solidFill>
                  </a:tcPr>
                </a:tc>
                <a:tc>
                  <a:txBody>
                    <a:bodyPr/>
                    <a:lstStyle/>
                    <a:p>
                      <a:pPr marL="0" marR="0" algn="ctr">
                        <a:lnSpc>
                          <a:spcPct val="115000"/>
                        </a:lnSpc>
                        <a:buNone/>
                      </a:pPr>
                      <a:r>
                        <a:rPr lang="en-US" sz="1400" dirty="0">
                          <a:effectLst/>
                          <a:latin typeface="+mj-lt"/>
                        </a:rPr>
                        <a:t>Reserves Available for Risk</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solidFill>
                      <a:srgbClr val="408EC8"/>
                    </a:solidFill>
                  </a:tcPr>
                </a:tc>
                <a:tc>
                  <a:txBody>
                    <a:bodyPr/>
                    <a:lstStyle/>
                    <a:p>
                      <a:pPr marL="0" marR="0" algn="ctr">
                        <a:lnSpc>
                          <a:spcPct val="115000"/>
                        </a:lnSpc>
                        <a:buNone/>
                      </a:pPr>
                      <a:r>
                        <a:rPr lang="en-US" sz="1400" dirty="0">
                          <a:effectLst/>
                          <a:latin typeface="+mj-lt"/>
                        </a:rPr>
                        <a:t>United States Treasury Short-Term Credit Facility</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solidFill>
                      <a:srgbClr val="408EC8"/>
                    </a:solidFill>
                  </a:tcPr>
                </a:tc>
                <a:tc>
                  <a:txBody>
                    <a:bodyPr/>
                    <a:lstStyle/>
                    <a:p>
                      <a:pPr marL="0" marR="0" algn="ctr">
                        <a:lnSpc>
                          <a:spcPct val="115000"/>
                        </a:lnSpc>
                        <a:buNone/>
                      </a:pPr>
                      <a:r>
                        <a:rPr lang="en-US" sz="1400" dirty="0">
                          <a:effectLst/>
                          <a:latin typeface="+mj-lt"/>
                        </a:rPr>
                        <a:t>Days Liquidity on Hand</a:t>
                      </a:r>
                      <a:r>
                        <a:rPr lang="en-US" sz="1400" baseline="30000" dirty="0">
                          <a:effectLst/>
                          <a:latin typeface="+mj-lt"/>
                        </a:rPr>
                        <a:t>1</a:t>
                      </a:r>
                      <a:endParaRPr lang="en-US" sz="1400" baseline="30000" dirty="0">
                        <a:effectLst/>
                        <a:latin typeface="+mj-lt"/>
                        <a:ea typeface="Times New Roman" panose="02020603050405020304" pitchFamily="18" charset="0"/>
                        <a:cs typeface="Arial" panose="020B0604020202020204" pitchFamily="34" charset="0"/>
                      </a:endParaRPr>
                    </a:p>
                  </a:txBody>
                  <a:tcPr marL="68580" marR="68580" marT="0" marB="0" anchor="ctr">
                    <a:solidFill>
                      <a:srgbClr val="408EC8"/>
                    </a:solidFill>
                  </a:tcPr>
                </a:tc>
                <a:extLst>
                  <a:ext uri="{0D108BD9-81ED-4DB2-BD59-A6C34878D82A}">
                    <a16:rowId xmlns:a16="http://schemas.microsoft.com/office/drawing/2014/main" val="3004025646"/>
                  </a:ext>
                </a:extLst>
              </a:tr>
              <a:tr h="360218">
                <a:tc>
                  <a:txBody>
                    <a:bodyPr/>
                    <a:lstStyle/>
                    <a:p>
                      <a:r>
                        <a:rPr lang="en-US" sz="1400" b="0" dirty="0">
                          <a:latin typeface="+mj-lt"/>
                          <a:cs typeface="Arial" panose="020B0604020202020204" pitchFamily="34" charset="0"/>
                        </a:rPr>
                        <a:t>2020</a:t>
                      </a:r>
                    </a:p>
                  </a:txBody>
                  <a:tcPr marL="68580" marR="68580" marT="34290" marB="3429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$889</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$708</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$750</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295</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4481009"/>
                  </a:ext>
                </a:extLst>
              </a:tr>
              <a:tr h="360218">
                <a:tc>
                  <a:txBody>
                    <a:bodyPr/>
                    <a:lstStyle/>
                    <a:p>
                      <a:r>
                        <a:rPr lang="en-US" sz="1400" b="0" baseline="0" dirty="0">
                          <a:latin typeface="+mj-lt"/>
                          <a:cs typeface="Arial" panose="020B0604020202020204" pitchFamily="34" charset="0"/>
                        </a:rPr>
                        <a:t>2021</a:t>
                      </a:r>
                    </a:p>
                  </a:txBody>
                  <a:tcPr marL="68580" marR="68580" marT="34290" marB="3429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1,056</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buNone/>
                      </a:pPr>
                      <a:r>
                        <a:rPr lang="en-US" sz="1400" dirty="0">
                          <a:effectLst/>
                          <a:latin typeface="+mj-lt"/>
                        </a:rPr>
                        <a:t>825</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buNone/>
                      </a:pPr>
                      <a:r>
                        <a:rPr lang="en-US" sz="1400" dirty="0">
                          <a:effectLst/>
                          <a:latin typeface="+mj-lt"/>
                        </a:rPr>
                        <a:t>750</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buNone/>
                      </a:pPr>
                      <a:r>
                        <a:rPr lang="en-US" sz="1400" dirty="0">
                          <a:effectLst/>
                          <a:latin typeface="+mj-lt"/>
                        </a:rPr>
                        <a:t>284</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6509494"/>
                  </a:ext>
                </a:extLst>
              </a:tr>
              <a:tr h="360218">
                <a:tc>
                  <a:txBody>
                    <a:bodyPr/>
                    <a:lstStyle/>
                    <a:p>
                      <a:r>
                        <a:rPr lang="en-US" sz="1400" b="1" dirty="0">
                          <a:latin typeface="+mj-lt"/>
                          <a:cs typeface="Arial" panose="020B0604020202020204" pitchFamily="34" charset="0"/>
                        </a:rPr>
                        <a:t>2022</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a:effectLst/>
                          <a:latin typeface="+mj-lt"/>
                        </a:rPr>
                        <a:t>1,834</a:t>
                      </a:r>
                      <a:endParaRPr lang="en-US" sz="140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a:effectLst/>
                          <a:latin typeface="+mj-lt"/>
                        </a:rPr>
                        <a:t>1,511</a:t>
                      </a:r>
                      <a:endParaRPr lang="en-US" sz="140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750</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a:effectLst/>
                          <a:latin typeface="+mj-lt"/>
                        </a:rPr>
                        <a:t>380</a:t>
                      </a:r>
                      <a:endParaRPr lang="en-US" sz="140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499497"/>
                  </a:ext>
                </a:extLst>
              </a:tr>
              <a:tr h="360218">
                <a:tc>
                  <a:txBody>
                    <a:bodyPr/>
                    <a:lstStyle/>
                    <a:p>
                      <a:r>
                        <a:rPr lang="en-US" sz="1400" b="1" dirty="0">
                          <a:latin typeface="+mj-lt"/>
                          <a:cs typeface="Arial" panose="020B0604020202020204" pitchFamily="34" charset="0"/>
                        </a:rPr>
                        <a:t>2023</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a:effectLst/>
                          <a:latin typeface="+mj-lt"/>
                        </a:rPr>
                        <a:t>1,727</a:t>
                      </a:r>
                      <a:endParaRPr lang="en-US" sz="140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a:effectLst/>
                          <a:latin typeface="+mj-lt"/>
                        </a:rPr>
                        <a:t>1,287</a:t>
                      </a:r>
                      <a:endParaRPr lang="en-US" sz="140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750</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258</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0176430"/>
                  </a:ext>
                </a:extLst>
              </a:tr>
              <a:tr h="360218">
                <a:tc>
                  <a:txBody>
                    <a:bodyPr/>
                    <a:lstStyle/>
                    <a:p>
                      <a:r>
                        <a:rPr lang="en-US" sz="1400" b="1" dirty="0">
                          <a:latin typeface="+mj-lt"/>
                          <a:cs typeface="Arial" panose="020B0604020202020204" pitchFamily="34" charset="0"/>
                        </a:rPr>
                        <a:t>2024</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1,299</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823</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750</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buNone/>
                      </a:pPr>
                      <a:r>
                        <a:rPr lang="en-US" sz="1400" dirty="0">
                          <a:effectLst/>
                          <a:latin typeface="+mj-lt"/>
                        </a:rPr>
                        <a:t>189</a:t>
                      </a:r>
                      <a:endParaRPr lang="en-US" sz="1400" dirty="0">
                        <a:effectLst/>
                        <a:latin typeface="+mj-lt"/>
                        <a:ea typeface="Times New Roman" panose="02020603050405020304" pitchFamily="18"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966873"/>
                  </a:ext>
                </a:extLst>
              </a:tr>
            </a:tbl>
          </a:graphicData>
        </a:graphic>
      </p:graphicFrame>
    </p:spTree>
    <p:extLst>
      <p:ext uri="{BB962C8B-B14F-4D97-AF65-F5344CB8AC3E}">
        <p14:creationId xmlns:p14="http://schemas.microsoft.com/office/powerpoint/2010/main" val="367530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831850" y="5084064"/>
            <a:ext cx="8311896" cy="1049254"/>
          </a:xfrm>
        </p:spPr>
        <p:txBody>
          <a:bodyPr/>
          <a:lstStyle/>
          <a:p>
            <a:r>
              <a:rPr lang="en-US" dirty="0"/>
              <a:t>COMPANY OVERVIEW</a:t>
            </a:r>
          </a:p>
        </p:txBody>
      </p:sp>
      <p:sp>
        <p:nvSpPr>
          <p:cNvPr id="9" name="Rectangle 8">
            <a:extLst>
              <a:ext uri="{FF2B5EF4-FFF2-40B4-BE49-F238E27FC236}">
                <a16:creationId xmlns:a16="http://schemas.microsoft.com/office/drawing/2014/main" id="{23EC6DDB-CC59-401B-8B8D-769C5AB258EB}"/>
              </a:ext>
              <a:ext uri="{C183D7F6-B498-43B3-948B-1728B52AA6E4}">
                <adec:decorative xmlns:adec="http://schemas.microsoft.com/office/drawing/2017/decorative" val="1"/>
              </a:ext>
            </a:extLst>
          </p:cNvPr>
          <p:cNvSpPr/>
          <p:nvPr/>
        </p:nvSpPr>
        <p:spPr>
          <a:xfrm>
            <a:off x="0" y="4697923"/>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Placeholder 17" descr="A power lines over a lake&#10;&#10;Description automatically generated">
            <a:extLst>
              <a:ext uri="{FF2B5EF4-FFF2-40B4-BE49-F238E27FC236}">
                <a16:creationId xmlns:a16="http://schemas.microsoft.com/office/drawing/2014/main" id="{86880D3C-97BF-5587-152A-E92E2ED9800A}"/>
              </a:ext>
            </a:extLst>
          </p:cNvPr>
          <p:cNvPicPr>
            <a:picLocks noGrp="1" noChangeAspect="1"/>
          </p:cNvPicPr>
          <p:nvPr>
            <p:ph type="pic" sz="quarter" idx="13"/>
          </p:nvPr>
        </p:nvPicPr>
        <p:blipFill>
          <a:blip r:embed="rId2">
            <a:alphaModFix amt="45000"/>
          </a:blip>
          <a:srcRect l="13" r="13"/>
          <a:stretch>
            <a:fillRect/>
          </a:stretch>
        </p:blipFill>
        <p:spPr/>
      </p:pic>
      <p:sp>
        <p:nvSpPr>
          <p:cNvPr id="19" name="Title 1">
            <a:extLst>
              <a:ext uri="{FF2B5EF4-FFF2-40B4-BE49-F238E27FC236}">
                <a16:creationId xmlns:a16="http://schemas.microsoft.com/office/drawing/2014/main" id="{584DC550-9097-C9BF-4324-B892887AE895}"/>
              </a:ext>
            </a:extLst>
          </p:cNvPr>
          <p:cNvSpPr txBox="1">
            <a:spLocks/>
          </p:cNvSpPr>
          <p:nvPr/>
        </p:nvSpPr>
        <p:spPr>
          <a:xfrm>
            <a:off x="152400" y="3193671"/>
            <a:ext cx="8991345" cy="1325563"/>
          </a:xfrm>
          <a:prstGeom prst="rect">
            <a:avLst/>
          </a:prstGeom>
        </p:spPr>
        <p:txBody>
          <a:bodyPr vert="horz" lIns="91440" tIns="45720" rIns="91440" bIns="45720" rtlCol="0" anchor="b" anchorCtr="0">
            <a:normAutofit/>
          </a:bodyPr>
          <a:lstStyle>
            <a:lvl1pPr algn="r"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dirty="0">
                <a:solidFill>
                  <a:schemeClr val="tx1"/>
                </a:solidFill>
              </a:rPr>
              <a:t>Historical Performance</a:t>
            </a:r>
          </a:p>
        </p:txBody>
      </p:sp>
    </p:spTree>
    <p:extLst>
      <p:ext uri="{BB962C8B-B14F-4D97-AF65-F5344CB8AC3E}">
        <p14:creationId xmlns:p14="http://schemas.microsoft.com/office/powerpoint/2010/main" val="1373905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Net Revenue Stability</a:t>
            </a:r>
          </a:p>
        </p:txBody>
      </p:sp>
      <p:sp>
        <p:nvSpPr>
          <p:cNvPr id="6" name="TextBox 5">
            <a:extLst>
              <a:ext uri="{FF2B5EF4-FFF2-40B4-BE49-F238E27FC236}">
                <a16:creationId xmlns:a16="http://schemas.microsoft.com/office/drawing/2014/main" id="{E1562882-05EC-3BEB-1FB5-30EAB9D769AE}"/>
              </a:ext>
            </a:extLst>
          </p:cNvPr>
          <p:cNvSpPr txBox="1"/>
          <p:nvPr/>
        </p:nvSpPr>
        <p:spPr>
          <a:xfrm>
            <a:off x="447676" y="1120212"/>
            <a:ext cx="11449050" cy="646331"/>
          </a:xfrm>
          <a:prstGeom prst="rect">
            <a:avLst/>
          </a:prstGeom>
          <a:noFill/>
        </p:spPr>
        <p:txBody>
          <a:bodyPr wrap="square" rtlCol="0">
            <a:spAutoFit/>
          </a:bodyPr>
          <a:lstStyle/>
          <a:p>
            <a:r>
              <a:rPr lang="en-US" i="1" dirty="0">
                <a:solidFill>
                  <a:srgbClr val="408EC8"/>
                </a:solidFill>
              </a:rPr>
              <a:t>BPA’s operating revenue to operating expense relationship has remained relatively stable even considering wide variances in stream-flows and hydro-generation, driven by sales of firm energy and transmission services</a:t>
            </a:r>
          </a:p>
        </p:txBody>
      </p:sp>
      <p:sp>
        <p:nvSpPr>
          <p:cNvPr id="2" name="Slide Number Placeholder 3">
            <a:extLst>
              <a:ext uri="{FF2B5EF4-FFF2-40B4-BE49-F238E27FC236}">
                <a16:creationId xmlns:a16="http://schemas.microsoft.com/office/drawing/2014/main" id="{C3BDDF44-B2F3-9654-FDE8-DE53D3888680}"/>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22</a:t>
            </a:fld>
            <a:endParaRPr lang="en-ZA" dirty="0"/>
          </a:p>
        </p:txBody>
      </p:sp>
      <p:sp>
        <p:nvSpPr>
          <p:cNvPr id="3" name="Slide Number Placeholder 3">
            <a:extLst>
              <a:ext uri="{FF2B5EF4-FFF2-40B4-BE49-F238E27FC236}">
                <a16:creationId xmlns:a16="http://schemas.microsoft.com/office/drawing/2014/main" id="{A24487C9-4647-B2BF-A645-7E501A309136}"/>
              </a:ext>
            </a:extLst>
          </p:cNvPr>
          <p:cNvSpPr txBox="1">
            <a:spLocks/>
          </p:cNvSpPr>
          <p:nvPr/>
        </p:nvSpPr>
        <p:spPr>
          <a:xfrm>
            <a:off x="447676" y="6356350"/>
            <a:ext cx="11039473"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i="1" dirty="0"/>
              <a:t>Note: </a:t>
            </a:r>
            <a:r>
              <a:rPr lang="en-US" i="1" dirty="0"/>
              <a:t>Streamflow data is based on the Operating Year (Aug 1 – July 31) and the financial information is based on the Fiscal Year (Oct 1 – Sept 30)</a:t>
            </a:r>
          </a:p>
        </p:txBody>
      </p:sp>
      <p:graphicFrame>
        <p:nvGraphicFramePr>
          <p:cNvPr id="11" name="Chart 10">
            <a:extLst>
              <a:ext uri="{FF2B5EF4-FFF2-40B4-BE49-F238E27FC236}">
                <a16:creationId xmlns:a16="http://schemas.microsoft.com/office/drawing/2014/main" id="{D3CD2447-8189-C987-EBA8-4C055DCCBC14}"/>
              </a:ext>
            </a:extLst>
          </p:cNvPr>
          <p:cNvGraphicFramePr>
            <a:graphicFrameLocks/>
          </p:cNvGraphicFramePr>
          <p:nvPr>
            <p:custDataLst>
              <p:tags r:id="rId1"/>
            </p:custDataLst>
            <p:extLst>
              <p:ext uri="{D42A27DB-BD31-4B8C-83A1-F6EECF244321}">
                <p14:modId xmlns:p14="http://schemas.microsoft.com/office/powerpoint/2010/main" val="1159962921"/>
              </p:ext>
            </p:extLst>
          </p:nvPr>
        </p:nvGraphicFramePr>
        <p:xfrm>
          <a:off x="609600" y="1821166"/>
          <a:ext cx="10972800" cy="448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1738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Seasonal Surplus Sales</a:t>
            </a:r>
          </a:p>
        </p:txBody>
      </p:sp>
      <p:sp>
        <p:nvSpPr>
          <p:cNvPr id="6" name="TextBox 5">
            <a:extLst>
              <a:ext uri="{FF2B5EF4-FFF2-40B4-BE49-F238E27FC236}">
                <a16:creationId xmlns:a16="http://schemas.microsoft.com/office/drawing/2014/main" id="{E1562882-05EC-3BEB-1FB5-30EAB9D769AE}"/>
              </a:ext>
            </a:extLst>
          </p:cNvPr>
          <p:cNvSpPr txBox="1"/>
          <p:nvPr/>
        </p:nvSpPr>
        <p:spPr>
          <a:xfrm>
            <a:off x="447676" y="1120212"/>
            <a:ext cx="11449050" cy="646331"/>
          </a:xfrm>
          <a:prstGeom prst="rect">
            <a:avLst/>
          </a:prstGeom>
          <a:noFill/>
        </p:spPr>
        <p:txBody>
          <a:bodyPr wrap="square" rtlCol="0">
            <a:spAutoFit/>
          </a:bodyPr>
          <a:lstStyle/>
          <a:p>
            <a:r>
              <a:rPr lang="en-US" i="1" dirty="0">
                <a:solidFill>
                  <a:srgbClr val="408EC8"/>
                </a:solidFill>
              </a:rPr>
              <a:t>Over the last 5 years, revenues from net surplus seasonal energy sales have averaged approximately 20% of BPA’s total operating revenues</a:t>
            </a:r>
          </a:p>
        </p:txBody>
      </p:sp>
      <p:sp>
        <p:nvSpPr>
          <p:cNvPr id="2" name="Slide Number Placeholder 3">
            <a:extLst>
              <a:ext uri="{FF2B5EF4-FFF2-40B4-BE49-F238E27FC236}">
                <a16:creationId xmlns:a16="http://schemas.microsoft.com/office/drawing/2014/main" id="{C3BDDF44-B2F3-9654-FDE8-DE53D3888680}"/>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23</a:t>
            </a:fld>
            <a:endParaRPr lang="en-ZA" dirty="0"/>
          </a:p>
        </p:txBody>
      </p:sp>
      <p:sp>
        <p:nvSpPr>
          <p:cNvPr id="10" name="TextBox 9">
            <a:extLst>
              <a:ext uri="{FF2B5EF4-FFF2-40B4-BE49-F238E27FC236}">
                <a16:creationId xmlns:a16="http://schemas.microsoft.com/office/drawing/2014/main" id="{E9E02340-4DA7-F81E-FEA3-849889A26A15}"/>
              </a:ext>
            </a:extLst>
          </p:cNvPr>
          <p:cNvSpPr txBox="1"/>
          <p:nvPr/>
        </p:nvSpPr>
        <p:spPr>
          <a:xfrm>
            <a:off x="547264" y="1993745"/>
            <a:ext cx="6722670" cy="3847207"/>
          </a:xfrm>
          <a:prstGeom prst="rect">
            <a:avLst/>
          </a:prstGeom>
          <a:noFill/>
        </p:spPr>
        <p:txBody>
          <a:bodyPr wrap="square" rtlCol="0">
            <a:spAutoFit/>
          </a:bodyPr>
          <a:lstStyle/>
          <a:p>
            <a:pPr marL="285750" marR="5080" lvl="2" indent="-285750">
              <a:spcBef>
                <a:spcPts val="600"/>
              </a:spcBef>
              <a:spcAft>
                <a:spcPct val="0"/>
              </a:spcAft>
              <a:buClr>
                <a:schemeClr val="tx1"/>
              </a:buClr>
              <a:buSzPct val="92000"/>
              <a:buFont typeface="Arial Narrow" panose="020B0606020202030204" pitchFamily="34" charset="0"/>
              <a:buChar char="●"/>
            </a:pPr>
            <a:r>
              <a:rPr lang="en-US" sz="1600" dirty="0">
                <a:latin typeface="+mj-lt"/>
              </a:rPr>
              <a:t>The amount of energy produced by the hydroelectric system above firm energy may be sold outside of the region</a:t>
            </a:r>
          </a:p>
          <a:p>
            <a:pPr marL="914400" marR="5080" lvl="3" indent="-171450">
              <a:spcBef>
                <a:spcPts val="300"/>
              </a:spcBef>
              <a:spcAft>
                <a:spcPct val="0"/>
              </a:spcAft>
              <a:buClr>
                <a:schemeClr val="bg1">
                  <a:lumMod val="50000"/>
                </a:schemeClr>
              </a:buClr>
              <a:buSzPct val="92000"/>
              <a:buFont typeface="Arial" panose="020B0604020202020204" pitchFamily="34" charset="0"/>
              <a:buChar char="̶"/>
            </a:pPr>
            <a:r>
              <a:rPr lang="en-US" sz="1600" spc="10" dirty="0">
                <a:latin typeface="+mj-lt"/>
                <a:cs typeface="Calibri"/>
              </a:rPr>
              <a:t>These expected sales of seasonal surplus (secondary) energy is an important part of BPA’s ratemaking and risk mitigation</a:t>
            </a:r>
          </a:p>
          <a:p>
            <a:pPr marL="285750" marR="5080" lvl="2" indent="-285750">
              <a:spcBef>
                <a:spcPts val="600"/>
              </a:spcBef>
              <a:spcAft>
                <a:spcPct val="0"/>
              </a:spcAft>
              <a:buClr>
                <a:schemeClr val="tx1"/>
              </a:buClr>
              <a:buSzPct val="92000"/>
              <a:buFont typeface="Arial Narrow" panose="020B0606020202030204" pitchFamily="34" charset="0"/>
              <a:buChar char="●"/>
            </a:pPr>
            <a:r>
              <a:rPr lang="en-US" sz="1600" dirty="0">
                <a:latin typeface="+mj-lt"/>
              </a:rPr>
              <a:t>Under median water conditions, this amount is estimated to be 991 aMW (Operating Year 2026)</a:t>
            </a:r>
          </a:p>
          <a:p>
            <a:pPr marL="285750" marR="5080" lvl="2" indent="-285750">
              <a:spcBef>
                <a:spcPts val="600"/>
              </a:spcBef>
              <a:spcAft>
                <a:spcPct val="0"/>
              </a:spcAft>
              <a:buClr>
                <a:schemeClr val="tx1"/>
              </a:buClr>
              <a:buSzPct val="92000"/>
              <a:buFont typeface="Arial Narrow" panose="020B0606020202030204" pitchFamily="34" charset="0"/>
              <a:buChar char="●"/>
            </a:pPr>
            <a:r>
              <a:rPr lang="en-US" sz="1600" dirty="0">
                <a:latin typeface="+mj-lt"/>
              </a:rPr>
              <a:t>Final 2024-2025 Rates assumed revenue from net seasonal surplus energy sales would average approximately $362 million per fiscal year of the rate period</a:t>
            </a:r>
          </a:p>
          <a:p>
            <a:pPr marL="914400" marR="5080" lvl="3" indent="-171450">
              <a:spcBef>
                <a:spcPts val="300"/>
              </a:spcBef>
              <a:spcAft>
                <a:spcPct val="0"/>
              </a:spcAft>
              <a:buClr>
                <a:schemeClr val="bg1">
                  <a:lumMod val="50000"/>
                </a:schemeClr>
              </a:buClr>
              <a:buSzPct val="92000"/>
              <a:buFont typeface="Arial" panose="020B0604020202020204" pitchFamily="34" charset="0"/>
              <a:buChar char="̶"/>
            </a:pPr>
            <a:r>
              <a:rPr lang="en-US" sz="1600" spc="10" dirty="0">
                <a:latin typeface="+mj-lt"/>
                <a:cs typeface="Calibri"/>
              </a:rPr>
              <a:t>Equivalent to approximately 8% of BPA’s total FY24 operating revenues of $4.6 billion</a:t>
            </a:r>
          </a:p>
          <a:p>
            <a:pPr marL="285750" marR="5080" lvl="2" indent="-285750" algn="l" defTabSz="914400" rtl="0" eaLnBrk="1" fontAlgn="auto" latinLnBrk="0" hangingPunct="1">
              <a:lnSpc>
                <a:spcPct val="100000"/>
              </a:lnSpc>
              <a:spcBef>
                <a:spcPts val="600"/>
              </a:spcBef>
              <a:spcAft>
                <a:spcPct val="0"/>
              </a:spcAft>
              <a:buClr>
                <a:srgbClr val="000000"/>
              </a:buClr>
              <a:buSzPct val="92000"/>
              <a:buFont typeface="Arial Narrow" panose="020B060602020203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Seaford Display"/>
                <a:ea typeface="+mn-ea"/>
                <a:cs typeface="+mn-cs"/>
              </a:rPr>
              <a:t>As part of joining the Western Energy Imbalance Market in 2022, BPA may sell surplus energy and capacity across all participants versus solely in its borders, creating the potential for additional revenue generation</a:t>
            </a:r>
          </a:p>
        </p:txBody>
      </p:sp>
      <p:pic>
        <p:nvPicPr>
          <p:cNvPr id="5" name="Picture 4">
            <a:extLst>
              <a:ext uri="{FF2B5EF4-FFF2-40B4-BE49-F238E27FC236}">
                <a16:creationId xmlns:a16="http://schemas.microsoft.com/office/drawing/2014/main" id="{E1F794AD-C1C6-D032-2CA9-2F77DE640006}"/>
              </a:ext>
            </a:extLst>
          </p:cNvPr>
          <p:cNvPicPr>
            <a:picLocks noChangeAspect="1"/>
          </p:cNvPicPr>
          <p:nvPr/>
        </p:nvPicPr>
        <p:blipFill>
          <a:blip r:embed="rId3"/>
          <a:stretch>
            <a:fillRect/>
          </a:stretch>
        </p:blipFill>
        <p:spPr>
          <a:xfrm>
            <a:off x="7269934" y="1906084"/>
            <a:ext cx="3940950" cy="3934868"/>
          </a:xfrm>
          <a:prstGeom prst="rect">
            <a:avLst/>
          </a:prstGeom>
        </p:spPr>
      </p:pic>
    </p:spTree>
    <p:extLst>
      <p:ext uri="{BB962C8B-B14F-4D97-AF65-F5344CB8AC3E}">
        <p14:creationId xmlns:p14="http://schemas.microsoft.com/office/powerpoint/2010/main" val="1826770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Fiscal Year 2023-2024 Financial Results</a:t>
            </a:r>
          </a:p>
        </p:txBody>
      </p:sp>
      <p:sp>
        <p:nvSpPr>
          <p:cNvPr id="6" name="TextBox 5">
            <a:extLst>
              <a:ext uri="{FF2B5EF4-FFF2-40B4-BE49-F238E27FC236}">
                <a16:creationId xmlns:a16="http://schemas.microsoft.com/office/drawing/2014/main" id="{E1562882-05EC-3BEB-1FB5-30EAB9D769AE}"/>
              </a:ext>
            </a:extLst>
          </p:cNvPr>
          <p:cNvSpPr txBox="1"/>
          <p:nvPr/>
        </p:nvSpPr>
        <p:spPr>
          <a:xfrm>
            <a:off x="447676" y="1120212"/>
            <a:ext cx="11449050" cy="646331"/>
          </a:xfrm>
          <a:prstGeom prst="rect">
            <a:avLst/>
          </a:prstGeom>
          <a:noFill/>
        </p:spPr>
        <p:txBody>
          <a:bodyPr wrap="square" rtlCol="0">
            <a:spAutoFit/>
          </a:bodyPr>
          <a:lstStyle/>
          <a:p>
            <a:r>
              <a:rPr lang="en-US" i="1" dirty="0">
                <a:solidFill>
                  <a:srgbClr val="408EC8"/>
                </a:solidFill>
              </a:rPr>
              <a:t>Under BPA’s Power and Transmission Reserves Distribution Clauses, rate reductions from excess reserves took place in FY23 and FY24, resulting in lower revenues that were still sufficient to meet Non-Federal and Federal obligations</a:t>
            </a:r>
          </a:p>
        </p:txBody>
      </p:sp>
      <p:sp>
        <p:nvSpPr>
          <p:cNvPr id="2" name="Slide Number Placeholder 3">
            <a:extLst>
              <a:ext uri="{FF2B5EF4-FFF2-40B4-BE49-F238E27FC236}">
                <a16:creationId xmlns:a16="http://schemas.microsoft.com/office/drawing/2014/main" id="{C3BDDF44-B2F3-9654-FDE8-DE53D3888680}"/>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24</a:t>
            </a:fld>
            <a:endParaRPr lang="en-ZA" dirty="0"/>
          </a:p>
        </p:txBody>
      </p:sp>
      <p:sp>
        <p:nvSpPr>
          <p:cNvPr id="3" name="Slide Number Placeholder 3">
            <a:extLst>
              <a:ext uri="{FF2B5EF4-FFF2-40B4-BE49-F238E27FC236}">
                <a16:creationId xmlns:a16="http://schemas.microsoft.com/office/drawing/2014/main" id="{A24487C9-4647-B2BF-A645-7E501A309136}"/>
              </a:ext>
            </a:extLst>
          </p:cNvPr>
          <p:cNvSpPr txBox="1">
            <a:spLocks/>
          </p:cNvSpPr>
          <p:nvPr/>
        </p:nvSpPr>
        <p:spPr>
          <a:xfrm>
            <a:off x="447676" y="6413500"/>
            <a:ext cx="11039473"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a:buAutoNum type="arabicParenBoth"/>
            </a:pPr>
            <a:r>
              <a:rPr lang="en-ZA" i="1" dirty="0"/>
              <a:t>Figures are rounded</a:t>
            </a:r>
          </a:p>
        </p:txBody>
      </p:sp>
      <p:sp>
        <p:nvSpPr>
          <p:cNvPr id="7" name="TextBox 6">
            <a:extLst>
              <a:ext uri="{FF2B5EF4-FFF2-40B4-BE49-F238E27FC236}">
                <a16:creationId xmlns:a16="http://schemas.microsoft.com/office/drawing/2014/main" id="{D6B64A5F-F704-A139-C706-15B3D0C67541}"/>
              </a:ext>
            </a:extLst>
          </p:cNvPr>
          <p:cNvSpPr txBox="1"/>
          <p:nvPr/>
        </p:nvSpPr>
        <p:spPr>
          <a:xfrm>
            <a:off x="447675" y="1845735"/>
            <a:ext cx="11553823" cy="882293"/>
          </a:xfrm>
          <a:prstGeom prst="rect">
            <a:avLst/>
          </a:prstGeom>
          <a:noFill/>
        </p:spPr>
        <p:txBody>
          <a:bodyPr wrap="square" rtlCol="0">
            <a:spAutoFit/>
          </a:bodyPr>
          <a:lstStyle/>
          <a:p>
            <a:pPr marL="285750" marR="5080" lvl="2" indent="-285750">
              <a:spcBef>
                <a:spcPts val="200"/>
              </a:spcBef>
              <a:spcAft>
                <a:spcPct val="0"/>
              </a:spcAft>
              <a:buClr>
                <a:schemeClr val="tx1"/>
              </a:buClr>
              <a:buSzPct val="92000"/>
              <a:buFont typeface="Arial Narrow" panose="020B0606020202030204" pitchFamily="34" charset="0"/>
              <a:buChar char="●"/>
            </a:pPr>
            <a:r>
              <a:rPr lang="en-US" sz="1600" dirty="0">
                <a:latin typeface="+mj-lt"/>
              </a:rPr>
              <a:t>Strong Reserves Available for Risk resulted in Reserves Distribution Clauses ("RDCs") in both FY23 and FY24</a:t>
            </a:r>
          </a:p>
          <a:p>
            <a:pPr marL="285750" marR="5080" lvl="2" indent="-285750">
              <a:spcBef>
                <a:spcPts val="200"/>
              </a:spcBef>
              <a:spcAft>
                <a:spcPct val="0"/>
              </a:spcAft>
              <a:buClr>
                <a:schemeClr val="tx1"/>
              </a:buClr>
              <a:buSzPct val="92000"/>
              <a:buFont typeface="Arial Narrow" panose="020B0606020202030204" pitchFamily="34" charset="0"/>
              <a:buChar char="●"/>
            </a:pPr>
            <a:r>
              <a:rPr lang="en-US" sz="1600" dirty="0">
                <a:latin typeface="+mj-lt"/>
              </a:rPr>
              <a:t>41st consecutive Treasury payment was made in full and on time at the end of FY24</a:t>
            </a:r>
          </a:p>
          <a:p>
            <a:pPr marL="285750" marR="5080" lvl="2" indent="-285750">
              <a:spcBef>
                <a:spcPts val="200"/>
              </a:spcBef>
              <a:spcAft>
                <a:spcPct val="0"/>
              </a:spcAft>
              <a:buClr>
                <a:schemeClr val="tx1"/>
              </a:buClr>
              <a:buSzPct val="92000"/>
              <a:buFont typeface="Arial Narrow" panose="020B0606020202030204" pitchFamily="34" charset="0"/>
              <a:buChar char="●"/>
            </a:pPr>
            <a:r>
              <a:rPr lang="en-US" sz="1600" dirty="0">
                <a:latin typeface="+mj-lt"/>
              </a:rPr>
              <a:t>Power is on track to meet 60% leverage ratio target by 2040; Transmission off track due to Evolving Grid expansion</a:t>
            </a:r>
          </a:p>
        </p:txBody>
      </p:sp>
      <p:sp>
        <p:nvSpPr>
          <p:cNvPr id="9" name="Title 1">
            <a:extLst>
              <a:ext uri="{FF2B5EF4-FFF2-40B4-BE49-F238E27FC236}">
                <a16:creationId xmlns:a16="http://schemas.microsoft.com/office/drawing/2014/main" id="{FBFDE519-AFA8-3D55-0FDE-73751B1E93DE}"/>
              </a:ext>
            </a:extLst>
          </p:cNvPr>
          <p:cNvSpPr txBox="1">
            <a:spLocks/>
          </p:cNvSpPr>
          <p:nvPr/>
        </p:nvSpPr>
        <p:spPr>
          <a:xfrm>
            <a:off x="447675" y="3227489"/>
            <a:ext cx="5577840"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1600" kern="1200" dirty="0">
                <a:solidFill>
                  <a:schemeClr val="tx1"/>
                </a:solidFill>
                <a:latin typeface="+mn-lt"/>
                <a:ea typeface="+mj-ea"/>
                <a:cs typeface="+mj-cs"/>
              </a:rPr>
              <a:t>Select FY2023 Financial Results</a:t>
            </a:r>
            <a:r>
              <a:rPr lang="en-US" sz="1600" kern="1200" baseline="30000" dirty="0">
                <a:solidFill>
                  <a:schemeClr val="tx1"/>
                </a:solidFill>
                <a:latin typeface="+mn-lt"/>
                <a:ea typeface="+mj-ea"/>
                <a:cs typeface="+mj-cs"/>
              </a:rPr>
              <a:t>1</a:t>
            </a:r>
          </a:p>
        </p:txBody>
      </p:sp>
      <p:sp>
        <p:nvSpPr>
          <p:cNvPr id="10" name="Title 1">
            <a:extLst>
              <a:ext uri="{FF2B5EF4-FFF2-40B4-BE49-F238E27FC236}">
                <a16:creationId xmlns:a16="http://schemas.microsoft.com/office/drawing/2014/main" id="{62D056C3-AC6E-C77F-99A8-D3E68374A4B9}"/>
              </a:ext>
            </a:extLst>
          </p:cNvPr>
          <p:cNvSpPr txBox="1">
            <a:spLocks/>
          </p:cNvSpPr>
          <p:nvPr/>
        </p:nvSpPr>
        <p:spPr>
          <a:xfrm>
            <a:off x="6379846" y="3227489"/>
            <a:ext cx="5577840"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1600" kern="1200" dirty="0">
                <a:solidFill>
                  <a:schemeClr val="tx1"/>
                </a:solidFill>
                <a:latin typeface="+mn-lt"/>
                <a:ea typeface="+mj-ea"/>
                <a:cs typeface="+mj-cs"/>
              </a:rPr>
              <a:t>Select FY2024 Financial Results</a:t>
            </a:r>
            <a:r>
              <a:rPr lang="en-US" sz="1600" kern="1200" baseline="30000" dirty="0">
                <a:solidFill>
                  <a:schemeClr val="tx1"/>
                </a:solidFill>
                <a:latin typeface="+mn-lt"/>
                <a:ea typeface="+mj-ea"/>
                <a:cs typeface="+mj-cs"/>
              </a:rPr>
              <a:t>1</a:t>
            </a:r>
            <a:endParaRPr lang="en-US" sz="1600" kern="1200" dirty="0">
              <a:solidFill>
                <a:schemeClr val="tx1"/>
              </a:solidFill>
              <a:latin typeface="+mn-lt"/>
              <a:ea typeface="+mj-ea"/>
              <a:cs typeface="+mj-cs"/>
            </a:endParaRPr>
          </a:p>
        </p:txBody>
      </p:sp>
      <p:graphicFrame>
        <p:nvGraphicFramePr>
          <p:cNvPr id="11" name="Table 16">
            <a:extLst>
              <a:ext uri="{FF2B5EF4-FFF2-40B4-BE49-F238E27FC236}">
                <a16:creationId xmlns:a16="http://schemas.microsoft.com/office/drawing/2014/main" id="{C49C2261-0E5F-FF68-59FA-6BAC620B37E5}"/>
              </a:ext>
            </a:extLst>
          </p:cNvPr>
          <p:cNvGraphicFramePr>
            <a:graphicFrameLocks noGrp="1"/>
          </p:cNvGraphicFramePr>
          <p:nvPr>
            <p:extLst>
              <p:ext uri="{D42A27DB-BD31-4B8C-83A1-F6EECF244321}">
                <p14:modId xmlns:p14="http://schemas.microsoft.com/office/powerpoint/2010/main" val="1639508003"/>
              </p:ext>
            </p:extLst>
          </p:nvPr>
        </p:nvGraphicFramePr>
        <p:xfrm>
          <a:off x="447675" y="3607854"/>
          <a:ext cx="5577840" cy="2712720"/>
        </p:xfrm>
        <a:graphic>
          <a:graphicData uri="http://schemas.openxmlformats.org/drawingml/2006/table">
            <a:tbl>
              <a:tblPr firstRow="1" bandRow="1">
                <a:tableStyleId>{5C22544A-7EE6-4342-B048-85BDC9FD1C3A}</a:tableStyleId>
              </a:tblPr>
              <a:tblGrid>
                <a:gridCol w="1819275">
                  <a:extLst>
                    <a:ext uri="{9D8B030D-6E8A-4147-A177-3AD203B41FA5}">
                      <a16:colId xmlns:a16="http://schemas.microsoft.com/office/drawing/2014/main" val="1864539333"/>
                    </a:ext>
                  </a:extLst>
                </a:gridCol>
                <a:gridCol w="3758565">
                  <a:extLst>
                    <a:ext uri="{9D8B030D-6E8A-4147-A177-3AD203B41FA5}">
                      <a16:colId xmlns:a16="http://schemas.microsoft.com/office/drawing/2014/main" val="691818076"/>
                    </a:ext>
                  </a:extLst>
                </a:gridCol>
              </a:tblGrid>
              <a:tr h="0">
                <a:tc>
                  <a:txBody>
                    <a:bodyPr/>
                    <a:lstStyle/>
                    <a:p>
                      <a:r>
                        <a:rPr lang="en-ZA" sz="1800" b="1" dirty="0">
                          <a:solidFill>
                            <a:srgbClr val="059966"/>
                          </a:solidFill>
                          <a:latin typeface="+mj-lt"/>
                        </a:rPr>
                        <a:t>Total Operating Revenues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$4.2 billion</a:t>
                      </a:r>
                    </a:p>
                    <a:p>
                      <a:pPr marL="285750" lvl="0" indent="-285750" algn="l" defTabSz="914400" rtl="0" eaLnBrk="1" latinLnBrk="0" hangingPunct="1">
                        <a:buFont typeface="Arial Narrow" panose="020B0606020202030204" pitchFamily="34" charset="0"/>
                        <a:buChar char="●"/>
                      </a:pPr>
                      <a:r>
                        <a:rPr lang="en-US" sz="1200" b="0" kern="1200" dirty="0">
                          <a:solidFill>
                            <a:schemeClr val="tx1"/>
                          </a:solidFill>
                          <a:latin typeface="+mn-lt"/>
                          <a:ea typeface="+mn-ea"/>
                          <a:cs typeface="+mn-cs"/>
                        </a:rPr>
                        <a:t>Includes $363 million rate reduction from FY22 Power and Transmission RDCs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894651"/>
                  </a:ext>
                </a:extLst>
              </a:tr>
              <a:tr h="0">
                <a:tc>
                  <a:txBody>
                    <a:bodyPr/>
                    <a:lstStyle/>
                    <a:p>
                      <a:r>
                        <a:rPr lang="en-ZA" sz="1800" b="1" dirty="0">
                          <a:solidFill>
                            <a:srgbClr val="059966"/>
                          </a:solidFill>
                          <a:latin typeface="+mj-lt"/>
                        </a:rPr>
                        <a:t>Net Operating Revenues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$94 million</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200817"/>
                  </a:ext>
                </a:extLst>
              </a:tr>
              <a:tr h="0">
                <a:tc>
                  <a:txBody>
                    <a:bodyPr/>
                    <a:lstStyle/>
                    <a:p>
                      <a:r>
                        <a:rPr lang="en-ZA" sz="1800" b="1" dirty="0">
                          <a:solidFill>
                            <a:srgbClr val="059966"/>
                          </a:solidFill>
                          <a:latin typeface="+mj-lt"/>
                        </a:rPr>
                        <a:t>FYE RAR</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$1.3 billion</a:t>
                      </a:r>
                    </a:p>
                    <a:p>
                      <a:pPr marL="285750" lvl="0" indent="-285750">
                        <a:buFont typeface="Arial Narrow" panose="020B0606020202030204" pitchFamily="34" charset="0"/>
                        <a:buChar char="●"/>
                      </a:pPr>
                      <a:r>
                        <a:rPr lang="en-US" sz="1200" b="0" dirty="0">
                          <a:solidFill>
                            <a:schemeClr val="tx1"/>
                          </a:solidFill>
                        </a:rPr>
                        <a:t>$924mm Power Services’ RAR</a:t>
                      </a:r>
                    </a:p>
                    <a:p>
                      <a:pPr marL="285750" lvl="0" indent="-285750">
                        <a:buFont typeface="Arial Narrow" panose="020B0606020202030204" pitchFamily="34" charset="0"/>
                        <a:buChar char="●"/>
                      </a:pPr>
                      <a:r>
                        <a:rPr lang="en-US" sz="1200" b="0" dirty="0">
                          <a:solidFill>
                            <a:schemeClr val="tx1"/>
                          </a:solidFill>
                        </a:rPr>
                        <a:t>$363mm Transmission Services’ RAR</a:t>
                      </a:r>
                      <a:endParaRPr lang="en-US" sz="1400" b="0" dirty="0">
                        <a:solidFill>
                          <a:schemeClr val="tx1"/>
                        </a:solidFill>
                      </a:endParaRP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237364"/>
                  </a:ext>
                </a:extLst>
              </a:tr>
              <a:tr h="0">
                <a:tc>
                  <a:txBody>
                    <a:bodyPr/>
                    <a:lstStyle/>
                    <a:p>
                      <a:r>
                        <a:rPr lang="en-ZA" sz="1800" b="1" dirty="0">
                          <a:solidFill>
                            <a:srgbClr val="059966"/>
                          </a:solidFill>
                          <a:latin typeface="+mj-lt"/>
                        </a:rPr>
                        <a:t>Financial Reserves Policy – RDC </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Power $285 million</a:t>
                      </a:r>
                    </a:p>
                    <a:p>
                      <a:pPr lvl="0"/>
                      <a:r>
                        <a:rPr lang="en-US" sz="1400" b="1" dirty="0">
                          <a:solidFill>
                            <a:schemeClr val="tx1"/>
                          </a:solidFill>
                        </a:rPr>
                        <a:t>Transmission $130 million</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7979787"/>
                  </a:ext>
                </a:extLst>
              </a:tr>
              <a:tr h="0">
                <a:tc>
                  <a:txBody>
                    <a:bodyPr/>
                    <a:lstStyle/>
                    <a:p>
                      <a:r>
                        <a:rPr lang="en-ZA" sz="1800" b="1" dirty="0">
                          <a:solidFill>
                            <a:srgbClr val="059966"/>
                          </a:solidFill>
                          <a:latin typeface="+mj-lt"/>
                        </a:rPr>
                        <a:t>FYE DCOH</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181 Days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481297"/>
                  </a:ext>
                </a:extLst>
              </a:tr>
            </a:tbl>
          </a:graphicData>
        </a:graphic>
      </p:graphicFrame>
      <p:graphicFrame>
        <p:nvGraphicFramePr>
          <p:cNvPr id="12" name="Table 16">
            <a:extLst>
              <a:ext uri="{FF2B5EF4-FFF2-40B4-BE49-F238E27FC236}">
                <a16:creationId xmlns:a16="http://schemas.microsoft.com/office/drawing/2014/main" id="{5A7BF253-7E50-7950-45E0-93AB57829DEB}"/>
              </a:ext>
            </a:extLst>
          </p:cNvPr>
          <p:cNvGraphicFramePr>
            <a:graphicFrameLocks noGrp="1"/>
          </p:cNvGraphicFramePr>
          <p:nvPr>
            <p:extLst>
              <p:ext uri="{D42A27DB-BD31-4B8C-83A1-F6EECF244321}">
                <p14:modId xmlns:p14="http://schemas.microsoft.com/office/powerpoint/2010/main" val="3438072813"/>
              </p:ext>
            </p:extLst>
          </p:nvPr>
        </p:nvGraphicFramePr>
        <p:xfrm>
          <a:off x="6379846" y="3607854"/>
          <a:ext cx="5577840" cy="2712720"/>
        </p:xfrm>
        <a:graphic>
          <a:graphicData uri="http://schemas.openxmlformats.org/drawingml/2006/table">
            <a:tbl>
              <a:tblPr firstRow="1" bandRow="1">
                <a:tableStyleId>{5C22544A-7EE6-4342-B048-85BDC9FD1C3A}</a:tableStyleId>
              </a:tblPr>
              <a:tblGrid>
                <a:gridCol w="1826513">
                  <a:extLst>
                    <a:ext uri="{9D8B030D-6E8A-4147-A177-3AD203B41FA5}">
                      <a16:colId xmlns:a16="http://schemas.microsoft.com/office/drawing/2014/main" val="1864539333"/>
                    </a:ext>
                  </a:extLst>
                </a:gridCol>
                <a:gridCol w="3751327">
                  <a:extLst>
                    <a:ext uri="{9D8B030D-6E8A-4147-A177-3AD203B41FA5}">
                      <a16:colId xmlns:a16="http://schemas.microsoft.com/office/drawing/2014/main" val="691818076"/>
                    </a:ext>
                  </a:extLst>
                </a:gridCol>
              </a:tblGrid>
              <a:tr h="0">
                <a:tc>
                  <a:txBody>
                    <a:bodyPr/>
                    <a:lstStyle/>
                    <a:p>
                      <a:r>
                        <a:rPr lang="en-ZA" sz="1800" b="1" dirty="0">
                          <a:solidFill>
                            <a:srgbClr val="059966"/>
                          </a:solidFill>
                          <a:latin typeface="+mj-lt"/>
                        </a:rPr>
                        <a:t>Total Operating Revenues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$4.6 billion</a:t>
                      </a:r>
                    </a:p>
                    <a:p>
                      <a:pPr marL="285750" marR="0" lvl="0" indent="-285750" algn="l" defTabSz="914400" rtl="0" eaLnBrk="1" fontAlgn="auto" latinLnBrk="0" hangingPunct="1">
                        <a:lnSpc>
                          <a:spcPct val="100000"/>
                        </a:lnSpc>
                        <a:spcBef>
                          <a:spcPts val="0"/>
                        </a:spcBef>
                        <a:spcAft>
                          <a:spcPts val="0"/>
                        </a:spcAft>
                        <a:buClrTx/>
                        <a:buSzTx/>
                        <a:buFont typeface="Arial Narrow" panose="020B0606020202030204" pitchFamily="34" charset="0"/>
                        <a:buChar char="●"/>
                        <a:tabLst/>
                        <a:defRPr/>
                      </a:pPr>
                      <a:r>
                        <a:rPr lang="en-US" sz="1200" b="0" kern="1200" dirty="0">
                          <a:solidFill>
                            <a:schemeClr val="tx1"/>
                          </a:solidFill>
                          <a:latin typeface="+mn-lt"/>
                          <a:ea typeface="+mn-ea"/>
                          <a:cs typeface="+mn-cs"/>
                        </a:rPr>
                        <a:t>Includes $165 million rate reduction from FY23 Power RDC</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894651"/>
                  </a:ext>
                </a:extLst>
              </a:tr>
              <a:tr h="0">
                <a:tc>
                  <a:txBody>
                    <a:bodyPr/>
                    <a:lstStyle/>
                    <a:p>
                      <a:r>
                        <a:rPr lang="en-ZA" sz="1800" b="1" dirty="0">
                          <a:solidFill>
                            <a:srgbClr val="059966"/>
                          </a:solidFill>
                          <a:latin typeface="+mj-lt"/>
                        </a:rPr>
                        <a:t>Net Operating Revenues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$212 million</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200817"/>
                  </a:ext>
                </a:extLst>
              </a:tr>
              <a:tr h="0">
                <a:tc>
                  <a:txBody>
                    <a:bodyPr/>
                    <a:lstStyle/>
                    <a:p>
                      <a:r>
                        <a:rPr lang="en-ZA" sz="1800" b="1" dirty="0">
                          <a:solidFill>
                            <a:srgbClr val="059966"/>
                          </a:solidFill>
                          <a:latin typeface="+mj-lt"/>
                        </a:rPr>
                        <a:t>FYE RAR</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$823 million</a:t>
                      </a:r>
                    </a:p>
                    <a:p>
                      <a:pPr marL="285750" lvl="0" indent="-285750">
                        <a:buFont typeface="Arial Narrow" panose="020B0606020202030204" pitchFamily="34" charset="0"/>
                        <a:buChar char="●"/>
                      </a:pPr>
                      <a:r>
                        <a:rPr lang="en-US" sz="1200" b="0" dirty="0">
                          <a:solidFill>
                            <a:schemeClr val="tx1"/>
                          </a:solidFill>
                        </a:rPr>
                        <a:t>$507mm Power Services’ RAR</a:t>
                      </a:r>
                    </a:p>
                    <a:p>
                      <a:pPr marL="285750" lvl="0" indent="-285750">
                        <a:buFont typeface="Arial Narrow" panose="020B0606020202030204" pitchFamily="34" charset="0"/>
                        <a:buChar char="●"/>
                      </a:pPr>
                      <a:r>
                        <a:rPr lang="en-US" sz="1200" b="0" dirty="0">
                          <a:solidFill>
                            <a:schemeClr val="tx1"/>
                          </a:solidFill>
                        </a:rPr>
                        <a:t>$316mm Transmission Services’ RAR</a:t>
                      </a:r>
                      <a:endParaRPr lang="en-US" sz="1400" b="0" dirty="0">
                        <a:solidFill>
                          <a:schemeClr val="tx1"/>
                        </a:solidFill>
                      </a:endParaRP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237364"/>
                  </a:ext>
                </a:extLst>
              </a:tr>
              <a:tr h="0">
                <a:tc>
                  <a:txBody>
                    <a:bodyPr/>
                    <a:lstStyle/>
                    <a:p>
                      <a:r>
                        <a:rPr lang="en-ZA" sz="1800" b="1" dirty="0">
                          <a:solidFill>
                            <a:srgbClr val="059966"/>
                          </a:solidFill>
                          <a:latin typeface="+mj-lt"/>
                        </a:rPr>
                        <a:t>Financial Reserves Policy – RDC </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Transmission $83 million</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7979787"/>
                  </a:ext>
                </a:extLst>
              </a:tr>
              <a:tr h="0">
                <a:tc>
                  <a:txBody>
                    <a:bodyPr/>
                    <a:lstStyle/>
                    <a:p>
                      <a:r>
                        <a:rPr lang="en-ZA" sz="1800" b="1" dirty="0">
                          <a:solidFill>
                            <a:srgbClr val="059966"/>
                          </a:solidFill>
                          <a:latin typeface="+mj-lt"/>
                        </a:rPr>
                        <a:t>FYE DCOH</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dirty="0">
                          <a:solidFill>
                            <a:schemeClr val="tx1"/>
                          </a:solidFill>
                        </a:rPr>
                        <a:t>116 Days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481297"/>
                  </a:ext>
                </a:extLst>
              </a:tr>
            </a:tbl>
          </a:graphicData>
        </a:graphic>
      </p:graphicFrame>
      <p:cxnSp>
        <p:nvCxnSpPr>
          <p:cNvPr id="8" name="Connector: Elbow 7">
            <a:extLst>
              <a:ext uri="{FF2B5EF4-FFF2-40B4-BE49-F238E27FC236}">
                <a16:creationId xmlns:a16="http://schemas.microsoft.com/office/drawing/2014/main" id="{4AF7EF97-A387-46E1-D974-A62B37DE3849}"/>
              </a:ext>
            </a:extLst>
          </p:cNvPr>
          <p:cNvCxnSpPr>
            <a:cxnSpLocks/>
          </p:cNvCxnSpPr>
          <p:nvPr/>
        </p:nvCxnSpPr>
        <p:spPr>
          <a:xfrm flipV="1">
            <a:off x="3920150" y="3931777"/>
            <a:ext cx="2459696" cy="1703090"/>
          </a:xfrm>
          <a:prstGeom prst="bentConnector3">
            <a:avLst>
              <a:gd name="adj1" fmla="val 90488"/>
            </a:avLst>
          </a:prstGeom>
          <a:ln w="28575" cap="rnd">
            <a:solidFill>
              <a:srgbClr val="408EC8"/>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22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831850" y="5084064"/>
            <a:ext cx="8311896" cy="1049254"/>
          </a:xfrm>
        </p:spPr>
        <p:txBody>
          <a:bodyPr/>
          <a:lstStyle/>
          <a:p>
            <a:r>
              <a:rPr lang="en-US" dirty="0"/>
              <a:t>COMPANY OVERVIEW</a:t>
            </a:r>
          </a:p>
        </p:txBody>
      </p:sp>
      <p:sp>
        <p:nvSpPr>
          <p:cNvPr id="9" name="Rectangle 8">
            <a:extLst>
              <a:ext uri="{FF2B5EF4-FFF2-40B4-BE49-F238E27FC236}">
                <a16:creationId xmlns:a16="http://schemas.microsoft.com/office/drawing/2014/main" id="{23EC6DDB-CC59-401B-8B8D-769C5AB258EB}"/>
              </a:ext>
              <a:ext uri="{C183D7F6-B498-43B3-948B-1728B52AA6E4}">
                <adec:decorative xmlns:adec="http://schemas.microsoft.com/office/drawing/2017/decorative" val="1"/>
              </a:ext>
            </a:extLst>
          </p:cNvPr>
          <p:cNvSpPr/>
          <p:nvPr/>
        </p:nvSpPr>
        <p:spPr>
          <a:xfrm>
            <a:off x="0" y="4697923"/>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Placeholder 17" descr="A power lines over a lake&#10;&#10;Description automatically generated">
            <a:extLst>
              <a:ext uri="{FF2B5EF4-FFF2-40B4-BE49-F238E27FC236}">
                <a16:creationId xmlns:a16="http://schemas.microsoft.com/office/drawing/2014/main" id="{86880D3C-97BF-5587-152A-E92E2ED9800A}"/>
              </a:ext>
            </a:extLst>
          </p:cNvPr>
          <p:cNvPicPr>
            <a:picLocks noGrp="1" noChangeAspect="1"/>
          </p:cNvPicPr>
          <p:nvPr>
            <p:ph type="pic" sz="quarter" idx="13"/>
          </p:nvPr>
        </p:nvPicPr>
        <p:blipFill>
          <a:blip r:embed="rId2">
            <a:alphaModFix amt="45000"/>
          </a:blip>
          <a:srcRect l="13" r="13"/>
          <a:stretch>
            <a:fillRect/>
          </a:stretch>
        </p:blipFill>
        <p:spPr/>
      </p:pic>
      <p:sp>
        <p:nvSpPr>
          <p:cNvPr id="19" name="Title 1">
            <a:extLst>
              <a:ext uri="{FF2B5EF4-FFF2-40B4-BE49-F238E27FC236}">
                <a16:creationId xmlns:a16="http://schemas.microsoft.com/office/drawing/2014/main" id="{584DC550-9097-C9BF-4324-B892887AE895}"/>
              </a:ext>
            </a:extLst>
          </p:cNvPr>
          <p:cNvSpPr txBox="1">
            <a:spLocks/>
          </p:cNvSpPr>
          <p:nvPr/>
        </p:nvSpPr>
        <p:spPr>
          <a:xfrm>
            <a:off x="152400" y="3193671"/>
            <a:ext cx="8991345" cy="1325563"/>
          </a:xfrm>
          <a:prstGeom prst="rect">
            <a:avLst/>
          </a:prstGeom>
        </p:spPr>
        <p:txBody>
          <a:bodyPr vert="horz" lIns="91440" tIns="45720" rIns="91440" bIns="45720" rtlCol="0" anchor="b" anchorCtr="0">
            <a:normAutofit/>
          </a:bodyPr>
          <a:lstStyle>
            <a:lvl1pPr algn="r"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dirty="0">
                <a:solidFill>
                  <a:schemeClr val="tx1"/>
                </a:solidFill>
              </a:rPr>
              <a:t>Capital Plan &amp; Debt Information</a:t>
            </a:r>
          </a:p>
        </p:txBody>
      </p:sp>
    </p:spTree>
    <p:extLst>
      <p:ext uri="{BB962C8B-B14F-4D97-AF65-F5344CB8AC3E}">
        <p14:creationId xmlns:p14="http://schemas.microsoft.com/office/powerpoint/2010/main" val="2480718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34ADAB8-49CD-4916-9A2C-7E74163BE733}"/>
              </a:ext>
            </a:extLst>
          </p:cNvPr>
          <p:cNvGraphicFramePr>
            <a:graphicFrameLocks/>
          </p:cNvGraphicFramePr>
          <p:nvPr>
            <p:custDataLst>
              <p:tags r:id="rId1"/>
            </p:custDataLst>
            <p:extLst>
              <p:ext uri="{D42A27DB-BD31-4B8C-83A1-F6EECF244321}">
                <p14:modId xmlns:p14="http://schemas.microsoft.com/office/powerpoint/2010/main" val="2896988327"/>
              </p:ext>
            </p:extLst>
          </p:nvPr>
        </p:nvGraphicFramePr>
        <p:xfrm>
          <a:off x="437634" y="2534306"/>
          <a:ext cx="3739896" cy="3483864"/>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E1562882-05EC-3BEB-1FB5-30EAB9D769AE}"/>
              </a:ext>
            </a:extLst>
          </p:cNvPr>
          <p:cNvSpPr txBox="1"/>
          <p:nvPr/>
        </p:nvSpPr>
        <p:spPr>
          <a:xfrm>
            <a:off x="530871" y="1496797"/>
            <a:ext cx="11449051" cy="923330"/>
          </a:xfrm>
          <a:prstGeom prst="rect">
            <a:avLst/>
          </a:prstGeom>
          <a:noFill/>
        </p:spPr>
        <p:txBody>
          <a:bodyPr wrap="square" rtlCol="0">
            <a:spAutoFit/>
          </a:bodyPr>
          <a:lstStyle/>
          <a:p>
            <a:r>
              <a:rPr lang="en-US" i="1" dirty="0">
                <a:solidFill>
                  <a:srgbClr val="408EC8"/>
                </a:solidFill>
              </a:rPr>
              <a:t>BPA must first fulfill its payment obligations related to $7.3 billion of debt issued by Energy Northwest, Port of Morrow, IERA, and other non-federal issuers followed by the repayment of U.S. Treasury borrowings and Federal appropriation obligations</a:t>
            </a:r>
          </a:p>
        </p:txBody>
      </p:sp>
      <p:sp>
        <p:nvSpPr>
          <p:cNvPr id="2" name="Slide Number Placeholder 3">
            <a:extLst>
              <a:ext uri="{FF2B5EF4-FFF2-40B4-BE49-F238E27FC236}">
                <a16:creationId xmlns:a16="http://schemas.microsoft.com/office/drawing/2014/main" id="{3F3C551C-7CF9-5A67-1642-C5BE0E5BE285}"/>
              </a:ext>
            </a:extLst>
          </p:cNvPr>
          <p:cNvSpPr txBox="1">
            <a:spLocks/>
          </p:cNvSpPr>
          <p:nvPr/>
        </p:nvSpPr>
        <p:spPr>
          <a:xfrm>
            <a:off x="11574662" y="6356351"/>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a:pPr/>
              <a:t>26</a:t>
            </a:fld>
            <a:endParaRPr lang="en-ZA" dirty="0"/>
          </a:p>
        </p:txBody>
      </p:sp>
      <p:grpSp>
        <p:nvGrpSpPr>
          <p:cNvPr id="20" name="Group 19">
            <a:extLst>
              <a:ext uri="{FF2B5EF4-FFF2-40B4-BE49-F238E27FC236}">
                <a16:creationId xmlns:a16="http://schemas.microsoft.com/office/drawing/2014/main" id="{88A013FC-3304-24A8-DF8A-3BDC9D49A117}"/>
              </a:ext>
            </a:extLst>
          </p:cNvPr>
          <p:cNvGrpSpPr/>
          <p:nvPr/>
        </p:nvGrpSpPr>
        <p:grpSpPr>
          <a:xfrm>
            <a:off x="4416038" y="2533187"/>
            <a:ext cx="3739892" cy="3484983"/>
            <a:chOff x="3312028" y="1630431"/>
            <a:chExt cx="2804919" cy="2613737"/>
          </a:xfrm>
        </p:grpSpPr>
        <p:graphicFrame>
          <p:nvGraphicFramePr>
            <p:cNvPr id="10" name="Content Placeholder 3">
              <a:extLst>
                <a:ext uri="{FF2B5EF4-FFF2-40B4-BE49-F238E27FC236}">
                  <a16:creationId xmlns:a16="http://schemas.microsoft.com/office/drawing/2014/main" id="{ED9878D6-A86A-EF44-732D-7509535E088D}"/>
                </a:ext>
              </a:extLst>
            </p:cNvPr>
            <p:cNvGraphicFramePr>
              <a:graphicFrameLocks/>
            </p:cNvGraphicFramePr>
            <p:nvPr>
              <p:custDataLst>
                <p:tags r:id="rId3"/>
              </p:custDataLst>
            </p:nvPr>
          </p:nvGraphicFramePr>
          <p:xfrm>
            <a:off x="3312028" y="1630431"/>
            <a:ext cx="2743200" cy="2570247"/>
          </p:xfrm>
          <a:graphic>
            <a:graphicData uri="http://schemas.openxmlformats.org/drawingml/2006/chart">
              <c:chart xmlns:c="http://schemas.openxmlformats.org/drawingml/2006/chart" xmlns:r="http://schemas.openxmlformats.org/officeDocument/2006/relationships" r:id="rId7"/>
            </a:graphicData>
          </a:graphic>
        </p:graphicFrame>
        <p:sp>
          <p:nvSpPr>
            <p:cNvPr id="12" name="Title 2">
              <a:extLst>
                <a:ext uri="{FF2B5EF4-FFF2-40B4-BE49-F238E27FC236}">
                  <a16:creationId xmlns:a16="http://schemas.microsoft.com/office/drawing/2014/main" id="{CF6857DF-B8D1-13D8-73F8-469628943CBC}"/>
                </a:ext>
              </a:extLst>
            </p:cNvPr>
            <p:cNvSpPr txBox="1">
              <a:spLocks noChangeArrowheads="1"/>
            </p:cNvSpPr>
            <p:nvPr/>
          </p:nvSpPr>
          <p:spPr bwMode="auto">
            <a:xfrm>
              <a:off x="3782315" y="1646591"/>
              <a:ext cx="1787404"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685750" fontAlgn="base">
                <a:lnSpc>
                  <a:spcPct val="80000"/>
                </a:lnSpc>
                <a:spcBef>
                  <a:spcPct val="20000"/>
                </a:spcBef>
                <a:spcAft>
                  <a:spcPct val="0"/>
                </a:spcAft>
                <a:buClr>
                  <a:srgbClr val="222268"/>
                </a:buClr>
                <a:buSzPct val="110000"/>
                <a:defRPr/>
              </a:pPr>
              <a:r>
                <a:rPr lang="en-US" altLang="en-US" sz="1600" b="1" dirty="0">
                  <a:solidFill>
                    <a:srgbClr val="059966"/>
                  </a:solidFill>
                  <a:latin typeface="+mj-lt"/>
                </a:rPr>
                <a:t>Borrowings from</a:t>
              </a:r>
            </a:p>
            <a:p>
              <a:pPr marL="0" indent="0" algn="ctr" defTabSz="685750" fontAlgn="base">
                <a:lnSpc>
                  <a:spcPct val="80000"/>
                </a:lnSpc>
                <a:spcBef>
                  <a:spcPct val="20000"/>
                </a:spcBef>
                <a:spcAft>
                  <a:spcPct val="0"/>
                </a:spcAft>
                <a:buClr>
                  <a:srgbClr val="222268"/>
                </a:buClr>
                <a:buSzPct val="110000"/>
                <a:defRPr/>
              </a:pPr>
              <a:r>
                <a:rPr lang="en-US" altLang="en-US" sz="1600" b="1" dirty="0">
                  <a:solidFill>
                    <a:srgbClr val="059966"/>
                  </a:solidFill>
                  <a:latin typeface="+mj-lt"/>
                </a:rPr>
                <a:t>U.S. Treasury</a:t>
              </a:r>
            </a:p>
          </p:txBody>
        </p:sp>
        <p:sp>
          <p:nvSpPr>
            <p:cNvPr id="18" name="Data Label 2">
              <a:extLst>
                <a:ext uri="{FF2B5EF4-FFF2-40B4-BE49-F238E27FC236}">
                  <a16:creationId xmlns:a16="http://schemas.microsoft.com/office/drawing/2014/main" id="{5E5220E6-7E7B-9254-F4CB-E4EA13291726}"/>
                </a:ext>
              </a:extLst>
            </p:cNvPr>
            <p:cNvSpPr txBox="1"/>
            <p:nvPr/>
          </p:nvSpPr>
          <p:spPr>
            <a:xfrm>
              <a:off x="4266672" y="2558797"/>
              <a:ext cx="841743" cy="484748"/>
            </a:xfrm>
            <a:prstGeom prst="rect">
              <a:avLst/>
            </a:prstGeom>
            <a:noFill/>
          </p:spPr>
          <p:txBody>
            <a:bodyPr wrap="square" rtlCol="0" anchor="ctr">
              <a:spAutoFit/>
            </a:bodyPr>
            <a:lstStyle/>
            <a:p>
              <a:pPr algn="ctr" defTabSz="685750"/>
              <a:r>
                <a:rPr lang="en-US" sz="1600" b="1" dirty="0">
                  <a:solidFill>
                    <a:srgbClr val="059966"/>
                  </a:solidFill>
                  <a:cs typeface="Arial" panose="020B0604020202020204" pitchFamily="34" charset="0"/>
                </a:rPr>
                <a:t>$6.0</a:t>
              </a:r>
              <a:r>
                <a:rPr lang="en-US" sz="800" b="1" dirty="0">
                  <a:solidFill>
                    <a:srgbClr val="059966"/>
                  </a:solidFill>
                  <a:cs typeface="Arial" panose="020B0604020202020204" pitchFamily="34" charset="0"/>
                </a:rPr>
                <a:t> </a:t>
              </a:r>
              <a:r>
                <a:rPr lang="en-US" sz="1200" b="1" dirty="0">
                  <a:solidFill>
                    <a:srgbClr val="059966"/>
                  </a:solidFill>
                  <a:cs typeface="Arial" panose="020B0604020202020204" pitchFamily="34" charset="0"/>
                </a:rPr>
                <a:t>billion</a:t>
              </a:r>
            </a:p>
            <a:p>
              <a:pPr algn="ctr" defTabSz="685750"/>
              <a:r>
                <a:rPr lang="en-US" sz="2000" b="1" dirty="0">
                  <a:solidFill>
                    <a:srgbClr val="059966"/>
                  </a:solidFill>
                  <a:cs typeface="Arial" panose="020B0604020202020204" pitchFamily="34" charset="0"/>
                </a:rPr>
                <a:t>40</a:t>
              </a:r>
              <a:r>
                <a:rPr lang="en-US" b="1" dirty="0">
                  <a:solidFill>
                    <a:srgbClr val="059966"/>
                  </a:solidFill>
                  <a:cs typeface="Arial" panose="020B0604020202020204" pitchFamily="34" charset="0"/>
                </a:rPr>
                <a:t>%</a:t>
              </a:r>
              <a:endParaRPr lang="en-US" sz="2400" b="1" dirty="0">
                <a:solidFill>
                  <a:srgbClr val="059966"/>
                </a:solidFill>
                <a:cs typeface="Arial" panose="020B0604020202020204" pitchFamily="34" charset="0"/>
              </a:endParaRPr>
            </a:p>
          </p:txBody>
        </p:sp>
        <p:sp>
          <p:nvSpPr>
            <p:cNvPr id="23" name="Notes 2">
              <a:extLst>
                <a:ext uri="{FF2B5EF4-FFF2-40B4-BE49-F238E27FC236}">
                  <a16:creationId xmlns:a16="http://schemas.microsoft.com/office/drawing/2014/main" id="{C0664D9B-318F-0A53-C840-6435F40BCD2C}"/>
                </a:ext>
              </a:extLst>
            </p:cNvPr>
            <p:cNvSpPr txBox="1">
              <a:spLocks noChangeArrowheads="1"/>
            </p:cNvSpPr>
            <p:nvPr/>
          </p:nvSpPr>
          <p:spPr bwMode="auto">
            <a:xfrm>
              <a:off x="3373747" y="3601230"/>
              <a:ext cx="2743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3716" indent="0" algn="ctr" defTabSz="685750" fontAlgn="base">
                <a:lnSpc>
                  <a:spcPct val="90000"/>
                </a:lnSpc>
                <a:spcBef>
                  <a:spcPct val="20000"/>
                </a:spcBef>
                <a:spcAft>
                  <a:spcPct val="0"/>
                </a:spcAft>
                <a:buClr>
                  <a:srgbClr val="222268"/>
                </a:buClr>
                <a:buSzPct val="110000"/>
              </a:pPr>
              <a:r>
                <a:rPr lang="en-US" altLang="en-US" sz="1400" b="1" dirty="0">
                  <a:solidFill>
                    <a:srgbClr val="059966"/>
                  </a:solidFill>
                  <a:latin typeface="+mn-lt"/>
                  <a:cs typeface="+mn-cs"/>
                </a:rPr>
                <a:t>Current authorized borrowing authority of $13.7 billion, increasing to $17.7 billion in FY28. Facility is revolving</a:t>
              </a:r>
            </a:p>
          </p:txBody>
        </p:sp>
      </p:grpSp>
      <p:sp>
        <p:nvSpPr>
          <p:cNvPr id="25" name="TextBox 24">
            <a:extLst>
              <a:ext uri="{FF2B5EF4-FFF2-40B4-BE49-F238E27FC236}">
                <a16:creationId xmlns:a16="http://schemas.microsoft.com/office/drawing/2014/main" id="{26658D58-ADB3-A7E2-EF0B-C50EE86B018E}"/>
              </a:ext>
            </a:extLst>
          </p:cNvPr>
          <p:cNvSpPr txBox="1"/>
          <p:nvPr/>
        </p:nvSpPr>
        <p:spPr>
          <a:xfrm>
            <a:off x="289747" y="6074968"/>
            <a:ext cx="11449051" cy="523220"/>
          </a:xfrm>
          <a:prstGeom prst="rect">
            <a:avLst/>
          </a:prstGeom>
          <a:noFill/>
        </p:spPr>
        <p:txBody>
          <a:bodyPr wrap="square" rtlCol="0">
            <a:spAutoFit/>
          </a:bodyPr>
          <a:lstStyle/>
          <a:p>
            <a:pPr algn="ctr"/>
            <a:r>
              <a:rPr lang="en-US" sz="1400" dirty="0">
                <a:solidFill>
                  <a:srgbClr val="225174"/>
                </a:solidFill>
              </a:rPr>
              <a:t>BPA recently implemented a Sustainable Capital Financing Policy to shift away from 100% debt financing of capital and to incorporate revenue financing as a predictable and consistent method of funding capital, with a goal to achieve a maximum 60% debt-to-asset ratio goal by 2040</a:t>
            </a:r>
          </a:p>
        </p:txBody>
      </p:sp>
      <p:grpSp>
        <p:nvGrpSpPr>
          <p:cNvPr id="24" name="Group 23">
            <a:extLst>
              <a:ext uri="{FF2B5EF4-FFF2-40B4-BE49-F238E27FC236}">
                <a16:creationId xmlns:a16="http://schemas.microsoft.com/office/drawing/2014/main" id="{52572C0A-ED7A-E5CF-95A2-C583F1F944B7}"/>
              </a:ext>
            </a:extLst>
          </p:cNvPr>
          <p:cNvGrpSpPr/>
          <p:nvPr/>
        </p:nvGrpSpPr>
        <p:grpSpPr>
          <a:xfrm>
            <a:off x="8222475" y="2553000"/>
            <a:ext cx="3657600" cy="3461676"/>
            <a:chOff x="6166856" y="1763476"/>
            <a:chExt cx="2743200" cy="2596259"/>
          </a:xfrm>
        </p:grpSpPr>
        <p:graphicFrame>
          <p:nvGraphicFramePr>
            <p:cNvPr id="21" name="Content Placeholder 3">
              <a:extLst>
                <a:ext uri="{FF2B5EF4-FFF2-40B4-BE49-F238E27FC236}">
                  <a16:creationId xmlns:a16="http://schemas.microsoft.com/office/drawing/2014/main" id="{4549EB86-AE97-1CBF-96C2-DC768723B261}"/>
                </a:ext>
              </a:extLst>
            </p:cNvPr>
            <p:cNvGraphicFramePr>
              <a:graphicFrameLocks/>
            </p:cNvGraphicFramePr>
            <p:nvPr>
              <p:custDataLst>
                <p:tags r:id="rId2"/>
              </p:custDataLst>
            </p:nvPr>
          </p:nvGraphicFramePr>
          <p:xfrm>
            <a:off x="6228575" y="2101380"/>
            <a:ext cx="2656025" cy="1841970"/>
          </p:xfrm>
          <a:graphic>
            <a:graphicData uri="http://schemas.openxmlformats.org/drawingml/2006/chart">
              <c:chart xmlns:c="http://schemas.openxmlformats.org/drawingml/2006/chart" xmlns:r="http://schemas.openxmlformats.org/officeDocument/2006/relationships" r:id="rId8"/>
            </a:graphicData>
          </a:graphic>
        </p:graphicFrame>
        <p:sp>
          <p:nvSpPr>
            <p:cNvPr id="17" name="Data Label 3">
              <a:extLst>
                <a:ext uri="{FF2B5EF4-FFF2-40B4-BE49-F238E27FC236}">
                  <a16:creationId xmlns:a16="http://schemas.microsoft.com/office/drawing/2014/main" id="{0FA3D1BE-9237-8F0A-2820-C9D2432800E8}"/>
                </a:ext>
              </a:extLst>
            </p:cNvPr>
            <p:cNvSpPr txBox="1"/>
            <p:nvPr/>
          </p:nvSpPr>
          <p:spPr>
            <a:xfrm>
              <a:off x="7162800" y="2677756"/>
              <a:ext cx="853888" cy="484748"/>
            </a:xfrm>
            <a:prstGeom prst="rect">
              <a:avLst/>
            </a:prstGeom>
            <a:noFill/>
          </p:spPr>
          <p:txBody>
            <a:bodyPr wrap="square" rtlCol="0" anchor="ctr">
              <a:spAutoFit/>
            </a:bodyPr>
            <a:lstStyle/>
            <a:p>
              <a:pPr algn="ctr" defTabSz="685750"/>
              <a:r>
                <a:rPr lang="en-US" sz="1600" b="1" dirty="0">
                  <a:solidFill>
                    <a:srgbClr val="225174"/>
                  </a:solidFill>
                  <a:cs typeface="Arial" panose="020B0604020202020204" pitchFamily="34" charset="0"/>
                </a:rPr>
                <a:t>$1.7</a:t>
              </a:r>
              <a:r>
                <a:rPr lang="en-US" sz="800" b="1" dirty="0">
                  <a:solidFill>
                    <a:srgbClr val="225174"/>
                  </a:solidFill>
                  <a:cs typeface="Arial" panose="020B0604020202020204" pitchFamily="34" charset="0"/>
                </a:rPr>
                <a:t> </a:t>
              </a:r>
              <a:r>
                <a:rPr lang="en-US" sz="1200" b="1" dirty="0">
                  <a:solidFill>
                    <a:srgbClr val="225174"/>
                  </a:solidFill>
                  <a:cs typeface="Arial" panose="020B0604020202020204" pitchFamily="34" charset="0"/>
                </a:rPr>
                <a:t>billion</a:t>
              </a:r>
            </a:p>
            <a:p>
              <a:pPr algn="ctr" defTabSz="685750"/>
              <a:r>
                <a:rPr lang="en-US" sz="2000" b="1" dirty="0">
                  <a:solidFill>
                    <a:srgbClr val="225174"/>
                  </a:solidFill>
                  <a:cs typeface="Arial" panose="020B0604020202020204" pitchFamily="34" charset="0"/>
                </a:rPr>
                <a:t>11</a:t>
              </a:r>
              <a:r>
                <a:rPr lang="en-US" b="1" dirty="0">
                  <a:solidFill>
                    <a:srgbClr val="225174"/>
                  </a:solidFill>
                  <a:cs typeface="Arial" panose="020B0604020202020204" pitchFamily="34" charset="0"/>
                </a:rPr>
                <a:t>%</a:t>
              </a:r>
              <a:endParaRPr lang="en-US" sz="2400" b="1" dirty="0">
                <a:solidFill>
                  <a:srgbClr val="225174"/>
                </a:solidFill>
                <a:cs typeface="Arial" panose="020B0604020202020204" pitchFamily="34" charset="0"/>
              </a:endParaRPr>
            </a:p>
          </p:txBody>
        </p:sp>
        <p:sp>
          <p:nvSpPr>
            <p:cNvPr id="11" name="Title 3">
              <a:extLst>
                <a:ext uri="{FF2B5EF4-FFF2-40B4-BE49-F238E27FC236}">
                  <a16:creationId xmlns:a16="http://schemas.microsoft.com/office/drawing/2014/main" id="{12DCBC38-4BEA-3DA8-7926-92EB51147FC1}"/>
                </a:ext>
              </a:extLst>
            </p:cNvPr>
            <p:cNvSpPr txBox="1">
              <a:spLocks noChangeArrowheads="1"/>
            </p:cNvSpPr>
            <p:nvPr/>
          </p:nvSpPr>
          <p:spPr bwMode="auto">
            <a:xfrm>
              <a:off x="6525515" y="1763476"/>
              <a:ext cx="1931334"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685750" fontAlgn="base">
                <a:lnSpc>
                  <a:spcPct val="85000"/>
                </a:lnSpc>
                <a:spcBef>
                  <a:spcPct val="20000"/>
                </a:spcBef>
                <a:spcAft>
                  <a:spcPct val="0"/>
                </a:spcAft>
                <a:buClr>
                  <a:srgbClr val="222268"/>
                </a:buClr>
                <a:buSzPct val="110000"/>
                <a:defRPr/>
              </a:pPr>
              <a:r>
                <a:rPr lang="en-US" altLang="en-US" sz="1600" b="1" dirty="0">
                  <a:solidFill>
                    <a:srgbClr val="225174"/>
                  </a:solidFill>
                  <a:latin typeface="+mj-lt"/>
                </a:rPr>
                <a:t>Federal Appropriation</a:t>
              </a:r>
            </a:p>
            <a:p>
              <a:pPr marL="0" indent="0" algn="ctr" defTabSz="685750" fontAlgn="base">
                <a:lnSpc>
                  <a:spcPct val="85000"/>
                </a:lnSpc>
                <a:spcBef>
                  <a:spcPct val="20000"/>
                </a:spcBef>
                <a:spcAft>
                  <a:spcPct val="0"/>
                </a:spcAft>
                <a:buClr>
                  <a:srgbClr val="222268"/>
                </a:buClr>
                <a:buSzPct val="110000"/>
                <a:defRPr/>
              </a:pPr>
              <a:r>
                <a:rPr lang="en-US" altLang="en-US" sz="1600" b="1" dirty="0">
                  <a:solidFill>
                    <a:srgbClr val="225174"/>
                  </a:solidFill>
                  <a:latin typeface="+mj-lt"/>
                </a:rPr>
                <a:t>Repayment Obligations</a:t>
              </a:r>
            </a:p>
          </p:txBody>
        </p:sp>
        <p:sp>
          <p:nvSpPr>
            <p:cNvPr id="8" name="Notes 3">
              <a:extLst>
                <a:ext uri="{FF2B5EF4-FFF2-40B4-BE49-F238E27FC236}">
                  <a16:creationId xmlns:a16="http://schemas.microsoft.com/office/drawing/2014/main" id="{F93B6282-89D1-E086-C5CD-682D680799D0}"/>
                </a:ext>
              </a:extLst>
            </p:cNvPr>
            <p:cNvSpPr txBox="1">
              <a:spLocks noChangeArrowheads="1"/>
            </p:cNvSpPr>
            <p:nvPr/>
          </p:nvSpPr>
          <p:spPr bwMode="auto">
            <a:xfrm>
              <a:off x="6166856" y="3716797"/>
              <a:ext cx="2743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3716" indent="0" algn="ctr" defTabSz="685750" fontAlgn="base">
                <a:lnSpc>
                  <a:spcPct val="90000"/>
                </a:lnSpc>
                <a:spcBef>
                  <a:spcPct val="20000"/>
                </a:spcBef>
                <a:spcAft>
                  <a:spcPct val="0"/>
                </a:spcAft>
                <a:buClr>
                  <a:srgbClr val="222268"/>
                </a:buClr>
                <a:buSzPct val="110000"/>
              </a:pPr>
              <a:r>
                <a:rPr lang="en-US" altLang="en-US" sz="1400" b="1" dirty="0">
                  <a:solidFill>
                    <a:srgbClr val="225174"/>
                  </a:solidFill>
                  <a:latin typeface="+mn-lt"/>
                </a:rPr>
                <a:t>BPA repays amounts that have been appropriated by Congress to our federal partners for capital investments in the Federal System</a:t>
              </a:r>
            </a:p>
          </p:txBody>
        </p:sp>
      </p:grpSp>
      <p:grpSp>
        <p:nvGrpSpPr>
          <p:cNvPr id="28" name="Group 27">
            <a:extLst>
              <a:ext uri="{FF2B5EF4-FFF2-40B4-BE49-F238E27FC236}">
                <a16:creationId xmlns:a16="http://schemas.microsoft.com/office/drawing/2014/main" id="{A86C0068-4AD1-E119-6C50-FC9E424E8FB3}"/>
              </a:ext>
            </a:extLst>
          </p:cNvPr>
          <p:cNvGrpSpPr/>
          <p:nvPr/>
        </p:nvGrpSpPr>
        <p:grpSpPr>
          <a:xfrm>
            <a:off x="453202" y="2566208"/>
            <a:ext cx="4209378" cy="3448371"/>
            <a:chOff x="1296982" y="1959500"/>
            <a:chExt cx="4209378" cy="3448369"/>
          </a:xfrm>
        </p:grpSpPr>
        <p:sp>
          <p:nvSpPr>
            <p:cNvPr id="13" name="Title 1">
              <a:extLst>
                <a:ext uri="{FF2B5EF4-FFF2-40B4-BE49-F238E27FC236}">
                  <a16:creationId xmlns:a16="http://schemas.microsoft.com/office/drawing/2014/main" id="{7D7A99A8-1545-724C-CE81-E66EC718E68E}"/>
                </a:ext>
              </a:extLst>
            </p:cNvPr>
            <p:cNvSpPr txBox="1">
              <a:spLocks noChangeArrowheads="1"/>
            </p:cNvSpPr>
            <p:nvPr/>
          </p:nvSpPr>
          <p:spPr bwMode="auto">
            <a:xfrm>
              <a:off x="2054880" y="1959500"/>
              <a:ext cx="238320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685750" fontAlgn="base">
                <a:lnSpc>
                  <a:spcPct val="90000"/>
                </a:lnSpc>
                <a:spcBef>
                  <a:spcPct val="20000"/>
                </a:spcBef>
                <a:spcAft>
                  <a:spcPct val="0"/>
                </a:spcAft>
                <a:buClr>
                  <a:srgbClr val="222268"/>
                </a:buClr>
                <a:buSzPct val="110000"/>
                <a:defRPr/>
              </a:pPr>
              <a:r>
                <a:rPr lang="en-US" altLang="en-US" sz="1600" b="1" dirty="0">
                  <a:solidFill>
                    <a:srgbClr val="408EC8"/>
                  </a:solidFill>
                  <a:latin typeface="+mj-lt"/>
                </a:rPr>
                <a:t>Non-Federal Obligations</a:t>
              </a:r>
            </a:p>
          </p:txBody>
        </p:sp>
        <p:sp>
          <p:nvSpPr>
            <p:cNvPr id="19" name="Data Label 1">
              <a:extLst>
                <a:ext uri="{FF2B5EF4-FFF2-40B4-BE49-F238E27FC236}">
                  <a16:creationId xmlns:a16="http://schemas.microsoft.com/office/drawing/2014/main" id="{C40A0FEB-ECED-75DE-64C0-BED3B2D7ACC7}"/>
                </a:ext>
              </a:extLst>
            </p:cNvPr>
            <p:cNvSpPr txBox="1"/>
            <p:nvPr/>
          </p:nvSpPr>
          <p:spPr>
            <a:xfrm>
              <a:off x="2720768" y="3179618"/>
              <a:ext cx="1138519" cy="646331"/>
            </a:xfrm>
            <a:prstGeom prst="rect">
              <a:avLst/>
            </a:prstGeom>
            <a:noFill/>
          </p:spPr>
          <p:txBody>
            <a:bodyPr wrap="square" rtlCol="0" anchor="ctr">
              <a:spAutoFit/>
            </a:bodyPr>
            <a:lstStyle/>
            <a:p>
              <a:pPr algn="ctr" defTabSz="685750"/>
              <a:r>
                <a:rPr lang="en-US" sz="1600" b="1" dirty="0">
                  <a:solidFill>
                    <a:srgbClr val="408EC8"/>
                  </a:solidFill>
                  <a:cs typeface="Arial" panose="020B0604020202020204" pitchFamily="34" charset="0"/>
                </a:rPr>
                <a:t>$7.3</a:t>
              </a:r>
              <a:r>
                <a:rPr lang="en-US" sz="800" b="1" dirty="0">
                  <a:solidFill>
                    <a:srgbClr val="408EC8"/>
                  </a:solidFill>
                  <a:cs typeface="Arial" panose="020B0604020202020204" pitchFamily="34" charset="0"/>
                </a:rPr>
                <a:t> </a:t>
              </a:r>
              <a:r>
                <a:rPr lang="en-US" sz="1200" b="1" dirty="0">
                  <a:solidFill>
                    <a:srgbClr val="408EC8"/>
                  </a:solidFill>
                  <a:cs typeface="Arial" panose="020B0604020202020204" pitchFamily="34" charset="0"/>
                </a:rPr>
                <a:t>billion</a:t>
              </a:r>
            </a:p>
            <a:p>
              <a:pPr algn="ctr" defTabSz="685750"/>
              <a:r>
                <a:rPr lang="en-US" sz="2000" b="1" dirty="0">
                  <a:solidFill>
                    <a:srgbClr val="408EC8"/>
                  </a:solidFill>
                  <a:cs typeface="Arial" panose="020B0604020202020204" pitchFamily="34" charset="0"/>
                </a:rPr>
                <a:t>49%</a:t>
              </a:r>
              <a:endParaRPr lang="en-US" sz="2400" b="1" dirty="0">
                <a:solidFill>
                  <a:srgbClr val="408EC8"/>
                </a:solidFill>
                <a:cs typeface="Arial" panose="020B0604020202020204" pitchFamily="34" charset="0"/>
              </a:endParaRPr>
            </a:p>
          </p:txBody>
        </p:sp>
        <p:sp>
          <p:nvSpPr>
            <p:cNvPr id="26" name="Notes 2">
              <a:extLst>
                <a:ext uri="{FF2B5EF4-FFF2-40B4-BE49-F238E27FC236}">
                  <a16:creationId xmlns:a16="http://schemas.microsoft.com/office/drawing/2014/main" id="{8A1C3F10-75E7-3C05-92B8-6509F010C222}"/>
                </a:ext>
              </a:extLst>
            </p:cNvPr>
            <p:cNvSpPr txBox="1">
              <a:spLocks noChangeArrowheads="1"/>
            </p:cNvSpPr>
            <p:nvPr/>
          </p:nvSpPr>
          <p:spPr bwMode="auto">
            <a:xfrm>
              <a:off x="1296982" y="4550619"/>
              <a:ext cx="420937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3716" indent="0" algn="ctr" defTabSz="685750" fontAlgn="base">
                <a:lnSpc>
                  <a:spcPct val="90000"/>
                </a:lnSpc>
                <a:spcBef>
                  <a:spcPts val="50"/>
                </a:spcBef>
                <a:spcAft>
                  <a:spcPct val="0"/>
                </a:spcAft>
                <a:buClr>
                  <a:srgbClr val="222268"/>
                </a:buClr>
                <a:buSzPct val="110000"/>
              </a:pPr>
              <a:r>
                <a:rPr lang="en-US" altLang="en-US" sz="1200" b="1" dirty="0">
                  <a:solidFill>
                    <a:srgbClr val="408EC8"/>
                  </a:solidFill>
                  <a:latin typeface="+mn-lt"/>
                  <a:cs typeface="+mn-cs"/>
                </a:rPr>
                <a:t>Energy Northwest $5,230.8 million </a:t>
              </a:r>
            </a:p>
            <a:p>
              <a:pPr marL="13716" indent="0" algn="ctr" defTabSz="685750" fontAlgn="base">
                <a:lnSpc>
                  <a:spcPct val="90000"/>
                </a:lnSpc>
                <a:spcBef>
                  <a:spcPts val="50"/>
                </a:spcBef>
                <a:spcAft>
                  <a:spcPct val="0"/>
                </a:spcAft>
                <a:buClr>
                  <a:srgbClr val="222268"/>
                </a:buClr>
                <a:buSzPct val="110000"/>
              </a:pPr>
              <a:r>
                <a:rPr lang="en-US" altLang="en-US" sz="1200" b="1" dirty="0">
                  <a:solidFill>
                    <a:srgbClr val="408EC8"/>
                  </a:solidFill>
                  <a:latin typeface="+mn-lt"/>
                  <a:cs typeface="+mn-cs"/>
                </a:rPr>
                <a:t>Pre Pay $111.7 million</a:t>
              </a:r>
            </a:p>
            <a:p>
              <a:pPr marL="13716" indent="0" algn="ctr" defTabSz="685750" fontAlgn="base">
                <a:lnSpc>
                  <a:spcPct val="90000"/>
                </a:lnSpc>
                <a:spcBef>
                  <a:spcPts val="50"/>
                </a:spcBef>
                <a:spcAft>
                  <a:spcPct val="0"/>
                </a:spcAft>
                <a:buClr>
                  <a:srgbClr val="222268"/>
                </a:buClr>
                <a:buSzPct val="110000"/>
              </a:pPr>
              <a:r>
                <a:rPr lang="en-US" altLang="en-US" sz="1200" b="1" dirty="0">
                  <a:solidFill>
                    <a:srgbClr val="408EC8"/>
                  </a:solidFill>
                  <a:latin typeface="+mn-lt"/>
                  <a:cs typeface="+mn-cs"/>
                </a:rPr>
                <a:t>Lease Purchase $1,790.8 million</a:t>
              </a:r>
            </a:p>
            <a:p>
              <a:pPr marL="13716" indent="0" algn="ctr" defTabSz="685750" fontAlgn="base">
                <a:lnSpc>
                  <a:spcPct val="90000"/>
                </a:lnSpc>
                <a:spcBef>
                  <a:spcPts val="50"/>
                </a:spcBef>
                <a:spcAft>
                  <a:spcPct val="0"/>
                </a:spcAft>
                <a:buClr>
                  <a:srgbClr val="222268"/>
                </a:buClr>
                <a:buSzPct val="110000"/>
              </a:pPr>
              <a:r>
                <a:rPr lang="en-US" altLang="en-US" sz="1200" b="1" dirty="0">
                  <a:solidFill>
                    <a:srgbClr val="408EC8"/>
                  </a:solidFill>
                  <a:latin typeface="+mn-lt"/>
                  <a:cs typeface="+mn-cs"/>
                </a:rPr>
                <a:t>Other (Wasco, Cowlitz, Lease Finance) $167.9 million </a:t>
              </a:r>
            </a:p>
          </p:txBody>
        </p:sp>
      </p:grpSp>
      <p:sp>
        <p:nvSpPr>
          <p:cNvPr id="4" name="Title 3">
            <a:extLst>
              <a:ext uri="{FF2B5EF4-FFF2-40B4-BE49-F238E27FC236}">
                <a16:creationId xmlns:a16="http://schemas.microsoft.com/office/drawing/2014/main" id="{D886E0DD-D2D6-E1BC-8E8D-33CC3C2A5E63}"/>
              </a:ext>
            </a:extLst>
          </p:cNvPr>
          <p:cNvSpPr>
            <a:spLocks noGrp="1"/>
          </p:cNvSpPr>
          <p:nvPr>
            <p:ph type="title" idx="4294967295"/>
          </p:nvPr>
        </p:nvSpPr>
        <p:spPr>
          <a:xfrm>
            <a:off x="493235" y="147561"/>
            <a:ext cx="11449051" cy="1325563"/>
          </a:xfrm>
          <a:gradFill>
            <a:gsLst>
              <a:gs pos="96000">
                <a:srgbClr val="6D6E6A">
                  <a:alpha val="0"/>
                  <a:lumMod val="60000"/>
                  <a:lumOff val="40000"/>
                </a:srgbClr>
              </a:gs>
              <a:gs pos="100000">
                <a:schemeClr val="tx1"/>
              </a:gs>
              <a:gs pos="100000">
                <a:schemeClr val="tx1"/>
              </a:gs>
            </a:gsLst>
            <a:lin ang="5400000" scaled="1"/>
          </a:gradFill>
        </p:spPr>
        <p:txBody>
          <a:bodyPr>
            <a:normAutofit/>
          </a:bodyPr>
          <a:lstStyle/>
          <a:p>
            <a:r>
              <a:rPr lang="en-US" dirty="0"/>
              <a:t>Debt Outstanding &amp; Payment Obligations</a:t>
            </a:r>
            <a:br>
              <a:rPr lang="en-US" dirty="0"/>
            </a:br>
            <a:r>
              <a:rPr lang="en-US" sz="3600" dirty="0"/>
              <a:t>$15.0 billion outstanding as of 9/30/24</a:t>
            </a:r>
          </a:p>
        </p:txBody>
      </p:sp>
    </p:spTree>
    <p:extLst>
      <p:ext uri="{BB962C8B-B14F-4D97-AF65-F5344CB8AC3E}">
        <p14:creationId xmlns:p14="http://schemas.microsoft.com/office/powerpoint/2010/main" val="1851587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F189F79-D6CD-26D6-ACFB-EFCC4DBE24CA}"/>
              </a:ext>
            </a:extLst>
          </p:cNvPr>
          <p:cNvSpPr txBox="1"/>
          <p:nvPr/>
        </p:nvSpPr>
        <p:spPr>
          <a:xfrm>
            <a:off x="447676" y="1090277"/>
            <a:ext cx="11449050" cy="646331"/>
          </a:xfrm>
          <a:prstGeom prst="rect">
            <a:avLst/>
          </a:prstGeom>
          <a:noFill/>
        </p:spPr>
        <p:txBody>
          <a:bodyPr wrap="square" rtlCol="0">
            <a:spAutoFit/>
          </a:bodyPr>
          <a:lstStyle/>
          <a:p>
            <a:r>
              <a:rPr lang="en-US" i="1" dirty="0">
                <a:solidFill>
                  <a:srgbClr val="408EC8"/>
                </a:solidFill>
              </a:rPr>
              <a:t>BPA’s Non-Federal payment obligations are made before any other payments, resulting in strong Non-Federal Debt Service Coverage Ratios that have averaged 4.5x over the last three years</a:t>
            </a:r>
          </a:p>
        </p:txBody>
      </p:sp>
      <p:sp>
        <p:nvSpPr>
          <p:cNvPr id="2" name="Slide Number Placeholder 3">
            <a:extLst>
              <a:ext uri="{FF2B5EF4-FFF2-40B4-BE49-F238E27FC236}">
                <a16:creationId xmlns:a16="http://schemas.microsoft.com/office/drawing/2014/main" id="{BFA6B904-5676-7F03-F972-17D3FCA233AD}"/>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27</a:t>
            </a:fld>
            <a:endParaRPr lang="en-ZA" dirty="0"/>
          </a:p>
        </p:txBody>
      </p:sp>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Historical Debt Service Coverage</a:t>
            </a:r>
            <a:r>
              <a:rPr lang="en-US" sz="4400" b="0" kern="1200" baseline="30000" dirty="0">
                <a:solidFill>
                  <a:schemeClr val="tx1"/>
                </a:solidFill>
                <a:latin typeface="+mj-lt"/>
                <a:ea typeface="+mj-ea"/>
                <a:cs typeface="+mj-cs"/>
              </a:rPr>
              <a:t>1</a:t>
            </a:r>
          </a:p>
        </p:txBody>
      </p:sp>
      <p:graphicFrame>
        <p:nvGraphicFramePr>
          <p:cNvPr id="5" name="Table">
            <a:extLst>
              <a:ext uri="{FF2B5EF4-FFF2-40B4-BE49-F238E27FC236}">
                <a16:creationId xmlns:a16="http://schemas.microsoft.com/office/drawing/2014/main" id="{85D5DE24-D35A-99B9-9449-9D47A4181B86}"/>
              </a:ext>
            </a:extLst>
          </p:cNvPr>
          <p:cNvGraphicFramePr>
            <a:graphicFrameLocks/>
          </p:cNvGraphicFramePr>
          <p:nvPr>
            <p:extLst>
              <p:ext uri="{D42A27DB-BD31-4B8C-83A1-F6EECF244321}">
                <p14:modId xmlns:p14="http://schemas.microsoft.com/office/powerpoint/2010/main" val="3428338708"/>
              </p:ext>
            </p:extLst>
          </p:nvPr>
        </p:nvGraphicFramePr>
        <p:xfrm>
          <a:off x="447675" y="1969420"/>
          <a:ext cx="9143999" cy="3962398"/>
        </p:xfrm>
        <a:graphic>
          <a:graphicData uri="http://schemas.openxmlformats.org/drawingml/2006/table">
            <a:tbl>
              <a:tblPr firstRow="1" bandRow="1">
                <a:tableStyleId>{5C22544A-7EE6-4342-B048-85BDC9FD1C3A}</a:tableStyleId>
              </a:tblPr>
              <a:tblGrid>
                <a:gridCol w="4324622">
                  <a:extLst>
                    <a:ext uri="{9D8B030D-6E8A-4147-A177-3AD203B41FA5}">
                      <a16:colId xmlns:a16="http://schemas.microsoft.com/office/drawing/2014/main" val="3003752153"/>
                    </a:ext>
                  </a:extLst>
                </a:gridCol>
                <a:gridCol w="1606459">
                  <a:extLst>
                    <a:ext uri="{9D8B030D-6E8A-4147-A177-3AD203B41FA5}">
                      <a16:colId xmlns:a16="http://schemas.microsoft.com/office/drawing/2014/main" val="2351171023"/>
                    </a:ext>
                  </a:extLst>
                </a:gridCol>
                <a:gridCol w="1606459">
                  <a:extLst>
                    <a:ext uri="{9D8B030D-6E8A-4147-A177-3AD203B41FA5}">
                      <a16:colId xmlns:a16="http://schemas.microsoft.com/office/drawing/2014/main" val="2188847951"/>
                    </a:ext>
                  </a:extLst>
                </a:gridCol>
                <a:gridCol w="1606459">
                  <a:extLst>
                    <a:ext uri="{9D8B030D-6E8A-4147-A177-3AD203B41FA5}">
                      <a16:colId xmlns:a16="http://schemas.microsoft.com/office/drawing/2014/main" val="2453831623"/>
                    </a:ext>
                  </a:extLst>
                </a:gridCol>
              </a:tblGrid>
              <a:tr h="360218">
                <a:tc>
                  <a:txBody>
                    <a:bodyPr/>
                    <a:lstStyle/>
                    <a:p>
                      <a:r>
                        <a:rPr lang="en-US" sz="1100" b="1" i="1" dirty="0">
                          <a:solidFill>
                            <a:schemeClr val="tx1"/>
                          </a:solidFill>
                          <a:latin typeface="+mj-lt"/>
                          <a:cs typeface="Arial" panose="020B0604020202020204" pitchFamily="34" charset="0"/>
                        </a:rPr>
                        <a:t>($ millions, excluding ratios)</a:t>
                      </a:r>
                    </a:p>
                  </a:txBody>
                  <a:tcPr marL="68580" marR="68580" marT="34290" marB="34290" anchor="ctr">
                    <a:noFill/>
                  </a:tcPr>
                </a:tc>
                <a:tc>
                  <a:txBody>
                    <a:bodyPr/>
                    <a:lstStyle/>
                    <a:p>
                      <a:pPr algn="ctr"/>
                      <a:r>
                        <a:rPr lang="en-US" sz="1100" dirty="0">
                          <a:latin typeface="+mj-lt"/>
                          <a:cs typeface="Arial" panose="020B0604020202020204" pitchFamily="34" charset="0"/>
                        </a:rPr>
                        <a:t>FY22</a:t>
                      </a:r>
                      <a:endParaRPr lang="en-US" sz="1100" baseline="30000" dirty="0">
                        <a:highlight>
                          <a:srgbClr val="FFFF00"/>
                        </a:highlight>
                        <a:latin typeface="+mj-lt"/>
                        <a:cs typeface="Arial" panose="020B0604020202020204" pitchFamily="34" charset="0"/>
                      </a:endParaRPr>
                    </a:p>
                  </a:txBody>
                  <a:tcPr marL="68580" marR="68580" marT="34290" marB="34290" anchor="ctr">
                    <a:solidFill>
                      <a:srgbClr val="408EC8"/>
                    </a:solidFill>
                  </a:tcPr>
                </a:tc>
                <a:tc>
                  <a:txBody>
                    <a:bodyPr/>
                    <a:lstStyle/>
                    <a:p>
                      <a:pPr algn="ctr"/>
                      <a:r>
                        <a:rPr lang="en-US" sz="1100" dirty="0">
                          <a:latin typeface="+mj-lt"/>
                          <a:cs typeface="Arial" panose="020B0604020202020204" pitchFamily="34" charset="0"/>
                        </a:rPr>
                        <a:t>FY23</a:t>
                      </a:r>
                      <a:endParaRPr lang="en-US" sz="1100" baseline="30000" dirty="0">
                        <a:latin typeface="+mj-lt"/>
                        <a:cs typeface="Arial" panose="020B0604020202020204" pitchFamily="34" charset="0"/>
                      </a:endParaRPr>
                    </a:p>
                  </a:txBody>
                  <a:tcPr marL="68580" marR="68580" marT="34290" marB="34290" anchor="ctr">
                    <a:solidFill>
                      <a:srgbClr val="408EC8"/>
                    </a:solidFill>
                  </a:tcPr>
                </a:tc>
                <a:tc>
                  <a:txBody>
                    <a:bodyPr/>
                    <a:lstStyle/>
                    <a:p>
                      <a:pPr algn="ctr"/>
                      <a:r>
                        <a:rPr lang="en-US" sz="1100" dirty="0">
                          <a:latin typeface="+mj-lt"/>
                          <a:cs typeface="Arial" panose="020B0604020202020204" pitchFamily="34" charset="0"/>
                        </a:rPr>
                        <a:t>FY24</a:t>
                      </a:r>
                      <a:endParaRPr lang="en-US" sz="1100" baseline="30000" dirty="0">
                        <a:latin typeface="+mj-lt"/>
                        <a:cs typeface="Arial" panose="020B0604020202020204" pitchFamily="34" charset="0"/>
                      </a:endParaRPr>
                    </a:p>
                  </a:txBody>
                  <a:tcPr marL="68580" marR="68580" marT="34290" marB="34290" anchor="ctr">
                    <a:solidFill>
                      <a:srgbClr val="408EC8"/>
                    </a:solidFill>
                  </a:tcPr>
                </a:tc>
                <a:extLst>
                  <a:ext uri="{0D108BD9-81ED-4DB2-BD59-A6C34878D82A}">
                    <a16:rowId xmlns:a16="http://schemas.microsoft.com/office/drawing/2014/main" val="2680703847"/>
                  </a:ext>
                </a:extLst>
              </a:tr>
              <a:tr h="360218">
                <a:tc>
                  <a:txBody>
                    <a:bodyPr/>
                    <a:lstStyle/>
                    <a:p>
                      <a:r>
                        <a:rPr lang="en-US" sz="1100" b="0" dirty="0">
                          <a:latin typeface="+mj-lt"/>
                          <a:cs typeface="Arial" panose="020B0604020202020204" pitchFamily="34" charset="0"/>
                        </a:rPr>
                        <a:t>Total Operating Revenues</a:t>
                      </a:r>
                      <a:r>
                        <a:rPr lang="en-US" sz="1100" b="0" baseline="30000" dirty="0">
                          <a:latin typeface="+mj-lt"/>
                          <a:cs typeface="Arial" panose="020B0604020202020204" pitchFamily="34" charset="0"/>
                        </a:rPr>
                        <a:t>2</a:t>
                      </a:r>
                      <a:r>
                        <a:rPr lang="en-US" sz="1100" b="0" dirty="0">
                          <a:latin typeface="+mj-lt"/>
                          <a:cs typeface="Arial" panose="020B0604020202020204" pitchFamily="34" charset="0"/>
                        </a:rPr>
                        <a:t> (A)</a:t>
                      </a:r>
                    </a:p>
                  </a:txBody>
                  <a:tcPr marL="68580" marR="68580" marT="34290" marB="34290" anchor="ctr">
                    <a:noFill/>
                  </a:tcPr>
                </a:tc>
                <a:tc>
                  <a:txBody>
                    <a:bodyPr/>
                    <a:lstStyle/>
                    <a:p>
                      <a:pPr algn="ctr" rtl="0" fontAlgn="ctr"/>
                      <a:r>
                        <a:rPr lang="en-US" sz="1100" b="0" i="0" u="none" strike="noStrike" dirty="0">
                          <a:solidFill>
                            <a:srgbClr val="000000"/>
                          </a:solidFill>
                          <a:effectLst/>
                          <a:latin typeface="+mj-lt"/>
                        </a:rPr>
                        <a:t>$4,722 </a:t>
                      </a:r>
                    </a:p>
                  </a:txBody>
                  <a:tcPr marL="7144" marR="7144" marT="7144" marB="0" anchor="ctr">
                    <a:lnB w="12700" cmpd="sng">
                      <a:noFill/>
                    </a:lnB>
                    <a:noFill/>
                  </a:tcPr>
                </a:tc>
                <a:tc>
                  <a:txBody>
                    <a:bodyPr/>
                    <a:lstStyle/>
                    <a:p>
                      <a:pPr algn="ctr" rtl="0" fontAlgn="ctr"/>
                      <a:r>
                        <a:rPr lang="en-US" sz="1100" b="0" i="0" u="none" strike="noStrike">
                          <a:solidFill>
                            <a:srgbClr val="000000"/>
                          </a:solidFill>
                          <a:effectLst/>
                          <a:latin typeface="+mj-lt"/>
                        </a:rPr>
                        <a:t>$4,248 </a:t>
                      </a:r>
                    </a:p>
                  </a:txBody>
                  <a:tcPr marL="7144" marR="7144" marT="7144" marB="0" anchor="ctr">
                    <a:lnB w="12700" cmpd="sng">
                      <a:noFill/>
                    </a:lnB>
                    <a:noFill/>
                  </a:tcPr>
                </a:tc>
                <a:tc>
                  <a:txBody>
                    <a:bodyPr/>
                    <a:lstStyle/>
                    <a:p>
                      <a:pPr algn="ctr"/>
                      <a:r>
                        <a:rPr lang="en-US" sz="1100" dirty="0">
                          <a:latin typeface="+mj-lt"/>
                          <a:cs typeface="Arial" panose="020B0604020202020204" pitchFamily="34" charset="0"/>
                        </a:rPr>
                        <a:t>$4,569</a:t>
                      </a:r>
                    </a:p>
                  </a:txBody>
                  <a:tcPr marL="68580" marR="68580" marT="34290" marB="34290" anchor="ctr">
                    <a:lnB w="12700" cmpd="sng">
                      <a:noFill/>
                    </a:lnB>
                    <a:noFill/>
                  </a:tcPr>
                </a:tc>
                <a:extLst>
                  <a:ext uri="{0D108BD9-81ED-4DB2-BD59-A6C34878D82A}">
                    <a16:rowId xmlns:a16="http://schemas.microsoft.com/office/drawing/2014/main" val="2714466459"/>
                  </a:ext>
                </a:extLst>
              </a:tr>
              <a:tr h="360218">
                <a:tc>
                  <a:txBody>
                    <a:bodyPr/>
                    <a:lstStyle/>
                    <a:p>
                      <a:r>
                        <a:rPr lang="en-US" sz="1100" b="0" dirty="0">
                          <a:latin typeface="+mj-lt"/>
                          <a:cs typeface="Arial" panose="020B0604020202020204" pitchFamily="34" charset="0"/>
                        </a:rPr>
                        <a:t>Total Operating Expenses</a:t>
                      </a:r>
                      <a:r>
                        <a:rPr lang="en-US" sz="1100" b="0" baseline="30000" dirty="0">
                          <a:latin typeface="+mj-lt"/>
                          <a:cs typeface="Arial" panose="020B0604020202020204" pitchFamily="34" charset="0"/>
                        </a:rPr>
                        <a:t>3 </a:t>
                      </a:r>
                      <a:r>
                        <a:rPr lang="en-US" sz="1100" b="0" baseline="0" dirty="0">
                          <a:latin typeface="+mj-lt"/>
                          <a:cs typeface="Arial" panose="020B0604020202020204" pitchFamily="34" charset="0"/>
                        </a:rPr>
                        <a:t>(B)</a:t>
                      </a:r>
                    </a:p>
                  </a:txBody>
                  <a:tcPr marL="68580" marR="68580" marT="34290" marB="34290" anchor="ctr">
                    <a:lnR w="12700" cmpd="sng">
                      <a:noFill/>
                    </a:lnR>
                    <a:noFill/>
                  </a:tcPr>
                </a:tc>
                <a:tc>
                  <a:txBody>
                    <a:bodyPr/>
                    <a:lstStyle/>
                    <a:p>
                      <a:pPr algn="ctr" rtl="0" fontAlgn="ctr"/>
                      <a:r>
                        <a:rPr lang="en-US" sz="1100" b="0" i="0" u="none" strike="noStrike" dirty="0">
                          <a:solidFill>
                            <a:srgbClr val="000000"/>
                          </a:solidFill>
                          <a:effectLst/>
                          <a:latin typeface="+mj-lt"/>
                        </a:rPr>
                        <a:t>$2,144</a:t>
                      </a: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mj-lt"/>
                        </a:rPr>
                        <a:t>$2,848</a:t>
                      </a: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$2,992</a:t>
                      </a:r>
                    </a:p>
                  </a:txBody>
                  <a:tcPr marL="68580" marR="6858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848821"/>
                  </a:ext>
                </a:extLst>
              </a:tr>
              <a:tr h="360218">
                <a:tc>
                  <a:txBody>
                    <a:bodyPr/>
                    <a:lstStyle/>
                    <a:p>
                      <a:r>
                        <a:rPr lang="en-US" sz="1100" b="1" dirty="0">
                          <a:latin typeface="+mj-lt"/>
                          <a:cs typeface="Arial" panose="020B0604020202020204" pitchFamily="34" charset="0"/>
                        </a:rPr>
                        <a:t>Funds Available to meet Non-Federal Debt Service [(A)-(B)=(C)]</a:t>
                      </a:r>
                    </a:p>
                  </a:txBody>
                  <a:tcPr marL="68580" marR="68580" marT="34290" marB="34290" anchor="ctr">
                    <a:noFill/>
                  </a:tcPr>
                </a:tc>
                <a:tc>
                  <a:txBody>
                    <a:bodyPr/>
                    <a:lstStyle/>
                    <a:p>
                      <a:pPr algn="ctr" rtl="0" fontAlgn="ctr"/>
                      <a:r>
                        <a:rPr lang="en-US" sz="1100" b="1" i="0" u="none" strike="noStrike" dirty="0">
                          <a:solidFill>
                            <a:srgbClr val="000000"/>
                          </a:solidFill>
                          <a:effectLst/>
                          <a:latin typeface="+mj-lt"/>
                        </a:rPr>
                        <a:t>$2,578</a:t>
                      </a:r>
                    </a:p>
                  </a:txBody>
                  <a:tcPr marL="7144" marR="7144" marT="7144"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100" b="1" i="0" u="none" strike="noStrike" dirty="0">
                          <a:solidFill>
                            <a:srgbClr val="000000"/>
                          </a:solidFill>
                          <a:effectLst/>
                          <a:latin typeface="+mj-lt"/>
                        </a:rPr>
                        <a:t>$1,400 </a:t>
                      </a:r>
                    </a:p>
                  </a:txBody>
                  <a:tcPr marL="7144" marR="7144" marT="7144" marB="0" anchor="ct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$1,577</a:t>
                      </a:r>
                    </a:p>
                  </a:txBody>
                  <a:tcPr marL="68580" marR="68580" marT="34290" marB="3429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46240804"/>
                  </a:ext>
                </a:extLst>
              </a:tr>
              <a:tr h="360218">
                <a:tc>
                  <a:txBody>
                    <a:bodyPr/>
                    <a:lstStyle/>
                    <a:p>
                      <a:endParaRPr lang="en-US" sz="1100" b="0" dirty="0">
                        <a:latin typeface="+mj-lt"/>
                        <a:cs typeface="Arial" panose="020B0604020202020204" pitchFamily="34" charset="0"/>
                      </a:endParaRPr>
                    </a:p>
                  </a:txBody>
                  <a:tcPr marL="68580" marR="68580" marT="34290" marB="34290" anchor="ctr">
                    <a:noFill/>
                  </a:tcPr>
                </a:tc>
                <a:tc>
                  <a:txBody>
                    <a:bodyPr/>
                    <a:lstStyle/>
                    <a:p>
                      <a:pPr algn="ctr" fontAlgn="ctr"/>
                      <a:r>
                        <a:rPr lang="en-US" sz="1100" b="0" i="0" u="none" strike="noStrike" dirty="0">
                          <a:solidFill>
                            <a:srgbClr val="000000"/>
                          </a:solidFill>
                          <a:effectLst/>
                          <a:latin typeface="+mj-lt"/>
                        </a:rPr>
                        <a:t> </a:t>
                      </a:r>
                    </a:p>
                  </a:txBody>
                  <a:tcPr marL="7144" marR="7144" marT="7144" marB="0" anchor="ctr">
                    <a:noFill/>
                  </a:tcPr>
                </a:tc>
                <a:tc>
                  <a:txBody>
                    <a:bodyPr/>
                    <a:lstStyle/>
                    <a:p>
                      <a:pPr algn="ctr" fontAlgn="ctr"/>
                      <a:r>
                        <a:rPr lang="en-US" sz="1100" b="0" i="0" u="none" strike="noStrike" dirty="0">
                          <a:solidFill>
                            <a:srgbClr val="000000"/>
                          </a:solidFill>
                          <a:effectLst/>
                          <a:latin typeface="+mj-lt"/>
                        </a:rPr>
                        <a:t> </a:t>
                      </a:r>
                    </a:p>
                  </a:txBody>
                  <a:tcPr marL="7144" marR="7144" marT="7144" marB="0" anchor="ctr">
                    <a:noFill/>
                  </a:tcPr>
                </a:tc>
                <a:tc>
                  <a:txBody>
                    <a:bodyPr/>
                    <a:lstStyle/>
                    <a:p>
                      <a:pPr algn="ctr"/>
                      <a:endParaRPr lang="en-US" sz="1100" dirty="0">
                        <a:latin typeface="+mj-lt"/>
                        <a:cs typeface="Arial" panose="020B0604020202020204" pitchFamily="34" charset="0"/>
                      </a:endParaRPr>
                    </a:p>
                  </a:txBody>
                  <a:tcPr marL="68580" marR="68580" marT="34290" marB="34290" anchor="ctr">
                    <a:noFill/>
                  </a:tcPr>
                </a:tc>
                <a:extLst>
                  <a:ext uri="{0D108BD9-81ED-4DB2-BD59-A6C34878D82A}">
                    <a16:rowId xmlns:a16="http://schemas.microsoft.com/office/drawing/2014/main" val="3209702859"/>
                  </a:ext>
                </a:extLst>
              </a:tr>
              <a:tr h="360218">
                <a:tc>
                  <a:txBody>
                    <a:bodyPr/>
                    <a:lstStyle/>
                    <a:p>
                      <a:pPr algn="l" rtl="0" fontAlgn="ctr"/>
                      <a:r>
                        <a:rPr lang="en-US" sz="1100" b="0" i="0" u="none" strike="noStrike" dirty="0">
                          <a:solidFill>
                            <a:srgbClr val="000000"/>
                          </a:solidFill>
                          <a:effectLst/>
                          <a:latin typeface="+mj-lt"/>
                        </a:rPr>
                        <a:t>Non-Federal Debt Service (D)</a:t>
                      </a:r>
                    </a:p>
                  </a:txBody>
                  <a:tcPr marL="7144" marR="7144" marT="7144" marB="0" anchor="ctr">
                    <a:noFill/>
                  </a:tcPr>
                </a:tc>
                <a:tc>
                  <a:txBody>
                    <a:bodyPr/>
                    <a:lstStyle/>
                    <a:p>
                      <a:pPr algn="ctr" rtl="0" fontAlgn="ctr"/>
                      <a:r>
                        <a:rPr lang="en-US" sz="1100" b="0" i="0" u="none" strike="noStrike" dirty="0">
                          <a:solidFill>
                            <a:srgbClr val="000000"/>
                          </a:solidFill>
                          <a:effectLst/>
                          <a:latin typeface="+mj-lt"/>
                        </a:rPr>
                        <a:t>$357 </a:t>
                      </a:r>
                    </a:p>
                  </a:txBody>
                  <a:tcPr marL="7144" marR="7144" marT="7144" marB="0" anchor="ctr">
                    <a:noFill/>
                  </a:tcPr>
                </a:tc>
                <a:tc>
                  <a:txBody>
                    <a:bodyPr/>
                    <a:lstStyle/>
                    <a:p>
                      <a:pPr algn="ctr" rtl="0" fontAlgn="ctr"/>
                      <a:r>
                        <a:rPr lang="en-US" sz="1100" b="0" i="0" u="none" strike="noStrike" dirty="0">
                          <a:solidFill>
                            <a:srgbClr val="000000"/>
                          </a:solidFill>
                          <a:effectLst/>
                          <a:latin typeface="+mj-lt"/>
                        </a:rPr>
                        <a:t>$390 </a:t>
                      </a:r>
                    </a:p>
                  </a:txBody>
                  <a:tcPr marL="7144" marR="7144" marT="7144"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$588</a:t>
                      </a:r>
                    </a:p>
                  </a:txBody>
                  <a:tcPr marL="68580" marR="68580" marT="34290" marB="34290" anchor="ctr">
                    <a:noFill/>
                  </a:tcPr>
                </a:tc>
                <a:extLst>
                  <a:ext uri="{0D108BD9-81ED-4DB2-BD59-A6C34878D82A}">
                    <a16:rowId xmlns:a16="http://schemas.microsoft.com/office/drawing/2014/main" val="841608673"/>
                  </a:ext>
                </a:extLst>
              </a:tr>
              <a:tr h="360218">
                <a:tc>
                  <a:txBody>
                    <a:bodyPr/>
                    <a:lstStyle/>
                    <a:p>
                      <a:pPr algn="l" rtl="0" fontAlgn="ctr"/>
                      <a:r>
                        <a:rPr lang="en-US" sz="1100" b="0" i="0" u="none" strike="noStrike" dirty="0">
                          <a:solidFill>
                            <a:srgbClr val="000000"/>
                          </a:solidFill>
                          <a:effectLst/>
                          <a:latin typeface="+mj-lt"/>
                        </a:rPr>
                        <a:t>Non-Federal Debt Service Coverage Ratio </a:t>
                      </a:r>
                      <a:r>
                        <a:rPr lang="en-US" sz="1100" b="1" i="0" u="none" strike="noStrike" dirty="0">
                          <a:solidFill>
                            <a:srgbClr val="000000"/>
                          </a:solidFill>
                          <a:effectLst/>
                          <a:latin typeface="+mn-lt"/>
                        </a:rPr>
                        <a:t>[(C)/(D)=(E)]</a:t>
                      </a:r>
                    </a:p>
                  </a:txBody>
                  <a:tcPr marL="7144" marR="7144" marT="7144" marB="0" anchor="ctr">
                    <a:solidFill>
                      <a:srgbClr val="C4DCEE"/>
                    </a:solidFill>
                  </a:tcPr>
                </a:tc>
                <a:tc>
                  <a:txBody>
                    <a:bodyPr/>
                    <a:lstStyle/>
                    <a:p>
                      <a:pPr algn="ctr" rtl="0" fontAlgn="ctr"/>
                      <a:r>
                        <a:rPr lang="en-US" sz="1100" b="1" i="0" u="none" strike="noStrike" dirty="0">
                          <a:solidFill>
                            <a:srgbClr val="000000"/>
                          </a:solidFill>
                          <a:effectLst/>
                          <a:latin typeface="+mj-lt"/>
                        </a:rPr>
                        <a:t>7.2x</a:t>
                      </a:r>
                    </a:p>
                  </a:txBody>
                  <a:tcPr marL="7144" marR="7144" marT="7144" marB="0" anchor="ctr">
                    <a:solidFill>
                      <a:srgbClr val="C4DCEE"/>
                    </a:solidFill>
                  </a:tcPr>
                </a:tc>
                <a:tc>
                  <a:txBody>
                    <a:bodyPr/>
                    <a:lstStyle/>
                    <a:p>
                      <a:pPr algn="ctr" rtl="0" fontAlgn="ctr"/>
                      <a:r>
                        <a:rPr lang="en-US" sz="1100" b="1" i="0" u="none" strike="noStrike" dirty="0">
                          <a:solidFill>
                            <a:srgbClr val="000000"/>
                          </a:solidFill>
                          <a:effectLst/>
                          <a:latin typeface="+mj-lt"/>
                        </a:rPr>
                        <a:t>3.6x</a:t>
                      </a:r>
                    </a:p>
                  </a:txBody>
                  <a:tcPr marL="7144" marR="7144" marT="7144" marB="0" anchor="ctr">
                    <a:solidFill>
                      <a:srgbClr val="C4DC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2.7x</a:t>
                      </a:r>
                    </a:p>
                  </a:txBody>
                  <a:tcPr marL="68580" marR="68580" marT="34290" marB="34290" anchor="ctr">
                    <a:solidFill>
                      <a:srgbClr val="C4DCEE"/>
                    </a:solidFill>
                  </a:tcPr>
                </a:tc>
                <a:extLst>
                  <a:ext uri="{0D108BD9-81ED-4DB2-BD59-A6C34878D82A}">
                    <a16:rowId xmlns:a16="http://schemas.microsoft.com/office/drawing/2014/main" val="3781244265"/>
                  </a:ext>
                </a:extLst>
              </a:tr>
              <a:tr h="360218">
                <a:tc>
                  <a:txBody>
                    <a:bodyPr/>
                    <a:lstStyle/>
                    <a:p>
                      <a:pPr algn="l" fontAlgn="ctr"/>
                      <a:r>
                        <a:rPr lang="en-US" sz="1100" b="0" i="0" u="none" strike="noStrike" dirty="0">
                          <a:solidFill>
                            <a:srgbClr val="000000"/>
                          </a:solidFill>
                          <a:effectLst/>
                          <a:latin typeface="+mj-lt"/>
                        </a:rPr>
                        <a:t> </a:t>
                      </a:r>
                    </a:p>
                  </a:txBody>
                  <a:tcPr marL="7144" marR="7144" marT="7144" marB="0" anchor="ctr">
                    <a:solidFill>
                      <a:schemeClr val="bg1"/>
                    </a:solidFill>
                  </a:tcPr>
                </a:tc>
                <a:tc>
                  <a:txBody>
                    <a:bodyPr/>
                    <a:lstStyle/>
                    <a:p>
                      <a:pPr algn="ctr" fontAlgn="ctr"/>
                      <a:r>
                        <a:rPr lang="en-US" sz="1100" b="0" i="0" u="none" strike="noStrike" dirty="0">
                          <a:solidFill>
                            <a:srgbClr val="000000"/>
                          </a:solidFill>
                          <a:effectLst/>
                          <a:latin typeface="+mj-lt"/>
                        </a:rPr>
                        <a:t> </a:t>
                      </a:r>
                    </a:p>
                  </a:txBody>
                  <a:tcPr marL="7144" marR="7144" marT="7144" marB="0" anchor="ctr">
                    <a:solidFill>
                      <a:schemeClr val="bg1"/>
                    </a:solidFill>
                  </a:tcPr>
                </a:tc>
                <a:tc>
                  <a:txBody>
                    <a:bodyPr/>
                    <a:lstStyle/>
                    <a:p>
                      <a:pPr algn="ctr" fontAlgn="ctr"/>
                      <a:r>
                        <a:rPr lang="en-US" sz="1100" b="0" i="0" u="none" strike="noStrike" dirty="0">
                          <a:solidFill>
                            <a:srgbClr val="000000"/>
                          </a:solidFill>
                          <a:effectLst/>
                          <a:latin typeface="+mj-lt"/>
                        </a:rPr>
                        <a:t> </a:t>
                      </a:r>
                    </a:p>
                  </a:txBody>
                  <a:tcPr marL="7144" marR="7144" marT="7144"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68580" marR="68580" marT="34290" marB="34290" anchor="ctr">
                    <a:solidFill>
                      <a:schemeClr val="bg1"/>
                    </a:solidFill>
                  </a:tcPr>
                </a:tc>
                <a:extLst>
                  <a:ext uri="{0D108BD9-81ED-4DB2-BD59-A6C34878D82A}">
                    <a16:rowId xmlns:a16="http://schemas.microsoft.com/office/drawing/2014/main" val="229799996"/>
                  </a:ext>
                </a:extLst>
              </a:tr>
              <a:tr h="360218">
                <a:tc>
                  <a:txBody>
                    <a:bodyPr/>
                    <a:lstStyle/>
                    <a:p>
                      <a:pPr algn="l" rtl="0" fontAlgn="ctr"/>
                      <a:r>
                        <a:rPr lang="en-US" sz="1100" b="0" i="0" u="none" strike="noStrike" dirty="0">
                          <a:solidFill>
                            <a:srgbClr val="000000"/>
                          </a:solidFill>
                          <a:effectLst/>
                          <a:latin typeface="+mj-lt"/>
                        </a:rPr>
                        <a:t>Scheduled Treasury Payments (F)</a:t>
                      </a:r>
                    </a:p>
                  </a:txBody>
                  <a:tcPr marL="7144" marR="7144" marT="7144" marB="0" anchor="ctr">
                    <a:solidFill>
                      <a:schemeClr val="bg1"/>
                    </a:solidFill>
                  </a:tcPr>
                </a:tc>
                <a:tc>
                  <a:txBody>
                    <a:bodyPr/>
                    <a:lstStyle/>
                    <a:p>
                      <a:pPr algn="ctr" rtl="0" fontAlgn="ctr"/>
                      <a:r>
                        <a:rPr lang="en-US" sz="1100" b="0" i="0" u="none" strike="noStrike">
                          <a:solidFill>
                            <a:srgbClr val="000000"/>
                          </a:solidFill>
                          <a:effectLst/>
                          <a:latin typeface="+mj-lt"/>
                        </a:rPr>
                        <a:t>$605 </a:t>
                      </a:r>
                    </a:p>
                  </a:txBody>
                  <a:tcPr marL="7144" marR="7144" marT="7144" marB="0" anchor="ctr">
                    <a:solidFill>
                      <a:schemeClr val="bg1"/>
                    </a:solidFill>
                  </a:tcPr>
                </a:tc>
                <a:tc>
                  <a:txBody>
                    <a:bodyPr/>
                    <a:lstStyle/>
                    <a:p>
                      <a:pPr algn="ctr" rtl="0" fontAlgn="ctr"/>
                      <a:r>
                        <a:rPr lang="en-US" sz="1100" b="0" i="0" u="none" strike="noStrike" dirty="0">
                          <a:solidFill>
                            <a:srgbClr val="000000"/>
                          </a:solidFill>
                          <a:effectLst/>
                          <a:latin typeface="+mj-lt"/>
                        </a:rPr>
                        <a:t>$596 </a:t>
                      </a:r>
                    </a:p>
                  </a:txBody>
                  <a:tcPr marL="7144" marR="7144" marT="7144"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$598</a:t>
                      </a:r>
                    </a:p>
                  </a:txBody>
                  <a:tcPr marL="68580" marR="68580" marT="34290" marB="34290" anchor="ctr">
                    <a:solidFill>
                      <a:schemeClr val="bg1"/>
                    </a:solidFill>
                  </a:tcPr>
                </a:tc>
                <a:extLst>
                  <a:ext uri="{0D108BD9-81ED-4DB2-BD59-A6C34878D82A}">
                    <a16:rowId xmlns:a16="http://schemas.microsoft.com/office/drawing/2014/main" val="230804116"/>
                  </a:ext>
                </a:extLst>
              </a:tr>
              <a:tr h="360218">
                <a:tc>
                  <a:txBody>
                    <a:bodyPr/>
                    <a:lstStyle/>
                    <a:p>
                      <a:pPr algn="l" rtl="0" fontAlgn="ctr"/>
                      <a:r>
                        <a:rPr lang="en-US" sz="1100" b="0" i="0" u="none" strike="noStrike" dirty="0">
                          <a:solidFill>
                            <a:srgbClr val="000000"/>
                          </a:solidFill>
                          <a:effectLst/>
                          <a:latin typeface="+mj-lt"/>
                        </a:rPr>
                        <a:t>Advanced Treasury Payments (G)</a:t>
                      </a:r>
                    </a:p>
                  </a:txBody>
                  <a:tcPr marL="7144" marR="7144" marT="7144" marB="0" anchor="ctr">
                    <a:noFill/>
                  </a:tcPr>
                </a:tc>
                <a:tc>
                  <a:txBody>
                    <a:bodyPr/>
                    <a:lstStyle/>
                    <a:p>
                      <a:pPr algn="ctr" rtl="0" fontAlgn="ctr"/>
                      <a:r>
                        <a:rPr lang="en-US" sz="1100" b="0" i="0" u="none" strike="noStrike" dirty="0">
                          <a:solidFill>
                            <a:srgbClr val="000000"/>
                          </a:solidFill>
                          <a:effectLst/>
                          <a:latin typeface="+mj-lt"/>
                        </a:rPr>
                        <a:t>$346 </a:t>
                      </a:r>
                    </a:p>
                  </a:txBody>
                  <a:tcPr marL="7144" marR="7144" marT="7144" marB="0" anchor="ctr">
                    <a:noFill/>
                  </a:tcPr>
                </a:tc>
                <a:tc>
                  <a:txBody>
                    <a:bodyPr/>
                    <a:lstStyle/>
                    <a:p>
                      <a:pPr algn="ctr" rtl="0" fontAlgn="ctr"/>
                      <a:r>
                        <a:rPr lang="en-US" sz="1100" b="0" i="0" u="none" strike="noStrike" dirty="0">
                          <a:solidFill>
                            <a:srgbClr val="000000"/>
                          </a:solidFill>
                          <a:effectLst/>
                          <a:latin typeface="+mj-lt"/>
                        </a:rPr>
                        <a:t>$426 </a:t>
                      </a:r>
                    </a:p>
                  </a:txBody>
                  <a:tcPr marL="7144" marR="7144" marT="7144"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$194</a:t>
                      </a:r>
                    </a:p>
                  </a:txBody>
                  <a:tcPr marL="68580" marR="68580" marT="34290" marB="34290" anchor="ctr">
                    <a:noFill/>
                  </a:tcPr>
                </a:tc>
                <a:extLst>
                  <a:ext uri="{0D108BD9-81ED-4DB2-BD59-A6C34878D82A}">
                    <a16:rowId xmlns:a16="http://schemas.microsoft.com/office/drawing/2014/main" val="3494460796"/>
                  </a:ext>
                </a:extLst>
              </a:tr>
              <a:tr h="360218">
                <a:tc>
                  <a:txBody>
                    <a:bodyPr/>
                    <a:lstStyle/>
                    <a:p>
                      <a:pPr algn="l" rtl="0" fontAlgn="ctr"/>
                      <a:r>
                        <a:rPr lang="en-US" sz="1100" b="0" i="0" u="none" strike="noStrike" dirty="0">
                          <a:solidFill>
                            <a:srgbClr val="000000"/>
                          </a:solidFill>
                          <a:effectLst/>
                          <a:latin typeface="+mj-lt"/>
                        </a:rPr>
                        <a:t>Total Treasury Payment </a:t>
                      </a:r>
                      <a:r>
                        <a:rPr lang="en-US" sz="1100" b="1" i="0" u="none" strike="noStrike" dirty="0">
                          <a:solidFill>
                            <a:srgbClr val="000000"/>
                          </a:solidFill>
                          <a:effectLst/>
                          <a:latin typeface="+mn-lt"/>
                        </a:rPr>
                        <a:t>[(F)+(G)=(H)]</a:t>
                      </a:r>
                    </a:p>
                  </a:txBody>
                  <a:tcPr marL="7144" marR="7144" marT="7144" marB="0" anchor="ctr">
                    <a:solidFill>
                      <a:schemeClr val="accent2">
                        <a:lumMod val="20000"/>
                        <a:lumOff val="80000"/>
                      </a:schemeClr>
                    </a:solidFill>
                  </a:tcPr>
                </a:tc>
                <a:tc>
                  <a:txBody>
                    <a:bodyPr/>
                    <a:lstStyle/>
                    <a:p>
                      <a:pPr algn="ctr" rtl="0" fontAlgn="ctr"/>
                      <a:r>
                        <a:rPr lang="en-US" sz="1100" b="1" i="0" u="none" strike="noStrike" dirty="0">
                          <a:solidFill>
                            <a:srgbClr val="000000"/>
                          </a:solidFill>
                          <a:effectLst/>
                          <a:latin typeface="+mj-lt"/>
                        </a:rPr>
                        <a:t>$951 </a:t>
                      </a:r>
                    </a:p>
                  </a:txBody>
                  <a:tcPr marL="7144" marR="7144" marT="7144" marB="0" anchor="ctr">
                    <a:solidFill>
                      <a:schemeClr val="accent2">
                        <a:lumMod val="20000"/>
                        <a:lumOff val="80000"/>
                      </a:schemeClr>
                    </a:solidFill>
                  </a:tcPr>
                </a:tc>
                <a:tc>
                  <a:txBody>
                    <a:bodyPr/>
                    <a:lstStyle/>
                    <a:p>
                      <a:pPr algn="ctr" rtl="0" fontAlgn="ctr"/>
                      <a:r>
                        <a:rPr lang="en-US" sz="1100" b="1" i="0" u="none" strike="noStrike" dirty="0">
                          <a:solidFill>
                            <a:srgbClr val="000000"/>
                          </a:solidFill>
                          <a:effectLst/>
                          <a:latin typeface="+mj-lt"/>
                        </a:rPr>
                        <a:t>$1,022 </a:t>
                      </a:r>
                    </a:p>
                  </a:txBody>
                  <a:tcPr marL="7144" marR="7144" marT="7144" marB="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$792</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3342289565"/>
                  </a:ext>
                </a:extLst>
              </a:tr>
            </a:tbl>
          </a:graphicData>
        </a:graphic>
      </p:graphicFrame>
      <p:sp>
        <p:nvSpPr>
          <p:cNvPr id="8" name="Rectangle 7">
            <a:extLst>
              <a:ext uri="{FF2B5EF4-FFF2-40B4-BE49-F238E27FC236}">
                <a16:creationId xmlns:a16="http://schemas.microsoft.com/office/drawing/2014/main" id="{C07D97B7-F43A-06C0-ABE7-6DB184508CFE}"/>
              </a:ext>
            </a:extLst>
          </p:cNvPr>
          <p:cNvSpPr/>
          <p:nvPr/>
        </p:nvSpPr>
        <p:spPr>
          <a:xfrm>
            <a:off x="447676" y="5244688"/>
            <a:ext cx="9144000" cy="324493"/>
          </a:xfrm>
          <a:prstGeom prst="rect">
            <a:avLst/>
          </a:prstGeom>
          <a:noFill/>
          <a:ln w="3810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Connector: Elbow 8">
            <a:extLst>
              <a:ext uri="{FF2B5EF4-FFF2-40B4-BE49-F238E27FC236}">
                <a16:creationId xmlns:a16="http://schemas.microsoft.com/office/drawing/2014/main" id="{B844F234-5018-43AF-F3F3-B4BC9ECA2EC2}"/>
              </a:ext>
            </a:extLst>
          </p:cNvPr>
          <p:cNvCxnSpPr>
            <a:cxnSpLocks/>
            <a:stCxn id="8" idx="3"/>
            <a:endCxn id="10" idx="2"/>
          </p:cNvCxnSpPr>
          <p:nvPr/>
        </p:nvCxnSpPr>
        <p:spPr>
          <a:xfrm>
            <a:off x="9591676" y="5406935"/>
            <a:ext cx="1312664" cy="14351"/>
          </a:xfrm>
          <a:prstGeom prst="bentConnector4">
            <a:avLst>
              <a:gd name="adj1" fmla="val 19299"/>
              <a:gd name="adj2" fmla="val 169292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34BAE53-8724-88FD-448F-5752AF3465EF}"/>
              </a:ext>
            </a:extLst>
          </p:cNvPr>
          <p:cNvSpPr/>
          <p:nvPr/>
        </p:nvSpPr>
        <p:spPr>
          <a:xfrm>
            <a:off x="10098346" y="3385097"/>
            <a:ext cx="1611987" cy="2036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2"/>
                </a:solidFill>
                <a:latin typeface="+mj-lt"/>
              </a:rPr>
              <a:t>Advanced Treasury Payments are paid with additional cash in the Bonneville Fund resulting from the second phase</a:t>
            </a:r>
          </a:p>
          <a:p>
            <a:pPr algn="ctr"/>
            <a:r>
              <a:rPr lang="en-US" sz="1200" i="1" dirty="0">
                <a:solidFill>
                  <a:schemeClr val="accent2"/>
                </a:solidFill>
                <a:latin typeface="+mj-lt"/>
              </a:rPr>
              <a:t>of the Regional Cooperation Debt Program with Energy Northwest and the prior fiscal year RDC</a:t>
            </a:r>
          </a:p>
        </p:txBody>
      </p:sp>
      <p:sp>
        <p:nvSpPr>
          <p:cNvPr id="3" name="Slide Number Placeholder 3">
            <a:extLst>
              <a:ext uri="{FF2B5EF4-FFF2-40B4-BE49-F238E27FC236}">
                <a16:creationId xmlns:a16="http://schemas.microsoft.com/office/drawing/2014/main" id="{1FD2E569-DAC6-3CC4-7658-D41D2676A09F}"/>
              </a:ext>
            </a:extLst>
          </p:cNvPr>
          <p:cNvSpPr txBox="1">
            <a:spLocks/>
          </p:cNvSpPr>
          <p:nvPr/>
        </p:nvSpPr>
        <p:spPr>
          <a:xfrm>
            <a:off x="447677" y="6286679"/>
            <a:ext cx="11039473"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i="1" baseline="30000" dirty="0"/>
              <a:t>1</a:t>
            </a:r>
            <a:r>
              <a:rPr lang="en-US" i="1" dirty="0"/>
              <a:t>This information is presented in Official Statements for BPA-backed, Non-Federal Debt bond issuances. BPA’s audited financial statements do not include a similar table.</a:t>
            </a:r>
          </a:p>
          <a:p>
            <a:pPr algn="l"/>
            <a:r>
              <a:rPr lang="en-US" i="1" baseline="30000" dirty="0"/>
              <a:t>2</a:t>
            </a:r>
            <a:r>
              <a:rPr lang="en-US" i="1" dirty="0"/>
              <a:t> Reflects rate reductions from excess reserves under BPA’s Power and Transmission Reserves Distribution Clauses. </a:t>
            </a:r>
          </a:p>
          <a:p>
            <a:pPr algn="l"/>
            <a:r>
              <a:rPr lang="en-US" i="1" baseline="30000" dirty="0"/>
              <a:t>3</a:t>
            </a:r>
            <a:r>
              <a:rPr lang="en-US" i="1" dirty="0"/>
              <a:t>Operating Expenses include the following items from the Federal System Statement of Revenues and Expenses: BPA O&amp;M, Purchased Power, Non-Federal entities O&amp;M-net billed, Non-Federal entities O&amp;M non-net-billed, and the Residential Exchange Program. Operating Expenses do not include certain payments to the Corps and Reclamation.</a:t>
            </a:r>
          </a:p>
          <a:p>
            <a:pPr algn="l"/>
            <a:endParaRPr lang="en-US" i="1" dirty="0"/>
          </a:p>
        </p:txBody>
      </p:sp>
    </p:spTree>
    <p:extLst>
      <p:ext uri="{BB962C8B-B14F-4D97-AF65-F5344CB8AC3E}">
        <p14:creationId xmlns:p14="http://schemas.microsoft.com/office/powerpoint/2010/main" val="1642694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94131"/>
            <a:ext cx="11449050" cy="619850"/>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3600" b="0" kern="1200" dirty="0">
                <a:solidFill>
                  <a:schemeClr val="tx1"/>
                </a:solidFill>
                <a:latin typeface="+mj-lt"/>
                <a:ea typeface="+mj-ea"/>
                <a:cs typeface="+mj-cs"/>
              </a:rPr>
              <a:t>BPA Capital Plan excluding Columbia Generating Station</a:t>
            </a:r>
          </a:p>
        </p:txBody>
      </p:sp>
      <p:sp>
        <p:nvSpPr>
          <p:cNvPr id="6" name="TextBox 5">
            <a:extLst>
              <a:ext uri="{FF2B5EF4-FFF2-40B4-BE49-F238E27FC236}">
                <a16:creationId xmlns:a16="http://schemas.microsoft.com/office/drawing/2014/main" id="{E1562882-05EC-3BEB-1FB5-30EAB9D769AE}"/>
              </a:ext>
            </a:extLst>
          </p:cNvPr>
          <p:cNvSpPr txBox="1"/>
          <p:nvPr/>
        </p:nvSpPr>
        <p:spPr>
          <a:xfrm>
            <a:off x="447676" y="1120212"/>
            <a:ext cx="11449050" cy="646331"/>
          </a:xfrm>
          <a:prstGeom prst="rect">
            <a:avLst/>
          </a:prstGeom>
          <a:noFill/>
        </p:spPr>
        <p:txBody>
          <a:bodyPr wrap="square" rtlCol="0">
            <a:spAutoFit/>
          </a:bodyPr>
          <a:lstStyle/>
          <a:p>
            <a:r>
              <a:rPr lang="en-US" i="1" dirty="0">
                <a:solidFill>
                  <a:srgbClr val="408EC8"/>
                </a:solidFill>
              </a:rPr>
              <a:t>While capital funding is also received by the Corps and Reclamation, BPA maintains a robust capital program in addition to Energy Northwest’s capital plan related to the Columbia Generating Station and other projects</a:t>
            </a:r>
          </a:p>
        </p:txBody>
      </p:sp>
      <p:sp>
        <p:nvSpPr>
          <p:cNvPr id="2" name="Slide Number Placeholder 3">
            <a:extLst>
              <a:ext uri="{FF2B5EF4-FFF2-40B4-BE49-F238E27FC236}">
                <a16:creationId xmlns:a16="http://schemas.microsoft.com/office/drawing/2014/main" id="{3F3C551C-7CF9-5A67-1642-C5BE0E5BE285}"/>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28</a:t>
            </a:fld>
            <a:endParaRPr lang="en-ZA" dirty="0"/>
          </a:p>
        </p:txBody>
      </p:sp>
      <p:graphicFrame>
        <p:nvGraphicFramePr>
          <p:cNvPr id="7" name="Chart 6">
            <a:extLst>
              <a:ext uri="{FF2B5EF4-FFF2-40B4-BE49-F238E27FC236}">
                <a16:creationId xmlns:a16="http://schemas.microsoft.com/office/drawing/2014/main" id="{DFD682D0-055A-5ECA-4618-BB74F381DE1A}"/>
              </a:ext>
            </a:extLst>
          </p:cNvPr>
          <p:cNvGraphicFramePr/>
          <p:nvPr>
            <p:custDataLst>
              <p:tags r:id="rId1"/>
            </p:custDataLst>
            <p:extLst>
              <p:ext uri="{D42A27DB-BD31-4B8C-83A1-F6EECF244321}">
                <p14:modId xmlns:p14="http://schemas.microsoft.com/office/powerpoint/2010/main" val="1390188815"/>
              </p:ext>
            </p:extLst>
          </p:nvPr>
        </p:nvGraphicFramePr>
        <p:xfrm>
          <a:off x="7200902" y="2120361"/>
          <a:ext cx="4695824"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A38E79EF-A477-BF5A-BFEE-968A29A35EC4}"/>
              </a:ext>
            </a:extLst>
          </p:cNvPr>
          <p:cNvSpPr txBox="1">
            <a:spLocks/>
          </p:cNvSpPr>
          <p:nvPr/>
        </p:nvSpPr>
        <p:spPr>
          <a:xfrm>
            <a:off x="7200903" y="1766543"/>
            <a:ext cx="4695823"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1600" kern="1200" dirty="0">
                <a:solidFill>
                  <a:schemeClr val="tx1"/>
                </a:solidFill>
                <a:latin typeface="+mn-lt"/>
                <a:ea typeface="+mj-ea"/>
                <a:cs typeface="+mj-cs"/>
              </a:rPr>
              <a:t>Total FY20-24 Capital Spending by Program</a:t>
            </a:r>
            <a:endParaRPr lang="en-US" sz="1600" kern="1200" baseline="30000" dirty="0">
              <a:solidFill>
                <a:schemeClr val="tx1"/>
              </a:solidFill>
              <a:latin typeface="+mn-lt"/>
              <a:ea typeface="+mj-ea"/>
              <a:cs typeface="+mj-cs"/>
            </a:endParaRPr>
          </a:p>
        </p:txBody>
      </p:sp>
      <p:sp>
        <p:nvSpPr>
          <p:cNvPr id="9" name="TextBox 8">
            <a:extLst>
              <a:ext uri="{FF2B5EF4-FFF2-40B4-BE49-F238E27FC236}">
                <a16:creationId xmlns:a16="http://schemas.microsoft.com/office/drawing/2014/main" id="{EF3F312B-DA69-98FE-CF35-CAC01B5BA911}"/>
              </a:ext>
            </a:extLst>
          </p:cNvPr>
          <p:cNvSpPr txBox="1"/>
          <p:nvPr/>
        </p:nvSpPr>
        <p:spPr>
          <a:xfrm>
            <a:off x="447675" y="1817160"/>
            <a:ext cx="6753227" cy="1723549"/>
          </a:xfrm>
          <a:prstGeom prst="rect">
            <a:avLst/>
          </a:prstGeom>
          <a:noFill/>
        </p:spPr>
        <p:txBody>
          <a:bodyPr wrap="square" rtlCol="0">
            <a:spAutoFit/>
          </a:bodyPr>
          <a:lstStyle/>
          <a:p>
            <a:pPr marL="285750" marR="5080" lvl="2" indent="-285750">
              <a:spcBef>
                <a:spcPts val="600"/>
              </a:spcBef>
              <a:spcAft>
                <a:spcPct val="0"/>
              </a:spcAft>
              <a:buClr>
                <a:schemeClr val="tx1"/>
              </a:buClr>
              <a:buSzPct val="92000"/>
              <a:buFont typeface="Arial Narrow" panose="020B0606020202030204" pitchFamily="34" charset="0"/>
              <a:buChar char="●"/>
            </a:pPr>
            <a:r>
              <a:rPr lang="en-US" sz="1600" dirty="0">
                <a:latin typeface="+mj-lt"/>
              </a:rPr>
              <a:t>BPA has historically met its capital program needs through </a:t>
            </a:r>
            <a:r>
              <a:rPr lang="en-US" sz="1600" spc="10" dirty="0">
                <a:latin typeface="+mj-lt"/>
                <a:cs typeface="Calibri"/>
              </a:rPr>
              <a:t>U.S. Treasury borrowing and Non-Federal debt, amongst other sources</a:t>
            </a:r>
          </a:p>
          <a:p>
            <a:pPr marL="285750" marR="5080" lvl="2" indent="-285750">
              <a:spcBef>
                <a:spcPts val="600"/>
              </a:spcBef>
              <a:spcAft>
                <a:spcPct val="0"/>
              </a:spcAft>
              <a:buClr>
                <a:schemeClr val="tx1"/>
              </a:buClr>
              <a:buSzPct val="92000"/>
              <a:buFont typeface="Arial Narrow" panose="020B0606020202030204" pitchFamily="34" charset="0"/>
              <a:buChar char="●"/>
            </a:pPr>
            <a:r>
              <a:rPr lang="en-US" sz="1600" spc="10" dirty="0">
                <a:latin typeface="+mj-lt"/>
                <a:cs typeface="Calibri"/>
              </a:rPr>
              <a:t>From FY25-FY34, BPA forecasts planned capital expenditures comparable to or larger than levels in the recent past</a:t>
            </a:r>
          </a:p>
          <a:p>
            <a:pPr marL="285750" marR="5080" lvl="2" indent="-285750">
              <a:spcBef>
                <a:spcPts val="600"/>
              </a:spcBef>
              <a:spcAft>
                <a:spcPct val="0"/>
              </a:spcAft>
              <a:buClr>
                <a:schemeClr val="tx1"/>
              </a:buClr>
              <a:buSzPct val="92000"/>
              <a:buFont typeface="Arial Narrow" panose="020B0606020202030204" pitchFamily="34" charset="0"/>
              <a:buChar char="●"/>
            </a:pPr>
            <a:r>
              <a:rPr lang="en-US" sz="1600" spc="10" dirty="0">
                <a:latin typeface="+mj-lt"/>
                <a:cs typeface="Calibri"/>
              </a:rPr>
              <a:t>Most of BPA’s capital investments involve renewals, upgrades, and replacement of existing facilities and are incremental in nature</a:t>
            </a:r>
          </a:p>
        </p:txBody>
      </p:sp>
      <p:graphicFrame>
        <p:nvGraphicFramePr>
          <p:cNvPr id="12" name="Chart 11">
            <a:extLst>
              <a:ext uri="{FF2B5EF4-FFF2-40B4-BE49-F238E27FC236}">
                <a16:creationId xmlns:a16="http://schemas.microsoft.com/office/drawing/2014/main" id="{13BBA63A-D245-70F8-6E4C-1E3EC386A738}"/>
              </a:ext>
            </a:extLst>
          </p:cNvPr>
          <p:cNvGraphicFramePr/>
          <p:nvPr>
            <p:custDataLst>
              <p:tags r:id="rId2"/>
            </p:custDataLst>
            <p:extLst>
              <p:ext uri="{D42A27DB-BD31-4B8C-83A1-F6EECF244321}">
                <p14:modId xmlns:p14="http://schemas.microsoft.com/office/powerpoint/2010/main" val="1932174290"/>
              </p:ext>
            </p:extLst>
          </p:nvPr>
        </p:nvGraphicFramePr>
        <p:xfrm>
          <a:off x="7200902" y="4418091"/>
          <a:ext cx="4695824"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itle 1">
            <a:extLst>
              <a:ext uri="{FF2B5EF4-FFF2-40B4-BE49-F238E27FC236}">
                <a16:creationId xmlns:a16="http://schemas.microsoft.com/office/drawing/2014/main" id="{9B3F4251-306B-15FA-BF1C-E5492A072B71}"/>
              </a:ext>
            </a:extLst>
          </p:cNvPr>
          <p:cNvSpPr txBox="1">
            <a:spLocks/>
          </p:cNvSpPr>
          <p:nvPr/>
        </p:nvSpPr>
        <p:spPr>
          <a:xfrm>
            <a:off x="7200903" y="4083324"/>
            <a:ext cx="4695823"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1600" kern="1200" dirty="0">
                <a:solidFill>
                  <a:schemeClr val="tx1"/>
                </a:solidFill>
                <a:latin typeface="+mn-lt"/>
                <a:ea typeface="+mj-ea"/>
                <a:cs typeface="+mj-cs"/>
              </a:rPr>
              <a:t>Total FY20-24 Capital Funding by Source</a:t>
            </a:r>
            <a:endParaRPr lang="en-US" sz="1600" kern="1200" baseline="30000" dirty="0">
              <a:solidFill>
                <a:schemeClr val="tx1"/>
              </a:solidFill>
              <a:latin typeface="+mn-lt"/>
              <a:ea typeface="+mj-ea"/>
              <a:cs typeface="+mj-cs"/>
            </a:endParaRPr>
          </a:p>
        </p:txBody>
      </p:sp>
      <p:graphicFrame>
        <p:nvGraphicFramePr>
          <p:cNvPr id="14" name="Table 3">
            <a:extLst>
              <a:ext uri="{FF2B5EF4-FFF2-40B4-BE49-F238E27FC236}">
                <a16:creationId xmlns:a16="http://schemas.microsoft.com/office/drawing/2014/main" id="{A119456A-57C3-EE09-3DDD-2125BB9DE865}"/>
              </a:ext>
            </a:extLst>
          </p:cNvPr>
          <p:cNvGraphicFramePr>
            <a:graphicFrameLocks noGrp="1"/>
          </p:cNvGraphicFramePr>
          <p:nvPr>
            <p:extLst>
              <p:ext uri="{D42A27DB-BD31-4B8C-83A1-F6EECF244321}">
                <p14:modId xmlns:p14="http://schemas.microsoft.com/office/powerpoint/2010/main" val="3549528300"/>
              </p:ext>
            </p:extLst>
          </p:nvPr>
        </p:nvGraphicFramePr>
        <p:xfrm>
          <a:off x="447678" y="3949161"/>
          <a:ext cx="6496046" cy="2297731"/>
        </p:xfrm>
        <a:graphic>
          <a:graphicData uri="http://schemas.openxmlformats.org/drawingml/2006/table">
            <a:tbl>
              <a:tblPr firstRow="1" bandRow="1">
                <a:tableStyleId>{5C22544A-7EE6-4342-B048-85BDC9FD1C3A}</a:tableStyleId>
              </a:tblPr>
              <a:tblGrid>
                <a:gridCol w="923391">
                  <a:extLst>
                    <a:ext uri="{9D8B030D-6E8A-4147-A177-3AD203B41FA5}">
                      <a16:colId xmlns:a16="http://schemas.microsoft.com/office/drawing/2014/main" val="3419730368"/>
                    </a:ext>
                  </a:extLst>
                </a:gridCol>
                <a:gridCol w="506605">
                  <a:extLst>
                    <a:ext uri="{9D8B030D-6E8A-4147-A177-3AD203B41FA5}">
                      <a16:colId xmlns:a16="http://schemas.microsoft.com/office/drawing/2014/main" val="464667077"/>
                    </a:ext>
                  </a:extLst>
                </a:gridCol>
                <a:gridCol w="506605">
                  <a:extLst>
                    <a:ext uri="{9D8B030D-6E8A-4147-A177-3AD203B41FA5}">
                      <a16:colId xmlns:a16="http://schemas.microsoft.com/office/drawing/2014/main" val="1460586429"/>
                    </a:ext>
                  </a:extLst>
                </a:gridCol>
                <a:gridCol w="506605">
                  <a:extLst>
                    <a:ext uri="{9D8B030D-6E8A-4147-A177-3AD203B41FA5}">
                      <a16:colId xmlns:a16="http://schemas.microsoft.com/office/drawing/2014/main" val="1636187604"/>
                    </a:ext>
                  </a:extLst>
                </a:gridCol>
                <a:gridCol w="506605">
                  <a:extLst>
                    <a:ext uri="{9D8B030D-6E8A-4147-A177-3AD203B41FA5}">
                      <a16:colId xmlns:a16="http://schemas.microsoft.com/office/drawing/2014/main" val="2809339526"/>
                    </a:ext>
                  </a:extLst>
                </a:gridCol>
                <a:gridCol w="506605">
                  <a:extLst>
                    <a:ext uri="{9D8B030D-6E8A-4147-A177-3AD203B41FA5}">
                      <a16:colId xmlns:a16="http://schemas.microsoft.com/office/drawing/2014/main" val="3664396044"/>
                    </a:ext>
                  </a:extLst>
                </a:gridCol>
                <a:gridCol w="506605">
                  <a:extLst>
                    <a:ext uri="{9D8B030D-6E8A-4147-A177-3AD203B41FA5}">
                      <a16:colId xmlns:a16="http://schemas.microsoft.com/office/drawing/2014/main" val="252998162"/>
                    </a:ext>
                  </a:extLst>
                </a:gridCol>
                <a:gridCol w="506605">
                  <a:extLst>
                    <a:ext uri="{9D8B030D-6E8A-4147-A177-3AD203B41FA5}">
                      <a16:colId xmlns:a16="http://schemas.microsoft.com/office/drawing/2014/main" val="960558010"/>
                    </a:ext>
                  </a:extLst>
                </a:gridCol>
                <a:gridCol w="506605">
                  <a:extLst>
                    <a:ext uri="{9D8B030D-6E8A-4147-A177-3AD203B41FA5}">
                      <a16:colId xmlns:a16="http://schemas.microsoft.com/office/drawing/2014/main" val="869760425"/>
                    </a:ext>
                  </a:extLst>
                </a:gridCol>
                <a:gridCol w="506605">
                  <a:extLst>
                    <a:ext uri="{9D8B030D-6E8A-4147-A177-3AD203B41FA5}">
                      <a16:colId xmlns:a16="http://schemas.microsoft.com/office/drawing/2014/main" val="2050348249"/>
                    </a:ext>
                  </a:extLst>
                </a:gridCol>
                <a:gridCol w="506605">
                  <a:extLst>
                    <a:ext uri="{9D8B030D-6E8A-4147-A177-3AD203B41FA5}">
                      <a16:colId xmlns:a16="http://schemas.microsoft.com/office/drawing/2014/main" val="2589067040"/>
                    </a:ext>
                  </a:extLst>
                </a:gridCol>
                <a:gridCol w="506605">
                  <a:extLst>
                    <a:ext uri="{9D8B030D-6E8A-4147-A177-3AD203B41FA5}">
                      <a16:colId xmlns:a16="http://schemas.microsoft.com/office/drawing/2014/main" val="1404824185"/>
                    </a:ext>
                  </a:extLst>
                </a:gridCol>
              </a:tblGrid>
              <a:tr h="263282">
                <a:tc>
                  <a:txBody>
                    <a:bodyPr/>
                    <a:lstStyle/>
                    <a:p>
                      <a:r>
                        <a:rPr lang="en-US" sz="1100" dirty="0"/>
                        <a:t>Project</a:t>
                      </a:r>
                    </a:p>
                  </a:txBody>
                  <a:tcPr marL="18288" marR="18288" marT="9144" marB="9144" anchor="ctr">
                    <a:solidFill>
                      <a:srgbClr val="408EC8"/>
                    </a:solidFill>
                  </a:tcPr>
                </a:tc>
                <a:tc>
                  <a:txBody>
                    <a:bodyPr/>
                    <a:lstStyle/>
                    <a:p>
                      <a:pPr algn="r"/>
                      <a:r>
                        <a:rPr lang="en-US" sz="1100" dirty="0"/>
                        <a:t>2025</a:t>
                      </a:r>
                    </a:p>
                  </a:txBody>
                  <a:tcPr marL="18288" marR="18288" marT="9144" marB="9144" anchor="ctr">
                    <a:solidFill>
                      <a:srgbClr val="408EC8"/>
                    </a:solidFill>
                  </a:tcPr>
                </a:tc>
                <a:tc>
                  <a:txBody>
                    <a:bodyPr/>
                    <a:lstStyle/>
                    <a:p>
                      <a:pPr algn="r"/>
                      <a:r>
                        <a:rPr lang="en-US" sz="1100" dirty="0"/>
                        <a:t>2026</a:t>
                      </a:r>
                    </a:p>
                  </a:txBody>
                  <a:tcPr marL="18288" marR="18288" marT="9144" marB="9144" anchor="ctr">
                    <a:solidFill>
                      <a:srgbClr val="408EC8"/>
                    </a:solidFill>
                  </a:tcPr>
                </a:tc>
                <a:tc>
                  <a:txBody>
                    <a:bodyPr/>
                    <a:lstStyle/>
                    <a:p>
                      <a:pPr algn="r"/>
                      <a:r>
                        <a:rPr lang="en-US" sz="1100" dirty="0"/>
                        <a:t>2027</a:t>
                      </a:r>
                    </a:p>
                  </a:txBody>
                  <a:tcPr marL="18288" marR="18288" marT="9144" marB="9144" anchor="ctr">
                    <a:solidFill>
                      <a:srgbClr val="408EC8"/>
                    </a:solidFill>
                  </a:tcPr>
                </a:tc>
                <a:tc>
                  <a:txBody>
                    <a:bodyPr/>
                    <a:lstStyle/>
                    <a:p>
                      <a:pPr algn="r"/>
                      <a:r>
                        <a:rPr lang="en-US" sz="1100" dirty="0"/>
                        <a:t>2028</a:t>
                      </a:r>
                    </a:p>
                  </a:txBody>
                  <a:tcPr marL="18288" marR="18288" marT="9144" marB="9144" anchor="ctr">
                    <a:solidFill>
                      <a:srgbClr val="408EC8"/>
                    </a:solidFill>
                  </a:tcPr>
                </a:tc>
                <a:tc>
                  <a:txBody>
                    <a:bodyPr/>
                    <a:lstStyle/>
                    <a:p>
                      <a:pPr algn="r"/>
                      <a:r>
                        <a:rPr lang="en-US" sz="1100" dirty="0"/>
                        <a:t>2029</a:t>
                      </a:r>
                    </a:p>
                  </a:txBody>
                  <a:tcPr marL="18288" marR="18288" marT="9144" marB="9144" anchor="ctr">
                    <a:solidFill>
                      <a:srgbClr val="408EC8"/>
                    </a:solidFill>
                  </a:tcPr>
                </a:tc>
                <a:tc>
                  <a:txBody>
                    <a:bodyPr/>
                    <a:lstStyle/>
                    <a:p>
                      <a:pPr algn="r"/>
                      <a:r>
                        <a:rPr lang="en-US" sz="1100" dirty="0"/>
                        <a:t>2030</a:t>
                      </a:r>
                    </a:p>
                  </a:txBody>
                  <a:tcPr marL="18288" marR="18288" marT="9144" marB="9144" anchor="ctr">
                    <a:solidFill>
                      <a:srgbClr val="408EC8"/>
                    </a:solidFill>
                  </a:tcPr>
                </a:tc>
                <a:tc>
                  <a:txBody>
                    <a:bodyPr/>
                    <a:lstStyle/>
                    <a:p>
                      <a:pPr algn="r"/>
                      <a:r>
                        <a:rPr lang="en-US" sz="1100" dirty="0"/>
                        <a:t>2031</a:t>
                      </a:r>
                    </a:p>
                  </a:txBody>
                  <a:tcPr marL="18288" marR="18288" marT="9144" marB="9144" anchor="ctr">
                    <a:solidFill>
                      <a:srgbClr val="408EC8"/>
                    </a:solidFill>
                  </a:tcPr>
                </a:tc>
                <a:tc>
                  <a:txBody>
                    <a:bodyPr/>
                    <a:lstStyle/>
                    <a:p>
                      <a:pPr algn="r"/>
                      <a:r>
                        <a:rPr lang="en-US" sz="1100" dirty="0"/>
                        <a:t>2032</a:t>
                      </a:r>
                    </a:p>
                  </a:txBody>
                  <a:tcPr marL="18288" marR="18288" marT="9144" marB="9144" anchor="ctr">
                    <a:solidFill>
                      <a:srgbClr val="408EC8"/>
                    </a:solidFill>
                  </a:tcPr>
                </a:tc>
                <a:tc>
                  <a:txBody>
                    <a:bodyPr/>
                    <a:lstStyle/>
                    <a:p>
                      <a:pPr algn="r"/>
                      <a:r>
                        <a:rPr lang="en-US" sz="1100" dirty="0"/>
                        <a:t>2033</a:t>
                      </a:r>
                    </a:p>
                  </a:txBody>
                  <a:tcPr marL="18288" marR="18288" marT="9144" marB="9144" anchor="ctr">
                    <a:solidFill>
                      <a:srgbClr val="408EC8"/>
                    </a:solidFill>
                  </a:tcPr>
                </a:tc>
                <a:tc>
                  <a:txBody>
                    <a:bodyPr/>
                    <a:lstStyle/>
                    <a:p>
                      <a:pPr algn="r"/>
                      <a:r>
                        <a:rPr lang="en-US" sz="1100" dirty="0"/>
                        <a:t>2034</a:t>
                      </a:r>
                    </a:p>
                  </a:txBody>
                  <a:tcPr marL="18288" marR="18288" marT="9144" marB="9144" anchor="ctr">
                    <a:solidFill>
                      <a:srgbClr val="408EC8"/>
                    </a:solidFill>
                  </a:tcPr>
                </a:tc>
                <a:tc>
                  <a:txBody>
                    <a:bodyPr/>
                    <a:lstStyle/>
                    <a:p>
                      <a:pPr algn="r"/>
                      <a:r>
                        <a:rPr lang="en-US" sz="1100" b="1" dirty="0"/>
                        <a:t>Total</a:t>
                      </a:r>
                    </a:p>
                  </a:txBody>
                  <a:tcPr marL="18288" marR="18288" marT="9144" marB="9144" anchor="ctr">
                    <a:solidFill>
                      <a:srgbClr val="408EC8"/>
                    </a:solidFill>
                  </a:tcPr>
                </a:tc>
                <a:extLst>
                  <a:ext uri="{0D108BD9-81ED-4DB2-BD59-A6C34878D82A}">
                    <a16:rowId xmlns:a16="http://schemas.microsoft.com/office/drawing/2014/main" val="1530295210"/>
                  </a:ext>
                </a:extLst>
              </a:tr>
              <a:tr h="263282">
                <a:tc>
                  <a:txBody>
                    <a:bodyPr/>
                    <a:lstStyle/>
                    <a:p>
                      <a:r>
                        <a:rPr lang="en-US" sz="1100" dirty="0">
                          <a:latin typeface="+mj-lt"/>
                        </a:rPr>
                        <a:t>Transmission</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$875</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$1,097</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$1,249</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$1,282</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$1,037</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$1,028</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$1,062</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$778</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$804</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$823</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b="0" dirty="0">
                          <a:latin typeface="+mj-lt"/>
                        </a:rPr>
                        <a:t>$10,035</a:t>
                      </a:r>
                    </a:p>
                  </a:txBody>
                  <a:tcPr marL="18288" marR="18288" marT="9144" marB="9144" anchor="ctr">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9701354"/>
                  </a:ext>
                </a:extLst>
              </a:tr>
              <a:tr h="502628">
                <a:tc>
                  <a:txBody>
                    <a:bodyPr/>
                    <a:lstStyle/>
                    <a:p>
                      <a:r>
                        <a:rPr lang="en-US" sz="1100" dirty="0">
                          <a:latin typeface="+mj-lt"/>
                        </a:rPr>
                        <a:t>Federal System Hydro</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244</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305</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309</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310</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305</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307</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308</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317</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328</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334</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b="0" dirty="0">
                          <a:latin typeface="+mj-lt"/>
                        </a:rPr>
                        <a:t>3,067</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5129982"/>
                  </a:ext>
                </a:extLst>
              </a:tr>
              <a:tr h="263282">
                <a:tc>
                  <a:txBody>
                    <a:bodyPr/>
                    <a:lstStyle/>
                    <a:p>
                      <a:r>
                        <a:rPr lang="en-US" sz="1100" dirty="0">
                          <a:latin typeface="+mj-lt"/>
                        </a:rPr>
                        <a:t>Fish &amp; Wildlife</a:t>
                      </a:r>
                      <a:endParaRPr lang="en-US" sz="1100" baseline="30000" dirty="0">
                        <a:latin typeface="+mj-lt"/>
                      </a:endParaRP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59</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50</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86</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92</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124</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47</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33</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38</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71</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38</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b="0" dirty="0">
                          <a:latin typeface="+mj-lt"/>
                        </a:rPr>
                        <a:t>638</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0233359"/>
                  </a:ext>
                </a:extLst>
              </a:tr>
              <a:tr h="741975">
                <a:tc>
                  <a:txBody>
                    <a:bodyPr/>
                    <a:lstStyle/>
                    <a:p>
                      <a:r>
                        <a:rPr lang="en-US" sz="1100" dirty="0">
                          <a:latin typeface="+mj-lt"/>
                        </a:rPr>
                        <a:t>Facilities, IT &amp; Security AFUDC</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228</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311</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326</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195</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137</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142</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140</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136</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140</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dirty="0">
                          <a:latin typeface="+mj-lt"/>
                        </a:rPr>
                        <a:t>135</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100" b="0" dirty="0">
                          <a:latin typeface="+mj-lt"/>
                        </a:rPr>
                        <a:t>1,890</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69897535"/>
                  </a:ext>
                </a:extLst>
              </a:tr>
              <a:tr h="263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j-lt"/>
                        </a:rPr>
                        <a:t>Total</a:t>
                      </a:r>
                      <a:endParaRPr lang="en-US" sz="1100" b="1" baseline="30000" dirty="0">
                        <a:latin typeface="+mj-lt"/>
                      </a:endParaRP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tc>
                  <a:txBody>
                    <a:bodyPr/>
                    <a:lstStyle/>
                    <a:p>
                      <a:pPr algn="r"/>
                      <a:r>
                        <a:rPr lang="en-US" sz="1100" b="1" kern="1200" dirty="0">
                          <a:solidFill>
                            <a:schemeClr val="dk1"/>
                          </a:solidFill>
                          <a:latin typeface="+mj-lt"/>
                          <a:ea typeface="+mn-ea"/>
                          <a:cs typeface="+mn-cs"/>
                        </a:rPr>
                        <a:t>$</a:t>
                      </a:r>
                      <a:r>
                        <a:rPr lang="en-US" sz="1100" b="1" dirty="0">
                          <a:latin typeface="+mj-lt"/>
                        </a:rPr>
                        <a:t>1,406</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tc>
                  <a:txBody>
                    <a:bodyPr/>
                    <a:lstStyle/>
                    <a:p>
                      <a:pPr algn="r"/>
                      <a:r>
                        <a:rPr lang="en-US" sz="1100" b="1" kern="1200" dirty="0">
                          <a:solidFill>
                            <a:schemeClr val="dk1"/>
                          </a:solidFill>
                          <a:latin typeface="+mj-lt"/>
                          <a:ea typeface="+mn-ea"/>
                          <a:cs typeface="+mn-cs"/>
                        </a:rPr>
                        <a:t>$</a:t>
                      </a:r>
                      <a:r>
                        <a:rPr lang="en-US" sz="1100" b="1" dirty="0">
                          <a:latin typeface="+mj-lt"/>
                        </a:rPr>
                        <a:t>1,763</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tc>
                  <a:txBody>
                    <a:bodyPr/>
                    <a:lstStyle/>
                    <a:p>
                      <a:pPr algn="r"/>
                      <a:r>
                        <a:rPr lang="en-US" sz="1100" b="1" kern="1200" dirty="0">
                          <a:solidFill>
                            <a:schemeClr val="dk1"/>
                          </a:solidFill>
                          <a:latin typeface="+mj-lt"/>
                          <a:ea typeface="+mn-ea"/>
                          <a:cs typeface="+mn-cs"/>
                        </a:rPr>
                        <a:t>$</a:t>
                      </a:r>
                      <a:r>
                        <a:rPr lang="en-US" sz="1100" b="1" dirty="0">
                          <a:latin typeface="+mj-lt"/>
                        </a:rPr>
                        <a:t>1,970</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tc>
                  <a:txBody>
                    <a:bodyPr/>
                    <a:lstStyle/>
                    <a:p>
                      <a:pPr algn="r"/>
                      <a:r>
                        <a:rPr lang="en-US" sz="1100" b="1" kern="1200" dirty="0">
                          <a:solidFill>
                            <a:schemeClr val="dk1"/>
                          </a:solidFill>
                          <a:latin typeface="+mj-lt"/>
                          <a:ea typeface="+mn-ea"/>
                          <a:cs typeface="+mn-cs"/>
                        </a:rPr>
                        <a:t>$</a:t>
                      </a:r>
                      <a:r>
                        <a:rPr lang="en-US" sz="1100" b="1" dirty="0">
                          <a:latin typeface="+mj-lt"/>
                        </a:rPr>
                        <a:t>1,879</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tc>
                  <a:txBody>
                    <a:bodyPr/>
                    <a:lstStyle/>
                    <a:p>
                      <a:pPr algn="r"/>
                      <a:r>
                        <a:rPr lang="en-US" sz="1100" b="1" kern="1200" dirty="0">
                          <a:solidFill>
                            <a:schemeClr val="dk1"/>
                          </a:solidFill>
                          <a:latin typeface="+mj-lt"/>
                          <a:ea typeface="+mn-ea"/>
                          <a:cs typeface="+mn-cs"/>
                        </a:rPr>
                        <a:t>$</a:t>
                      </a:r>
                      <a:r>
                        <a:rPr lang="en-US" sz="1100" b="1" dirty="0">
                          <a:latin typeface="+mj-lt"/>
                        </a:rPr>
                        <a:t>1,603</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tc>
                  <a:txBody>
                    <a:bodyPr/>
                    <a:lstStyle/>
                    <a:p>
                      <a:pPr algn="r"/>
                      <a:r>
                        <a:rPr lang="en-US" sz="1100" b="1" kern="1200" dirty="0">
                          <a:solidFill>
                            <a:schemeClr val="dk1"/>
                          </a:solidFill>
                          <a:latin typeface="+mj-lt"/>
                          <a:ea typeface="+mn-ea"/>
                          <a:cs typeface="+mn-cs"/>
                        </a:rPr>
                        <a:t>$</a:t>
                      </a:r>
                      <a:r>
                        <a:rPr lang="en-US" sz="1100" b="1" dirty="0">
                          <a:latin typeface="+mj-lt"/>
                        </a:rPr>
                        <a:t>1,524</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tc>
                  <a:txBody>
                    <a:bodyPr/>
                    <a:lstStyle/>
                    <a:p>
                      <a:pPr algn="r"/>
                      <a:r>
                        <a:rPr lang="en-US" sz="1100" b="1" kern="1200" dirty="0">
                          <a:solidFill>
                            <a:schemeClr val="dk1"/>
                          </a:solidFill>
                          <a:latin typeface="+mj-lt"/>
                          <a:ea typeface="+mn-ea"/>
                          <a:cs typeface="+mn-cs"/>
                        </a:rPr>
                        <a:t>$</a:t>
                      </a:r>
                      <a:r>
                        <a:rPr lang="en-US" sz="1100" b="1" dirty="0">
                          <a:latin typeface="+mj-lt"/>
                        </a:rPr>
                        <a:t>1,543</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tc>
                  <a:txBody>
                    <a:bodyPr/>
                    <a:lstStyle/>
                    <a:p>
                      <a:pPr algn="r"/>
                      <a:r>
                        <a:rPr lang="en-US" sz="1100" b="1" kern="1200" dirty="0">
                          <a:solidFill>
                            <a:schemeClr val="dk1"/>
                          </a:solidFill>
                          <a:latin typeface="+mj-lt"/>
                          <a:ea typeface="+mn-ea"/>
                          <a:cs typeface="+mn-cs"/>
                        </a:rPr>
                        <a:t>$</a:t>
                      </a:r>
                      <a:r>
                        <a:rPr lang="en-US" sz="1100" b="1" dirty="0">
                          <a:latin typeface="+mj-lt"/>
                        </a:rPr>
                        <a:t>1,269</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tc>
                  <a:txBody>
                    <a:bodyPr/>
                    <a:lstStyle/>
                    <a:p>
                      <a:pPr algn="r"/>
                      <a:r>
                        <a:rPr lang="en-US" sz="1100" b="1" dirty="0">
                          <a:latin typeface="+mj-lt"/>
                        </a:rPr>
                        <a:t>$1,343</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tc>
                  <a:txBody>
                    <a:bodyPr/>
                    <a:lstStyle/>
                    <a:p>
                      <a:pPr algn="r"/>
                      <a:r>
                        <a:rPr lang="en-US" sz="1100" b="1" dirty="0">
                          <a:latin typeface="+mj-lt"/>
                        </a:rPr>
                        <a:t>$1,330</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tc>
                  <a:txBody>
                    <a:bodyPr/>
                    <a:lstStyle/>
                    <a:p>
                      <a:pPr algn="r"/>
                      <a:r>
                        <a:rPr lang="en-US" sz="1100" b="1" dirty="0">
                          <a:latin typeface="+mj-lt"/>
                        </a:rPr>
                        <a:t>$15,630</a:t>
                      </a:r>
                    </a:p>
                  </a:txBody>
                  <a:tcPr marL="18288" marR="18288" marT="9144" marB="9144"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FEDE"/>
                    </a:solidFill>
                  </a:tcPr>
                </a:tc>
                <a:extLst>
                  <a:ext uri="{0D108BD9-81ED-4DB2-BD59-A6C34878D82A}">
                    <a16:rowId xmlns:a16="http://schemas.microsoft.com/office/drawing/2014/main" val="4237149689"/>
                  </a:ext>
                </a:extLst>
              </a:tr>
            </a:tbl>
          </a:graphicData>
        </a:graphic>
      </p:graphicFrame>
      <p:sp>
        <p:nvSpPr>
          <p:cNvPr id="16" name="Title 1">
            <a:extLst>
              <a:ext uri="{FF2B5EF4-FFF2-40B4-BE49-F238E27FC236}">
                <a16:creationId xmlns:a16="http://schemas.microsoft.com/office/drawing/2014/main" id="{95847FF5-C6D3-FE13-5D5D-0557FE11FD5F}"/>
              </a:ext>
            </a:extLst>
          </p:cNvPr>
          <p:cNvSpPr txBox="1">
            <a:spLocks/>
          </p:cNvSpPr>
          <p:nvPr/>
        </p:nvSpPr>
        <p:spPr>
          <a:xfrm>
            <a:off x="447675" y="3575550"/>
            <a:ext cx="6496050"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1600" kern="1200" dirty="0">
                <a:solidFill>
                  <a:schemeClr val="tx1"/>
                </a:solidFill>
                <a:latin typeface="+mn-lt"/>
                <a:ea typeface="+mj-ea"/>
                <a:cs typeface="+mj-cs"/>
              </a:rPr>
              <a:t>Forecast Capital Spending by Program and Fiscal Year ($millions)</a:t>
            </a:r>
          </a:p>
        </p:txBody>
      </p:sp>
      <p:sp>
        <p:nvSpPr>
          <p:cNvPr id="3" name="TextBox 2">
            <a:extLst>
              <a:ext uri="{FF2B5EF4-FFF2-40B4-BE49-F238E27FC236}">
                <a16:creationId xmlns:a16="http://schemas.microsoft.com/office/drawing/2014/main" id="{B1126D7A-BAC4-4838-CB98-B188A941CDF8}"/>
              </a:ext>
            </a:extLst>
          </p:cNvPr>
          <p:cNvSpPr txBox="1"/>
          <p:nvPr/>
        </p:nvSpPr>
        <p:spPr>
          <a:xfrm>
            <a:off x="9144000" y="2732099"/>
            <a:ext cx="744280" cy="523220"/>
          </a:xfrm>
          <a:prstGeom prst="rect">
            <a:avLst/>
          </a:prstGeom>
          <a:noFill/>
        </p:spPr>
        <p:txBody>
          <a:bodyPr wrap="square" rtlCol="0">
            <a:spAutoFit/>
          </a:bodyPr>
          <a:lstStyle/>
          <a:p>
            <a:pPr algn="ctr"/>
            <a:r>
              <a:rPr lang="en-US" sz="1400" b="1" i="1" dirty="0"/>
              <a:t>$4.1 billion</a:t>
            </a:r>
          </a:p>
        </p:txBody>
      </p:sp>
      <p:sp>
        <p:nvSpPr>
          <p:cNvPr id="4" name="TextBox 3">
            <a:extLst>
              <a:ext uri="{FF2B5EF4-FFF2-40B4-BE49-F238E27FC236}">
                <a16:creationId xmlns:a16="http://schemas.microsoft.com/office/drawing/2014/main" id="{170B4EB7-B06E-520D-4682-D720755909F4}"/>
              </a:ext>
            </a:extLst>
          </p:cNvPr>
          <p:cNvSpPr txBox="1"/>
          <p:nvPr/>
        </p:nvSpPr>
        <p:spPr>
          <a:xfrm>
            <a:off x="9147542" y="5032281"/>
            <a:ext cx="744280" cy="523220"/>
          </a:xfrm>
          <a:prstGeom prst="rect">
            <a:avLst/>
          </a:prstGeom>
          <a:noFill/>
        </p:spPr>
        <p:txBody>
          <a:bodyPr wrap="square" rtlCol="0">
            <a:spAutoFit/>
          </a:bodyPr>
          <a:lstStyle/>
          <a:p>
            <a:pPr algn="ctr"/>
            <a:r>
              <a:rPr lang="en-US" sz="1400" b="1" i="1" dirty="0"/>
              <a:t>$4.1 billion</a:t>
            </a:r>
          </a:p>
        </p:txBody>
      </p:sp>
    </p:spTree>
    <p:extLst>
      <p:ext uri="{BB962C8B-B14F-4D97-AF65-F5344CB8AC3E}">
        <p14:creationId xmlns:p14="http://schemas.microsoft.com/office/powerpoint/2010/main" val="2310546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831850" y="5084064"/>
            <a:ext cx="8311896" cy="1049254"/>
          </a:xfrm>
        </p:spPr>
        <p:txBody>
          <a:bodyPr/>
          <a:lstStyle/>
          <a:p>
            <a:r>
              <a:rPr lang="en-US" dirty="0"/>
              <a:t>COMPANY OVERVIEW</a:t>
            </a:r>
          </a:p>
        </p:txBody>
      </p:sp>
      <p:sp>
        <p:nvSpPr>
          <p:cNvPr id="9" name="Rectangle 8">
            <a:extLst>
              <a:ext uri="{FF2B5EF4-FFF2-40B4-BE49-F238E27FC236}">
                <a16:creationId xmlns:a16="http://schemas.microsoft.com/office/drawing/2014/main" id="{23EC6DDB-CC59-401B-8B8D-769C5AB258EB}"/>
              </a:ext>
              <a:ext uri="{C183D7F6-B498-43B3-948B-1728B52AA6E4}">
                <adec:decorative xmlns:adec="http://schemas.microsoft.com/office/drawing/2017/decorative" val="1"/>
              </a:ext>
            </a:extLst>
          </p:cNvPr>
          <p:cNvSpPr/>
          <p:nvPr/>
        </p:nvSpPr>
        <p:spPr>
          <a:xfrm>
            <a:off x="0" y="4697923"/>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Placeholder 17" descr="A power lines over a lake&#10;&#10;Description automatically generated">
            <a:extLst>
              <a:ext uri="{FF2B5EF4-FFF2-40B4-BE49-F238E27FC236}">
                <a16:creationId xmlns:a16="http://schemas.microsoft.com/office/drawing/2014/main" id="{86880D3C-97BF-5587-152A-E92E2ED9800A}"/>
              </a:ext>
            </a:extLst>
          </p:cNvPr>
          <p:cNvPicPr>
            <a:picLocks noGrp="1" noChangeAspect="1"/>
          </p:cNvPicPr>
          <p:nvPr>
            <p:ph type="pic" sz="quarter" idx="13"/>
          </p:nvPr>
        </p:nvPicPr>
        <p:blipFill>
          <a:blip r:embed="rId2">
            <a:alphaModFix amt="45000"/>
          </a:blip>
          <a:srcRect l="13" r="13"/>
          <a:stretch>
            <a:fillRect/>
          </a:stretch>
        </p:blipFill>
        <p:spPr/>
      </p:pic>
      <p:sp>
        <p:nvSpPr>
          <p:cNvPr id="19" name="Title 1">
            <a:extLst>
              <a:ext uri="{FF2B5EF4-FFF2-40B4-BE49-F238E27FC236}">
                <a16:creationId xmlns:a16="http://schemas.microsoft.com/office/drawing/2014/main" id="{584DC550-9097-C9BF-4324-B892887AE895}"/>
              </a:ext>
            </a:extLst>
          </p:cNvPr>
          <p:cNvSpPr txBox="1">
            <a:spLocks/>
          </p:cNvSpPr>
          <p:nvPr/>
        </p:nvSpPr>
        <p:spPr>
          <a:xfrm>
            <a:off x="152400" y="3193671"/>
            <a:ext cx="8991345" cy="1325563"/>
          </a:xfrm>
          <a:prstGeom prst="rect">
            <a:avLst/>
          </a:prstGeom>
        </p:spPr>
        <p:txBody>
          <a:bodyPr vert="horz" lIns="91440" tIns="45720" rIns="91440" bIns="45720" rtlCol="0" anchor="b" anchorCtr="0">
            <a:normAutofit/>
          </a:bodyPr>
          <a:lstStyle>
            <a:lvl1pPr algn="r"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dirty="0">
                <a:solidFill>
                  <a:schemeClr val="tx1"/>
                </a:solidFill>
              </a:rPr>
              <a:t>Series 2025 Structure &amp; Timeline</a:t>
            </a:r>
          </a:p>
        </p:txBody>
      </p:sp>
    </p:spTree>
    <p:extLst>
      <p:ext uri="{BB962C8B-B14F-4D97-AF65-F5344CB8AC3E}">
        <p14:creationId xmlns:p14="http://schemas.microsoft.com/office/powerpoint/2010/main" val="340968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9AE30-EFC4-5203-EBF8-7847D6A8017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1C57A-AB2F-4D44-CBCA-A2AEA8C2552A}"/>
              </a:ext>
            </a:extLst>
          </p:cNvPr>
          <p:cNvSpPr>
            <a:spLocks noGrp="1"/>
          </p:cNvSpPr>
          <p:nvPr>
            <p:ph type="sldNum" sz="quarter" idx="4294967295"/>
          </p:nvPr>
        </p:nvSpPr>
        <p:spPr>
          <a:xfrm>
            <a:off x="11696700" y="6356350"/>
            <a:ext cx="304799" cy="365125"/>
          </a:xfrm>
        </p:spPr>
        <p:txBody>
          <a:bodyPr/>
          <a:lstStyle/>
          <a:p>
            <a:fld id="{19B51A1E-902D-48AF-9020-955120F399B6}" type="slidenum">
              <a:rPr lang="en-ZA" smtClean="0"/>
              <a:pPr/>
              <a:t>3</a:t>
            </a:fld>
            <a:endParaRPr lang="en-ZA" dirty="0"/>
          </a:p>
        </p:txBody>
      </p:sp>
      <p:sp>
        <p:nvSpPr>
          <p:cNvPr id="15" name="Title 1">
            <a:extLst>
              <a:ext uri="{FF2B5EF4-FFF2-40B4-BE49-F238E27FC236}">
                <a16:creationId xmlns:a16="http://schemas.microsoft.com/office/drawing/2014/main" id="{980419AB-DD8D-F147-2321-4DEB6D05CEAE}"/>
              </a:ext>
            </a:extLst>
          </p:cNvPr>
          <p:cNvSpPr txBox="1">
            <a:spLocks/>
          </p:cNvSpPr>
          <p:nvPr/>
        </p:nvSpPr>
        <p:spPr>
          <a:xfrm>
            <a:off x="400049" y="169098"/>
            <a:ext cx="11449050" cy="1590179"/>
          </a:xfrm>
          <a:prstGeom prst="rect">
            <a:avLst/>
          </a:prstGeom>
          <a:gradFill>
            <a:gsLst>
              <a:gs pos="96000">
                <a:srgbClr val="6D6E6A">
                  <a:alpha val="0"/>
                  <a:lumMod val="60000"/>
                  <a:lumOff val="40000"/>
                </a:srgbClr>
              </a:gs>
              <a:gs pos="100000">
                <a:schemeClr val="accent1"/>
              </a:gs>
              <a:gs pos="100000">
                <a:schemeClr val="tx1"/>
              </a:gs>
            </a:gsLst>
            <a:lin ang="5400000" scaled="1"/>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2400" b="1" dirty="0">
                <a:solidFill>
                  <a:schemeClr val="tx1"/>
                </a:solidFill>
                <a:latin typeface="+mj-lt"/>
              </a:rPr>
              <a:t>Idaho Energy Resources Authority Transmission Facilities Revenue Bonds </a:t>
            </a:r>
            <a:endParaRPr lang="en-US" sz="2400" dirty="0">
              <a:solidFill>
                <a:schemeClr val="tx1"/>
              </a:solidFill>
              <a:latin typeface="+mj-lt"/>
            </a:endParaRPr>
          </a:p>
          <a:p>
            <a:pPr algn="l"/>
            <a:r>
              <a:rPr lang="en-US" sz="2400" b="1" dirty="0">
                <a:solidFill>
                  <a:schemeClr val="tx1"/>
                </a:solidFill>
                <a:latin typeface="+mj-lt"/>
              </a:rPr>
              <a:t>Bonneville Cooperation Project No.3 </a:t>
            </a:r>
            <a:endParaRPr lang="en-US" sz="2400" dirty="0">
              <a:solidFill>
                <a:schemeClr val="tx1"/>
              </a:solidFill>
              <a:latin typeface="+mj-lt"/>
            </a:endParaRPr>
          </a:p>
          <a:p>
            <a:pPr algn="l"/>
            <a:r>
              <a:rPr lang="en-US" sz="2400" b="1" dirty="0">
                <a:solidFill>
                  <a:schemeClr val="tx1"/>
                </a:solidFill>
                <a:latin typeface="+mj-lt"/>
              </a:rPr>
              <a:t>Series 2025 (Federally Taxable) </a:t>
            </a:r>
          </a:p>
          <a:p>
            <a:pPr algn="l"/>
            <a:r>
              <a:rPr lang="en-US" sz="2000" b="0" i="1" dirty="0">
                <a:solidFill>
                  <a:schemeClr val="tx1"/>
                </a:solidFill>
                <a:latin typeface="+mj-lt"/>
              </a:rPr>
              <a:t>Transaction Summary</a:t>
            </a:r>
          </a:p>
        </p:txBody>
      </p:sp>
      <p:graphicFrame>
        <p:nvGraphicFramePr>
          <p:cNvPr id="5" name="Table 3">
            <a:extLst>
              <a:ext uri="{FF2B5EF4-FFF2-40B4-BE49-F238E27FC236}">
                <a16:creationId xmlns:a16="http://schemas.microsoft.com/office/drawing/2014/main" id="{FFB87DEA-E9F1-C33A-FE00-C6821D914D1F}"/>
              </a:ext>
            </a:extLst>
          </p:cNvPr>
          <p:cNvGraphicFramePr>
            <a:graphicFrameLocks noGrp="1"/>
          </p:cNvGraphicFramePr>
          <p:nvPr>
            <p:extLst>
              <p:ext uri="{D42A27DB-BD31-4B8C-83A1-F6EECF244321}">
                <p14:modId xmlns:p14="http://schemas.microsoft.com/office/powerpoint/2010/main" val="1263053824"/>
              </p:ext>
            </p:extLst>
          </p:nvPr>
        </p:nvGraphicFramePr>
        <p:xfrm>
          <a:off x="368170" y="2017579"/>
          <a:ext cx="10698770" cy="3657600"/>
        </p:xfrm>
        <a:graphic>
          <a:graphicData uri="http://schemas.openxmlformats.org/drawingml/2006/table">
            <a:tbl>
              <a:tblPr firstRow="1" bandRow="1"/>
              <a:tblGrid>
                <a:gridCol w="3409509">
                  <a:extLst>
                    <a:ext uri="{9D8B030D-6E8A-4147-A177-3AD203B41FA5}">
                      <a16:colId xmlns:a16="http://schemas.microsoft.com/office/drawing/2014/main" val="4234746943"/>
                    </a:ext>
                  </a:extLst>
                </a:gridCol>
                <a:gridCol w="7289261">
                  <a:extLst>
                    <a:ext uri="{9D8B030D-6E8A-4147-A177-3AD203B41FA5}">
                      <a16:colId xmlns:a16="http://schemas.microsoft.com/office/drawing/2014/main" val="4270552736"/>
                    </a:ext>
                  </a:extLst>
                </a:gridCol>
              </a:tblGrid>
              <a:tr h="304800">
                <a:tc>
                  <a:txBody>
                    <a:bodyPr/>
                    <a:lstStyle/>
                    <a:p>
                      <a:pPr>
                        <a:buNone/>
                      </a:pPr>
                      <a:r>
                        <a:rPr lang="en-US" sz="1200" b="1" dirty="0">
                          <a:solidFill>
                            <a:schemeClr val="tx1"/>
                          </a:solidFill>
                          <a:latin typeface="Arial" panose="020B0604020202020204" pitchFamily="34" charset="0"/>
                          <a:cs typeface="Arial" panose="020B0604020202020204" pitchFamily="34" charset="0"/>
                        </a:rPr>
                        <a:t>Pricing Date*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solidFill>
                            <a:schemeClr val="tx1"/>
                          </a:solidFill>
                          <a:latin typeface="Arial" panose="020B0604020202020204" pitchFamily="34" charset="0"/>
                          <a:cs typeface="Arial" panose="020B0604020202020204" pitchFamily="34" charset="0"/>
                        </a:rPr>
                        <a:t>July 8, 2025</a:t>
                      </a:r>
                    </a:p>
                  </a:txBody>
                  <a:tcPr marL="121920" marR="121920" marT="60960" marB="6096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4720208"/>
                  </a:ext>
                </a:extLst>
              </a:tr>
              <a:tr h="304800">
                <a:tc>
                  <a:txBody>
                    <a:bodyPr/>
                    <a:lstStyle/>
                    <a:p>
                      <a:r>
                        <a:rPr lang="en-US" sz="1200" b="1" dirty="0">
                          <a:solidFill>
                            <a:schemeClr val="tx1"/>
                          </a:solidFill>
                          <a:latin typeface="Arial" panose="020B0604020202020204" pitchFamily="34" charset="0"/>
                          <a:cs typeface="Arial" panose="020B0604020202020204" pitchFamily="34" charset="0"/>
                        </a:rPr>
                        <a:t>Par Amount*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dirty="0">
                          <a:solidFill>
                            <a:schemeClr val="tx1"/>
                          </a:solidFill>
                          <a:latin typeface="Arial" panose="020B0604020202020204" pitchFamily="34" charset="0"/>
                          <a:cs typeface="Arial" panose="020B0604020202020204" pitchFamily="34" charset="0"/>
                        </a:rPr>
                        <a:t>$90,235,000</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0037730"/>
                  </a:ext>
                </a:extLst>
              </a:tr>
              <a:tr h="304800">
                <a:tc>
                  <a:txBody>
                    <a:bodyPr/>
                    <a:lstStyle/>
                    <a:p>
                      <a:r>
                        <a:rPr lang="en-US" sz="1200" b="1" dirty="0">
                          <a:solidFill>
                            <a:schemeClr val="tx1"/>
                          </a:solidFill>
                          <a:latin typeface="Arial" panose="020B0604020202020204" pitchFamily="34" charset="0"/>
                          <a:cs typeface="Arial" panose="020B0604020202020204" pitchFamily="34" charset="0"/>
                        </a:rPr>
                        <a:t>Maturities (September 1)*</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dirty="0">
                          <a:solidFill>
                            <a:schemeClr val="tx1"/>
                          </a:solidFill>
                          <a:latin typeface="Arial" panose="020B0604020202020204" pitchFamily="34" charset="0"/>
                          <a:cs typeface="Arial" panose="020B0604020202020204" pitchFamily="34" charset="0"/>
                        </a:rPr>
                        <a:t>2043 and 2048</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5835270"/>
                  </a:ext>
                </a:extLst>
              </a:tr>
              <a:tr h="304800">
                <a:tc>
                  <a:txBody>
                    <a:bodyPr/>
                    <a:lstStyle/>
                    <a:p>
                      <a:r>
                        <a:rPr lang="en-US" sz="1200" b="1" dirty="0">
                          <a:solidFill>
                            <a:schemeClr val="tx1"/>
                          </a:solidFill>
                          <a:latin typeface="Arial" panose="020B0604020202020204" pitchFamily="34" charset="0"/>
                          <a:cs typeface="Arial" panose="020B0604020202020204" pitchFamily="34" charset="0"/>
                        </a:rPr>
                        <a:t>Settlement Date*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solidFill>
                          <a:latin typeface="Arial" panose="020B0604020202020204" pitchFamily="34" charset="0"/>
                          <a:cs typeface="Arial" panose="020B0604020202020204" pitchFamily="34" charset="0"/>
                        </a:rPr>
                        <a:t>July 24, 2025</a:t>
                      </a:r>
                    </a:p>
                  </a:txBody>
                  <a:tcPr marL="121920" marR="121920" marT="60960" marB="60960">
                    <a:lnL w="12700" cap="flat" cmpd="sng" algn="ctr">
                      <a:noFill/>
                      <a:prstDash val="solid"/>
                      <a:round/>
                      <a:headEnd type="none" w="med" len="med"/>
                      <a:tailEnd type="none" w="med" len="med"/>
                    </a:lnL>
                    <a:lnR w="12700" cmpd="sng">
                      <a:noFill/>
                      <a:prstDash val="soli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1319807"/>
                  </a:ext>
                </a:extLst>
              </a:tr>
              <a:tr h="304800">
                <a:tc>
                  <a:txBody>
                    <a:bodyPr/>
                    <a:lstStyle/>
                    <a:p>
                      <a:r>
                        <a:rPr lang="en-US" sz="1200" b="1" dirty="0">
                          <a:solidFill>
                            <a:schemeClr val="tx1"/>
                          </a:solidFill>
                          <a:latin typeface="Arial" panose="020B0604020202020204" pitchFamily="34" charset="0"/>
                          <a:cs typeface="Arial" panose="020B0604020202020204" pitchFamily="34" charset="0"/>
                        </a:rPr>
                        <a:t>Tax Status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solidFill>
                          <a:latin typeface="Arial" panose="020B0604020202020204" pitchFamily="34" charset="0"/>
                          <a:cs typeface="Arial" panose="020B0604020202020204" pitchFamily="34" charset="0"/>
                        </a:rPr>
                        <a:t>Federally Taxable</a:t>
                      </a:r>
                    </a:p>
                  </a:txBody>
                  <a:tcPr marL="121920" marR="121920" marT="60960" marB="60960">
                    <a:lnL w="12700" cap="flat" cmpd="sng" algn="ctr">
                      <a:noFill/>
                      <a:prstDash val="solid"/>
                      <a:round/>
                      <a:headEnd type="none" w="med" len="med"/>
                      <a:tailEnd type="none" w="med" len="med"/>
                    </a:lnL>
                    <a:lnR w="12700" cmpd="sng">
                      <a:noFill/>
                      <a:prstDash val="soli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286914"/>
                  </a:ext>
                </a:extLst>
              </a:tr>
              <a:tr h="304800">
                <a:tc>
                  <a:txBody>
                    <a:bodyPr/>
                    <a:lstStyle/>
                    <a:p>
                      <a:pPr>
                        <a:buNone/>
                      </a:pPr>
                      <a:r>
                        <a:rPr lang="en-US" sz="1200" b="1" dirty="0">
                          <a:solidFill>
                            <a:srgbClr val="000000"/>
                          </a:solidFill>
                          <a:latin typeface="Arial"/>
                          <a:cs typeface="Arial"/>
                        </a:rPr>
                        <a:t>Ratings (Moody’s</a:t>
                      </a:r>
                      <a:r>
                        <a:rPr lang="en-US" sz="1200" b="1" baseline="0" dirty="0">
                          <a:solidFill>
                            <a:srgbClr val="000000"/>
                          </a:solidFill>
                          <a:latin typeface="Arial"/>
                          <a:cs typeface="Arial"/>
                        </a:rPr>
                        <a:t> / Fitch)</a:t>
                      </a:r>
                      <a:endParaRPr lang="en-US" sz="1200" b="1" dirty="0">
                        <a:solidFill>
                          <a:srgbClr val="000000"/>
                        </a:solidFill>
                        <a:latin typeface="Arial"/>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solidFill>
                          <a:latin typeface="Arial" panose="020B0604020202020204" pitchFamily="34" charset="0"/>
                          <a:cs typeface="Arial" panose="020B0604020202020204" pitchFamily="34" charset="0"/>
                        </a:rPr>
                        <a:t>Aa2 (Stable) | AA (Stable)</a:t>
                      </a:r>
                    </a:p>
                  </a:txBody>
                  <a:tcPr marL="121920" marR="121920" marT="60960" marB="60960">
                    <a:lnL w="12700" cap="flat" cmpd="sng" algn="ctr">
                      <a:noFill/>
                      <a:prstDash val="solid"/>
                      <a:round/>
                      <a:headEnd type="none" w="med" len="med"/>
                      <a:tailEnd type="none" w="med" len="med"/>
                    </a:lnL>
                    <a:lnR w="12700" cmpd="sng">
                      <a:noFill/>
                      <a:prstDash val="soli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7577153"/>
                  </a:ext>
                </a:extLst>
              </a:tr>
              <a:tr h="304800">
                <a:tc>
                  <a:txBody>
                    <a:bodyPr/>
                    <a:lstStyle/>
                    <a:p>
                      <a:r>
                        <a:rPr lang="en-US" sz="1200" b="1" dirty="0">
                          <a:solidFill>
                            <a:schemeClr val="tx1"/>
                          </a:solidFill>
                          <a:latin typeface="Arial" panose="020B0604020202020204" pitchFamily="34" charset="0"/>
                          <a:cs typeface="Arial" panose="020B0604020202020204" pitchFamily="34" charset="0"/>
                        </a:rPr>
                        <a:t>Issuer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solidFill>
                          <a:latin typeface="Arial" panose="020B0604020202020204" pitchFamily="34" charset="0"/>
                          <a:cs typeface="Arial" panose="020B0604020202020204" pitchFamily="34" charset="0"/>
                        </a:rPr>
                        <a:t>Idaho Energy Resources Authority (“IERA”)</a:t>
                      </a:r>
                    </a:p>
                  </a:txBody>
                  <a:tcPr marL="121920" marR="121920" marT="60960" marB="60960">
                    <a:lnL w="12700" cap="flat" cmpd="sng" algn="ctr">
                      <a:noFill/>
                      <a:prstDash val="solid"/>
                      <a:round/>
                      <a:headEnd type="none" w="med" len="med"/>
                      <a:tailEnd type="none" w="med" len="med"/>
                    </a:lnL>
                    <a:lnR w="12700" cmpd="sng">
                      <a:noFill/>
                      <a:prstDash val="soli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0131332"/>
                  </a:ext>
                </a:extLst>
              </a:tr>
              <a:tr h="304800">
                <a:tc>
                  <a:txBody>
                    <a:bodyPr/>
                    <a:lstStyle/>
                    <a:p>
                      <a:r>
                        <a:rPr lang="en-US" sz="1200" b="1" dirty="0">
                          <a:solidFill>
                            <a:schemeClr val="tx1"/>
                          </a:solidFill>
                          <a:latin typeface="Arial" panose="020B0604020202020204" pitchFamily="34" charset="0"/>
                          <a:cs typeface="Arial" panose="020B0604020202020204" pitchFamily="34" charset="0"/>
                        </a:rPr>
                        <a:t>Obligor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solidFill>
                          <a:latin typeface="Arial" panose="020B0604020202020204" pitchFamily="34" charset="0"/>
                          <a:cs typeface="Arial" panose="020B0604020202020204" pitchFamily="34" charset="0"/>
                        </a:rPr>
                        <a:t>Bonneville Power Administration (“BPA”)</a:t>
                      </a:r>
                    </a:p>
                  </a:txBody>
                  <a:tcPr marL="121920" marR="121920" marT="60960" marB="60960">
                    <a:lnL w="12700" cap="flat" cmpd="sng" algn="ctr">
                      <a:noFill/>
                      <a:prstDash val="solid"/>
                      <a:round/>
                      <a:headEnd type="none" w="med" len="med"/>
                      <a:tailEnd type="none" w="med" len="med"/>
                    </a:lnL>
                    <a:lnR w="12700" cmpd="sng">
                      <a:noFill/>
                      <a:prstDash val="soli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3295549"/>
                  </a:ext>
                </a:extLst>
              </a:tr>
              <a:tr h="304800">
                <a:tc>
                  <a:txBody>
                    <a:bodyPr/>
                    <a:lstStyle/>
                    <a:p>
                      <a:r>
                        <a:rPr lang="en-US" sz="1200" b="1" dirty="0">
                          <a:solidFill>
                            <a:schemeClr val="tx1"/>
                          </a:solidFill>
                          <a:latin typeface="Arial" panose="020B0604020202020204" pitchFamily="34" charset="0"/>
                          <a:cs typeface="Arial" panose="020B0604020202020204" pitchFamily="34" charset="0"/>
                        </a:rPr>
                        <a:t>Bond Counsel</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solidFill>
                          <a:latin typeface="Arial" panose="020B0604020202020204" pitchFamily="34" charset="0"/>
                          <a:cs typeface="Arial" panose="020B0604020202020204" pitchFamily="34" charset="0"/>
                        </a:rPr>
                        <a:t>Chapman and Cutler</a:t>
                      </a:r>
                    </a:p>
                  </a:txBody>
                  <a:tcPr marL="121920" marR="121920" marT="60960" marB="60960">
                    <a:lnL w="12700" cap="flat" cmpd="sng" algn="ctr">
                      <a:noFill/>
                      <a:prstDash val="solid"/>
                      <a:round/>
                      <a:headEnd type="none" w="med" len="med"/>
                      <a:tailEnd type="none" w="med" len="med"/>
                    </a:lnL>
                    <a:lnR w="12700" cmpd="sng">
                      <a:noFill/>
                      <a:prstDash val="soli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2714990"/>
                  </a:ext>
                </a:extLst>
              </a:tr>
              <a:tr h="304800">
                <a:tc>
                  <a:txBody>
                    <a:bodyPr/>
                    <a:lstStyle/>
                    <a:p>
                      <a:r>
                        <a:rPr lang="en-US" sz="1200" b="1" dirty="0">
                          <a:solidFill>
                            <a:schemeClr val="tx1"/>
                          </a:solidFill>
                          <a:latin typeface="Arial" panose="020B0604020202020204" pitchFamily="34" charset="0"/>
                          <a:cs typeface="Arial" panose="020B0604020202020204" pitchFamily="34" charset="0"/>
                        </a:rPr>
                        <a:t>Municipal Advisor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solidFill>
                            <a:schemeClr val="tx1"/>
                          </a:solidFill>
                          <a:latin typeface="Arial" panose="020B0604020202020204" pitchFamily="34" charset="0"/>
                          <a:cs typeface="Arial" panose="020B0604020202020204" pitchFamily="34" charset="0"/>
                        </a:rPr>
                        <a:t>PFM Financial Advisors, LLC</a:t>
                      </a:r>
                    </a:p>
                  </a:txBody>
                  <a:tcPr marL="121920" marR="121920" marT="60960" marB="60960">
                    <a:lnL w="12700" cap="flat" cmpd="sng" algn="ctr">
                      <a:noFill/>
                      <a:prstDash val="solid"/>
                      <a:round/>
                      <a:headEnd type="none" w="med" len="med"/>
                      <a:tailEnd type="none" w="med" len="med"/>
                    </a:lnL>
                    <a:lnR w="12700" cmpd="sng">
                      <a:noFill/>
                      <a:prstDash val="soli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1733091"/>
                  </a:ext>
                </a:extLst>
              </a:tr>
              <a:tr h="304800">
                <a:tc>
                  <a:txBody>
                    <a:bodyPr/>
                    <a:lstStyle/>
                    <a:p>
                      <a:r>
                        <a:rPr lang="en-US" sz="1200" b="1" dirty="0">
                          <a:solidFill>
                            <a:schemeClr val="tx1"/>
                          </a:solidFill>
                          <a:latin typeface="Arial" panose="020B0604020202020204" pitchFamily="34" charset="0"/>
                          <a:cs typeface="Arial" panose="020B0604020202020204" pitchFamily="34" charset="0"/>
                        </a:rPr>
                        <a:t>Senior Manager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err="1">
                          <a:solidFill>
                            <a:schemeClr val="tx1"/>
                          </a:solidFill>
                          <a:latin typeface="Arial" panose="020B0604020202020204" pitchFamily="34" charset="0"/>
                          <a:cs typeface="Arial" panose="020B0604020202020204" pitchFamily="34" charset="0"/>
                        </a:rPr>
                        <a:t>BofA</a:t>
                      </a:r>
                      <a:r>
                        <a:rPr lang="en-US" sz="1200" dirty="0">
                          <a:solidFill>
                            <a:schemeClr val="tx1"/>
                          </a:solidFill>
                          <a:latin typeface="Arial" panose="020B0604020202020204" pitchFamily="34" charset="0"/>
                          <a:cs typeface="Arial" panose="020B0604020202020204" pitchFamily="34" charset="0"/>
                        </a:rPr>
                        <a:t> Securities</a:t>
                      </a:r>
                    </a:p>
                  </a:txBody>
                  <a:tcPr marL="121920" marR="121920" marT="60960" marB="60960">
                    <a:lnL w="12700" cap="flat" cmpd="sng" algn="ctr">
                      <a:noFill/>
                      <a:prstDash val="solid"/>
                      <a:round/>
                      <a:headEnd type="none" w="med" len="med"/>
                      <a:tailEnd type="none" w="med" len="med"/>
                    </a:lnL>
                    <a:lnR w="12700" cmpd="sng">
                      <a:noFill/>
                      <a:prstDash val="soli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7946927"/>
                  </a:ext>
                </a:extLst>
              </a:tr>
              <a:tr h="304800">
                <a:tc>
                  <a:txBody>
                    <a:bodyPr/>
                    <a:lstStyle/>
                    <a:p>
                      <a:r>
                        <a:rPr lang="en-US" sz="1200" b="1" dirty="0">
                          <a:solidFill>
                            <a:schemeClr val="tx1"/>
                          </a:solidFill>
                          <a:latin typeface="Arial" panose="020B0604020202020204" pitchFamily="34" charset="0"/>
                          <a:cs typeface="Arial" panose="020B0604020202020204" pitchFamily="34" charset="0"/>
                        </a:rPr>
                        <a:t>Co-Manager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solidFill>
                            <a:schemeClr val="tx1"/>
                          </a:solidFill>
                          <a:latin typeface="Arial" panose="020B0604020202020204" pitchFamily="34" charset="0"/>
                          <a:cs typeface="Arial" panose="020B0604020202020204" pitchFamily="34" charset="0"/>
                        </a:rPr>
                        <a:t>Wells Fargo Securities</a:t>
                      </a:r>
                    </a:p>
                  </a:txBody>
                  <a:tcPr marL="121920" marR="121920" marT="60960" marB="60960">
                    <a:lnL w="12700" cap="flat" cmpd="sng" algn="ctr">
                      <a:noFill/>
                      <a:prstDash val="solid"/>
                      <a:round/>
                      <a:headEnd type="none" w="med" len="med"/>
                      <a:tailEnd type="none" w="med" len="med"/>
                    </a:lnL>
                    <a:lnR w="12700" cmpd="sng">
                      <a:noFill/>
                      <a:prstDash val="solid"/>
                    </a:lnR>
                    <a:lnT w="12700" cap="flat" cmpd="sng" algn="ctr">
                      <a:solidFill>
                        <a:schemeClr val="bg1">
                          <a:lumMod val="9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0125003"/>
                  </a:ext>
                </a:extLst>
              </a:tr>
            </a:tbl>
          </a:graphicData>
        </a:graphic>
      </p:graphicFrame>
      <p:sp>
        <p:nvSpPr>
          <p:cNvPr id="6" name="Footnote">
            <a:extLst>
              <a:ext uri="{FF2B5EF4-FFF2-40B4-BE49-F238E27FC236}">
                <a16:creationId xmlns:a16="http://schemas.microsoft.com/office/drawing/2014/main" id="{A54E2264-649B-0E51-5790-F59970B5D6FA}"/>
              </a:ext>
            </a:extLst>
          </p:cNvPr>
          <p:cNvSpPr txBox="1">
            <a:spLocks noChangeArrowheads="1"/>
          </p:cNvSpPr>
          <p:nvPr/>
        </p:nvSpPr>
        <p:spPr bwMode="auto">
          <a:xfrm>
            <a:off x="-193145" y="6507445"/>
            <a:ext cx="10901552" cy="37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defTabSz="914377" fontAlgn="base">
              <a:spcBef>
                <a:spcPct val="0"/>
              </a:spcBef>
              <a:spcAft>
                <a:spcPct val="0"/>
              </a:spcAft>
              <a:buClr>
                <a:srgbClr val="222268"/>
              </a:buClr>
            </a:pPr>
            <a:r>
              <a:rPr lang="en-US" altLang="en-US" sz="1000" i="1" dirty="0">
                <a:solidFill>
                  <a:schemeClr val="tx1">
                    <a:lumMod val="65000"/>
                    <a:lumOff val="35000"/>
                  </a:schemeClr>
                </a:solidFill>
                <a:latin typeface="+mn-lt"/>
              </a:rPr>
              <a:t>*Preliminary, subject to change; when, as, and if issued.</a:t>
            </a:r>
          </a:p>
        </p:txBody>
      </p:sp>
      <p:sp>
        <p:nvSpPr>
          <p:cNvPr id="2" name="TextBox 1">
            <a:extLst>
              <a:ext uri="{FF2B5EF4-FFF2-40B4-BE49-F238E27FC236}">
                <a16:creationId xmlns:a16="http://schemas.microsoft.com/office/drawing/2014/main" id="{8CEBD9A1-FBB4-5730-A922-70425E39D9CB}"/>
              </a:ext>
            </a:extLst>
          </p:cNvPr>
          <p:cNvSpPr txBox="1"/>
          <p:nvPr/>
        </p:nvSpPr>
        <p:spPr>
          <a:xfrm>
            <a:off x="368170" y="5783535"/>
            <a:ext cx="11449050" cy="615553"/>
          </a:xfrm>
          <a:prstGeom prst="rect">
            <a:avLst/>
          </a:prstGeom>
          <a:noFill/>
        </p:spPr>
        <p:txBody>
          <a:bodyPr wrap="square" rtlCol="0">
            <a:spAutoFit/>
          </a:bodyPr>
          <a:lstStyle/>
          <a:p>
            <a:r>
              <a:rPr lang="en-US" sz="1700" i="1" dirty="0">
                <a:solidFill>
                  <a:srgbClr val="408EC8"/>
                </a:solidFill>
              </a:rPr>
              <a:t>The Series 2025 Bonds are being issued for the principal purpose of acquiring certain transmission assets to be leased by the Issuer to Bonneville</a:t>
            </a:r>
          </a:p>
        </p:txBody>
      </p:sp>
    </p:spTree>
    <p:extLst>
      <p:ext uri="{BB962C8B-B14F-4D97-AF65-F5344CB8AC3E}">
        <p14:creationId xmlns:p14="http://schemas.microsoft.com/office/powerpoint/2010/main" val="2543620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86452"/>
            <a:ext cx="11449050" cy="1235210"/>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3900" b="0" kern="1200" dirty="0">
                <a:solidFill>
                  <a:schemeClr val="tx1"/>
                </a:solidFill>
                <a:latin typeface="+mj-lt"/>
                <a:ea typeface="+mj-ea"/>
                <a:cs typeface="+mj-cs"/>
              </a:rPr>
              <a:t>Idaho Energy Resources Authority</a:t>
            </a:r>
          </a:p>
          <a:p>
            <a:pPr lvl="0" algn="l" defTabSz="914400" rtl="0" eaLnBrk="1" latinLnBrk="0" hangingPunct="1">
              <a:lnSpc>
                <a:spcPct val="90000"/>
              </a:lnSpc>
              <a:spcBef>
                <a:spcPct val="0"/>
              </a:spcBef>
              <a:buNone/>
            </a:pPr>
            <a:r>
              <a:rPr lang="en-US" sz="3900" b="0" kern="1200" dirty="0">
                <a:solidFill>
                  <a:schemeClr val="tx1"/>
                </a:solidFill>
                <a:latin typeface="+mj-lt"/>
                <a:ea typeface="+mj-ea"/>
                <a:cs typeface="+mj-cs"/>
              </a:rPr>
              <a:t>Series </a:t>
            </a:r>
            <a:r>
              <a:rPr lang="en-US" sz="3900" b="0" dirty="0">
                <a:solidFill>
                  <a:schemeClr val="tx1"/>
                </a:solidFill>
                <a:latin typeface="+mj-lt"/>
                <a:ea typeface="+mj-ea"/>
                <a:cs typeface="+mj-cs"/>
              </a:rPr>
              <a:t>2025 </a:t>
            </a:r>
            <a:r>
              <a:rPr lang="en-US" sz="3900" b="0" kern="1200" dirty="0">
                <a:solidFill>
                  <a:schemeClr val="tx1"/>
                </a:solidFill>
                <a:latin typeface="+mj-lt"/>
                <a:ea typeface="+mj-ea"/>
                <a:cs typeface="+mj-cs"/>
              </a:rPr>
              <a:t>Bonds*</a:t>
            </a:r>
          </a:p>
        </p:txBody>
      </p:sp>
      <p:sp>
        <p:nvSpPr>
          <p:cNvPr id="2" name="Slide Number Placeholder 3">
            <a:extLst>
              <a:ext uri="{FF2B5EF4-FFF2-40B4-BE49-F238E27FC236}">
                <a16:creationId xmlns:a16="http://schemas.microsoft.com/office/drawing/2014/main" id="{3F3C551C-7CF9-5A67-1642-C5BE0E5BE285}"/>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30</a:t>
            </a:fld>
            <a:endParaRPr lang="en-ZA" dirty="0"/>
          </a:p>
        </p:txBody>
      </p:sp>
      <p:sp>
        <p:nvSpPr>
          <p:cNvPr id="3" name="Slide Number Placeholder 3">
            <a:extLst>
              <a:ext uri="{FF2B5EF4-FFF2-40B4-BE49-F238E27FC236}">
                <a16:creationId xmlns:a16="http://schemas.microsoft.com/office/drawing/2014/main" id="{84545815-7182-BBE5-A872-76384F8E7BF5}"/>
              </a:ext>
            </a:extLst>
          </p:cNvPr>
          <p:cNvSpPr txBox="1">
            <a:spLocks/>
          </p:cNvSpPr>
          <p:nvPr/>
        </p:nvSpPr>
        <p:spPr>
          <a:xfrm>
            <a:off x="447676" y="6356350"/>
            <a:ext cx="11039473"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i="1" dirty="0"/>
              <a:t>*Preliminary, subject to change; when, as, and if issued.</a:t>
            </a:r>
          </a:p>
        </p:txBody>
      </p:sp>
      <p:sp>
        <p:nvSpPr>
          <p:cNvPr id="5" name="TextBox 4">
            <a:extLst>
              <a:ext uri="{FF2B5EF4-FFF2-40B4-BE49-F238E27FC236}">
                <a16:creationId xmlns:a16="http://schemas.microsoft.com/office/drawing/2014/main" id="{CACB085F-39B4-63C6-3649-069CCBD41EB0}"/>
              </a:ext>
            </a:extLst>
          </p:cNvPr>
          <p:cNvSpPr txBox="1"/>
          <p:nvPr/>
        </p:nvSpPr>
        <p:spPr>
          <a:xfrm>
            <a:off x="227306" y="1873397"/>
            <a:ext cx="5944895" cy="338554"/>
          </a:xfrm>
          <a:prstGeom prst="rect">
            <a:avLst/>
          </a:prstGeom>
          <a:noFill/>
        </p:spPr>
        <p:txBody>
          <a:bodyPr wrap="square">
            <a:spAutoFit/>
          </a:bodyPr>
          <a:lstStyle/>
          <a:p>
            <a:pPr algn="ctr">
              <a:buClrTx/>
              <a:buFontTx/>
            </a:pPr>
            <a:r>
              <a:rPr lang="en-US" sz="1600" b="1" u="sng" dirty="0">
                <a:cs typeface="Arial" panose="020B0604020202020204" pitchFamily="34" charset="0"/>
              </a:rPr>
              <a:t>Series 2025 Preliminary Amortization*</a:t>
            </a:r>
            <a:endParaRPr lang="en-US" sz="1600" u="sng" dirty="0">
              <a:cs typeface="Arial" panose="020B0604020202020204" pitchFamily="34" charset="0"/>
            </a:endParaRPr>
          </a:p>
        </p:txBody>
      </p:sp>
      <p:graphicFrame>
        <p:nvGraphicFramePr>
          <p:cNvPr id="8" name="Table 7">
            <a:extLst>
              <a:ext uri="{FF2B5EF4-FFF2-40B4-BE49-F238E27FC236}">
                <a16:creationId xmlns:a16="http://schemas.microsoft.com/office/drawing/2014/main" id="{82B4E71F-B7CA-ACEC-DEE9-C2BC51A59F15}"/>
              </a:ext>
            </a:extLst>
          </p:cNvPr>
          <p:cNvGraphicFramePr>
            <a:graphicFrameLocks noGrp="1"/>
          </p:cNvGraphicFramePr>
          <p:nvPr>
            <p:extLst>
              <p:ext uri="{D42A27DB-BD31-4B8C-83A1-F6EECF244321}">
                <p14:modId xmlns:p14="http://schemas.microsoft.com/office/powerpoint/2010/main" val="379071981"/>
              </p:ext>
            </p:extLst>
          </p:nvPr>
        </p:nvGraphicFramePr>
        <p:xfrm>
          <a:off x="1370614" y="2261168"/>
          <a:ext cx="3576290" cy="1561023"/>
        </p:xfrm>
        <a:graphic>
          <a:graphicData uri="http://schemas.openxmlformats.org/drawingml/2006/table">
            <a:tbl>
              <a:tblPr>
                <a:tableStyleId>{5C22544A-7EE6-4342-B048-85BDC9FD1C3A}</a:tableStyleId>
              </a:tblPr>
              <a:tblGrid>
                <a:gridCol w="1425715">
                  <a:extLst>
                    <a:ext uri="{9D8B030D-6E8A-4147-A177-3AD203B41FA5}">
                      <a16:colId xmlns:a16="http://schemas.microsoft.com/office/drawing/2014/main" val="3845586280"/>
                    </a:ext>
                  </a:extLst>
                </a:gridCol>
                <a:gridCol w="2150575">
                  <a:extLst>
                    <a:ext uri="{9D8B030D-6E8A-4147-A177-3AD203B41FA5}">
                      <a16:colId xmlns:a16="http://schemas.microsoft.com/office/drawing/2014/main" val="3883498881"/>
                    </a:ext>
                  </a:extLst>
                </a:gridCol>
              </a:tblGrid>
              <a:tr h="440363">
                <a:tc>
                  <a:txBody>
                    <a:bodyPr/>
                    <a:lstStyle/>
                    <a:p>
                      <a:pPr algn="ctr" fontAlgn="ctr"/>
                      <a:r>
                        <a:rPr lang="en-US" sz="1200" b="1" u="none" strike="noStrike" dirty="0">
                          <a:effectLst/>
                        </a:rPr>
                        <a:t>Maturity Date</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effectLst/>
                        </a:rPr>
                        <a:t>(September 1)</a:t>
                      </a:r>
                      <a:endParaRPr lang="en-US" sz="1200" b="1"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tc>
                  <a:txBody>
                    <a:bodyPr/>
                    <a:lstStyle/>
                    <a:p>
                      <a:pPr algn="ctr" fontAlgn="ctr"/>
                      <a:r>
                        <a:rPr lang="en-US" sz="1200" b="1" u="none" strike="noStrike" dirty="0">
                          <a:effectLst/>
                        </a:rPr>
                        <a:t>Principal</a:t>
                      </a:r>
                      <a:endParaRPr lang="en-US" sz="1200" b="1"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extLst>
                  <a:ext uri="{0D108BD9-81ED-4DB2-BD59-A6C34878D82A}">
                    <a16:rowId xmlns:a16="http://schemas.microsoft.com/office/drawing/2014/main" val="3610959782"/>
                  </a:ext>
                </a:extLst>
              </a:tr>
              <a:tr h="367716">
                <a:tc>
                  <a:txBody>
                    <a:bodyPr/>
                    <a:lstStyle/>
                    <a:p>
                      <a:pPr algn="ctr" fontAlgn="ctr"/>
                      <a:r>
                        <a:rPr lang="en-US" sz="1200" u="none" strike="noStrike" dirty="0">
                          <a:effectLst/>
                        </a:rPr>
                        <a:t>2043</a:t>
                      </a:r>
                      <a:endParaRPr lang="en-US" sz="1200" b="0"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tc>
                  <a:txBody>
                    <a:bodyPr/>
                    <a:lstStyle/>
                    <a:p>
                      <a:pPr algn="ctr" fontAlgn="ctr"/>
                      <a:r>
                        <a:rPr lang="en-US" sz="1200" u="none" strike="noStrike" dirty="0">
                          <a:effectLst/>
                        </a:rPr>
                        <a:t>$71,490,000</a:t>
                      </a:r>
                      <a:endParaRPr lang="en-US" sz="1200" b="0"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extLst>
                  <a:ext uri="{0D108BD9-81ED-4DB2-BD59-A6C34878D82A}">
                    <a16:rowId xmlns:a16="http://schemas.microsoft.com/office/drawing/2014/main" val="1738855989"/>
                  </a:ext>
                </a:extLst>
              </a:tr>
              <a:tr h="367716">
                <a:tc>
                  <a:txBody>
                    <a:bodyPr/>
                    <a:lstStyle/>
                    <a:p>
                      <a:pPr algn="ctr" fontAlgn="ctr"/>
                      <a:r>
                        <a:rPr lang="en-US" sz="1200" u="none" strike="noStrike" dirty="0">
                          <a:effectLst/>
                        </a:rPr>
                        <a:t>2048</a:t>
                      </a:r>
                      <a:endParaRPr lang="en-US" sz="1200" b="0"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tc>
                  <a:txBody>
                    <a:bodyPr/>
                    <a:lstStyle/>
                    <a:p>
                      <a:pPr algn="ctr" fontAlgn="ctr"/>
                      <a:r>
                        <a:rPr lang="en-US" sz="1200" u="none" strike="noStrike" dirty="0">
                          <a:effectLst/>
                        </a:rPr>
                        <a:t>$18,745,000 </a:t>
                      </a:r>
                      <a:endParaRPr lang="en-US" sz="1200" b="0"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extLst>
                  <a:ext uri="{0D108BD9-81ED-4DB2-BD59-A6C34878D82A}">
                    <a16:rowId xmlns:a16="http://schemas.microsoft.com/office/drawing/2014/main" val="85021677"/>
                  </a:ext>
                </a:extLst>
              </a:tr>
              <a:tr h="38522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 </a:t>
                      </a:r>
                      <a:r>
                        <a:rPr kumimoji="0" lang="en-US" sz="1200" b="0" i="0" u="none" strike="noStrike" kern="1200" cap="none" spc="0" normalizeH="0" baseline="0" noProof="0" dirty="0">
                          <a:ln>
                            <a:noFill/>
                          </a:ln>
                          <a:solidFill>
                            <a:srgbClr val="000000"/>
                          </a:solidFill>
                          <a:effectLst/>
                          <a:uLnTx/>
                          <a:uFillTx/>
                          <a:latin typeface="+mn-lt"/>
                          <a:ea typeface="+mn-ea"/>
                          <a:cs typeface="+mn-cs"/>
                        </a:rPr>
                        <a:t>Total</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gradFill flip="none" rotWithShape="1">
                      <a:gsLst>
                        <a:gs pos="96000">
                          <a:schemeClr val="accent6">
                            <a:lumMod val="75000"/>
                          </a:schemeClr>
                        </a:gs>
                        <a:gs pos="100000">
                          <a:schemeClr val="tx1"/>
                        </a:gs>
                        <a:gs pos="100000">
                          <a:schemeClr val="tx1"/>
                        </a:gs>
                      </a:gsLst>
                      <a:lin ang="5400000" scaled="1"/>
                      <a:tileRect/>
                    </a:gradFill>
                  </a:tcPr>
                </a:tc>
                <a:tc>
                  <a:txBody>
                    <a:bodyPr/>
                    <a:lstStyle/>
                    <a:p>
                      <a:pPr algn="ctr" fontAlgn="ctr"/>
                      <a:r>
                        <a:rPr lang="en-US" sz="1200" u="none" strike="noStrike" dirty="0">
                          <a:effectLst/>
                        </a:rPr>
                        <a:t>$90,235,000</a:t>
                      </a:r>
                      <a:endParaRPr lang="en-US" sz="1200" b="0" i="0" u="none" strike="noStrike" dirty="0">
                        <a:effectLst/>
                        <a:latin typeface="Times New Roman" panose="02020603050405020304" pitchFamily="18" charset="0"/>
                      </a:endParaRPr>
                    </a:p>
                  </a:txBody>
                  <a:tcPr marL="9525" marR="9525" marT="9525" marB="0" anchor="ctr">
                    <a:gradFill flip="none" rotWithShape="1">
                      <a:gsLst>
                        <a:gs pos="96000">
                          <a:schemeClr val="accent6">
                            <a:lumMod val="75000"/>
                          </a:schemeClr>
                        </a:gs>
                        <a:gs pos="100000">
                          <a:schemeClr val="tx1"/>
                        </a:gs>
                        <a:gs pos="100000">
                          <a:schemeClr val="tx1"/>
                        </a:gs>
                      </a:gsLst>
                      <a:lin ang="5400000" scaled="1"/>
                      <a:tileRect/>
                    </a:gradFill>
                  </a:tcPr>
                </a:tc>
                <a:extLst>
                  <a:ext uri="{0D108BD9-81ED-4DB2-BD59-A6C34878D82A}">
                    <a16:rowId xmlns:a16="http://schemas.microsoft.com/office/drawing/2014/main" val="118878360"/>
                  </a:ext>
                </a:extLst>
              </a:tr>
            </a:tbl>
          </a:graphicData>
        </a:graphic>
      </p:graphicFrame>
      <p:sp>
        <p:nvSpPr>
          <p:cNvPr id="6" name="TextBox 5">
            <a:extLst>
              <a:ext uri="{FF2B5EF4-FFF2-40B4-BE49-F238E27FC236}">
                <a16:creationId xmlns:a16="http://schemas.microsoft.com/office/drawing/2014/main" id="{7614581D-D1E5-41AB-A1F9-22E61BDAFE25}"/>
              </a:ext>
            </a:extLst>
          </p:cNvPr>
          <p:cNvSpPr txBox="1"/>
          <p:nvPr/>
        </p:nvSpPr>
        <p:spPr>
          <a:xfrm>
            <a:off x="5908014" y="1869226"/>
            <a:ext cx="5944895" cy="338554"/>
          </a:xfrm>
          <a:prstGeom prst="rect">
            <a:avLst/>
          </a:prstGeom>
          <a:noFill/>
        </p:spPr>
        <p:txBody>
          <a:bodyPr wrap="square">
            <a:spAutoFit/>
          </a:bodyPr>
          <a:lstStyle/>
          <a:p>
            <a:pPr algn="ctr">
              <a:buClrTx/>
              <a:buFontTx/>
            </a:pPr>
            <a:r>
              <a:rPr lang="en-US" sz="1600" b="1" u="sng" dirty="0">
                <a:cs typeface="Arial" panose="020B0604020202020204" pitchFamily="34" charset="0"/>
              </a:rPr>
              <a:t>Series 2025 Schedule*</a:t>
            </a:r>
            <a:endParaRPr lang="en-US" sz="1600" u="sng" dirty="0">
              <a:cs typeface="Arial" panose="020B0604020202020204" pitchFamily="34" charset="0"/>
            </a:endParaRPr>
          </a:p>
        </p:txBody>
      </p:sp>
      <p:graphicFrame>
        <p:nvGraphicFramePr>
          <p:cNvPr id="7" name="Table 6">
            <a:extLst>
              <a:ext uri="{FF2B5EF4-FFF2-40B4-BE49-F238E27FC236}">
                <a16:creationId xmlns:a16="http://schemas.microsoft.com/office/drawing/2014/main" id="{8B7E8481-17B7-E567-035C-E0CD8EDACD3D}"/>
              </a:ext>
            </a:extLst>
          </p:cNvPr>
          <p:cNvGraphicFramePr>
            <a:graphicFrameLocks noGrp="1"/>
          </p:cNvGraphicFramePr>
          <p:nvPr/>
        </p:nvGraphicFramePr>
        <p:xfrm>
          <a:off x="7302628" y="2261168"/>
          <a:ext cx="3576290" cy="1939840"/>
        </p:xfrm>
        <a:graphic>
          <a:graphicData uri="http://schemas.openxmlformats.org/drawingml/2006/table">
            <a:tbl>
              <a:tblPr>
                <a:tableStyleId>{5C22544A-7EE6-4342-B048-85BDC9FD1C3A}</a:tableStyleId>
              </a:tblPr>
              <a:tblGrid>
                <a:gridCol w="1275050">
                  <a:extLst>
                    <a:ext uri="{9D8B030D-6E8A-4147-A177-3AD203B41FA5}">
                      <a16:colId xmlns:a16="http://schemas.microsoft.com/office/drawing/2014/main" val="3845586280"/>
                    </a:ext>
                  </a:extLst>
                </a:gridCol>
                <a:gridCol w="2301240">
                  <a:extLst>
                    <a:ext uri="{9D8B030D-6E8A-4147-A177-3AD203B41FA5}">
                      <a16:colId xmlns:a16="http://schemas.microsoft.com/office/drawing/2014/main" val="3883498881"/>
                    </a:ext>
                  </a:extLst>
                </a:gridCol>
              </a:tblGrid>
              <a:tr h="440363">
                <a:tc>
                  <a:txBody>
                    <a:bodyPr/>
                    <a:lstStyle/>
                    <a:p>
                      <a:pPr algn="ctr" fontAlgn="ctr"/>
                      <a:r>
                        <a:rPr lang="en-US" sz="1200" b="1" u="none" strike="noStrike" dirty="0">
                          <a:effectLst/>
                        </a:rPr>
                        <a:t>Date</a:t>
                      </a: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tc>
                  <a:txBody>
                    <a:bodyPr/>
                    <a:lstStyle/>
                    <a:p>
                      <a:pPr algn="ctr" fontAlgn="ctr"/>
                      <a:r>
                        <a:rPr lang="en-US" sz="1200" b="1" u="none" strike="noStrike" dirty="0">
                          <a:effectLst/>
                        </a:rPr>
                        <a:t>Event</a:t>
                      </a:r>
                      <a:endParaRPr lang="en-US" sz="1200" b="1"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extLst>
                  <a:ext uri="{0D108BD9-81ED-4DB2-BD59-A6C34878D82A}">
                    <a16:rowId xmlns:a16="http://schemas.microsoft.com/office/drawing/2014/main" val="3610959782"/>
                  </a:ext>
                </a:extLst>
              </a:tr>
              <a:tr h="7640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rPr>
                        <a:t>June 24, 2025</a:t>
                      </a:r>
                      <a:endParaRPr lang="en-US" sz="1200" b="0"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tc>
                  <a:txBody>
                    <a:bodyPr/>
                    <a:lstStyle/>
                    <a:p>
                      <a:pPr algn="ctr" fontAlgn="ctr"/>
                      <a:r>
                        <a:rPr lang="en-US" sz="1200" b="0" kern="1200" dirty="0">
                          <a:solidFill>
                            <a:srgbClr val="000000"/>
                          </a:solidFill>
                          <a:latin typeface="+mn-lt"/>
                          <a:ea typeface="+mn-ea"/>
                          <a:cs typeface="+mn-cs"/>
                        </a:rPr>
                        <a:t>Post Preliminary Official Statement (POS) and Investor Presentation</a:t>
                      </a:r>
                      <a:endParaRPr lang="en-US" sz="1200" b="0"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extLst>
                  <a:ext uri="{0D108BD9-81ED-4DB2-BD59-A6C34878D82A}">
                    <a16:rowId xmlns:a16="http://schemas.microsoft.com/office/drawing/2014/main" val="2944187620"/>
                  </a:ext>
                </a:extLst>
              </a:tr>
              <a:tr h="36771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rPr>
                        <a:t>July 8, 2025</a:t>
                      </a:r>
                      <a:endParaRPr lang="en-US" sz="1200" b="0"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rgbClr val="000000"/>
                          </a:solidFill>
                          <a:latin typeface="+mn-lt"/>
                          <a:ea typeface="+mn-ea"/>
                          <a:cs typeface="+mn-cs"/>
                        </a:rPr>
                        <a:t>Price Series 2025 Bonds</a:t>
                      </a:r>
                      <a:endParaRPr lang="en-US" sz="1200" b="0"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extLst>
                  <a:ext uri="{0D108BD9-81ED-4DB2-BD59-A6C34878D82A}">
                    <a16:rowId xmlns:a16="http://schemas.microsoft.com/office/drawing/2014/main" val="1506020022"/>
                  </a:ext>
                </a:extLst>
              </a:tr>
              <a:tr h="36771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rPr>
                        <a:t>July 24, 2025</a:t>
                      </a:r>
                      <a:endParaRPr lang="en-US" sz="1200" b="0"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rgbClr val="000000"/>
                          </a:solidFill>
                          <a:latin typeface="+mn-lt"/>
                          <a:ea typeface="+mn-ea"/>
                          <a:cs typeface="+mn-cs"/>
                        </a:rPr>
                        <a:t>Close Series 2025 Bonds</a:t>
                      </a:r>
                      <a:endParaRPr lang="en-US" sz="1200" b="0" i="0" u="none" strike="noStrike" dirty="0">
                        <a:effectLst/>
                        <a:latin typeface="Times New Roman" panose="02020603050405020304" pitchFamily="18" charset="0"/>
                      </a:endParaRPr>
                    </a:p>
                  </a:txBody>
                  <a:tcPr marL="9525" marR="9525" marT="9525" marB="0" anchor="ctr">
                    <a:gradFill flip="none" rotWithShape="1">
                      <a:gsLst>
                        <a:gs pos="96000">
                          <a:srgbClr val="6D6E6A">
                            <a:alpha val="0"/>
                            <a:lumMod val="60000"/>
                            <a:lumOff val="40000"/>
                          </a:srgbClr>
                        </a:gs>
                        <a:gs pos="100000">
                          <a:schemeClr val="tx1"/>
                        </a:gs>
                        <a:gs pos="100000">
                          <a:schemeClr val="tx1"/>
                        </a:gs>
                      </a:gsLst>
                      <a:lin ang="5400000" scaled="1"/>
                      <a:tileRect/>
                    </a:gradFill>
                  </a:tcPr>
                </a:tc>
                <a:extLst>
                  <a:ext uri="{0D108BD9-81ED-4DB2-BD59-A6C34878D82A}">
                    <a16:rowId xmlns:a16="http://schemas.microsoft.com/office/drawing/2014/main" val="85021677"/>
                  </a:ext>
                </a:extLst>
              </a:tr>
            </a:tbl>
          </a:graphicData>
        </a:graphic>
      </p:graphicFrame>
      <p:graphicFrame>
        <p:nvGraphicFramePr>
          <p:cNvPr id="9" name="Table 8">
            <a:extLst>
              <a:ext uri="{FF2B5EF4-FFF2-40B4-BE49-F238E27FC236}">
                <a16:creationId xmlns:a16="http://schemas.microsoft.com/office/drawing/2014/main" id="{6C9D6B73-3088-CEB2-2842-4E8B98FF367A}"/>
              </a:ext>
            </a:extLst>
          </p:cNvPr>
          <p:cNvGraphicFramePr>
            <a:graphicFrameLocks noGrp="1"/>
          </p:cNvGraphicFramePr>
          <p:nvPr>
            <p:custDataLst>
              <p:tags r:id="rId1"/>
            </p:custDataLst>
          </p:nvPr>
        </p:nvGraphicFramePr>
        <p:xfrm>
          <a:off x="6805138" y="4468699"/>
          <a:ext cx="4150647" cy="1764883"/>
        </p:xfrm>
        <a:graphic>
          <a:graphicData uri="http://schemas.openxmlformats.org/drawingml/2006/table">
            <a:tbl>
              <a:tblPr firstRow="1" bandRow="1">
                <a:tableStyleId>{2D5ABB26-0587-4C30-8999-92F81FD0307C}</a:tableStyleId>
              </a:tblPr>
              <a:tblGrid>
                <a:gridCol w="405752">
                  <a:extLst>
                    <a:ext uri="{9D8B030D-6E8A-4147-A177-3AD203B41FA5}">
                      <a16:colId xmlns:a16="http://schemas.microsoft.com/office/drawing/2014/main" val="4020619696"/>
                    </a:ext>
                  </a:extLst>
                </a:gridCol>
                <a:gridCol w="405752">
                  <a:extLst>
                    <a:ext uri="{9D8B030D-6E8A-4147-A177-3AD203B41FA5}">
                      <a16:colId xmlns:a16="http://schemas.microsoft.com/office/drawing/2014/main" val="24940313"/>
                    </a:ext>
                  </a:extLst>
                </a:gridCol>
                <a:gridCol w="405752">
                  <a:extLst>
                    <a:ext uri="{9D8B030D-6E8A-4147-A177-3AD203B41FA5}">
                      <a16:colId xmlns:a16="http://schemas.microsoft.com/office/drawing/2014/main" val="1076797657"/>
                    </a:ext>
                  </a:extLst>
                </a:gridCol>
                <a:gridCol w="405752">
                  <a:extLst>
                    <a:ext uri="{9D8B030D-6E8A-4147-A177-3AD203B41FA5}">
                      <a16:colId xmlns:a16="http://schemas.microsoft.com/office/drawing/2014/main" val="3983191959"/>
                    </a:ext>
                  </a:extLst>
                </a:gridCol>
                <a:gridCol w="405752">
                  <a:extLst>
                    <a:ext uri="{9D8B030D-6E8A-4147-A177-3AD203B41FA5}">
                      <a16:colId xmlns:a16="http://schemas.microsoft.com/office/drawing/2014/main" val="3878070337"/>
                    </a:ext>
                  </a:extLst>
                </a:gridCol>
                <a:gridCol w="249180">
                  <a:extLst>
                    <a:ext uri="{9D8B030D-6E8A-4147-A177-3AD203B41FA5}">
                      <a16:colId xmlns:a16="http://schemas.microsoft.com/office/drawing/2014/main" val="2868358464"/>
                    </a:ext>
                  </a:extLst>
                </a:gridCol>
                <a:gridCol w="405752">
                  <a:extLst>
                    <a:ext uri="{9D8B030D-6E8A-4147-A177-3AD203B41FA5}">
                      <a16:colId xmlns:a16="http://schemas.microsoft.com/office/drawing/2014/main" val="2224833973"/>
                    </a:ext>
                  </a:extLst>
                </a:gridCol>
                <a:gridCol w="249699">
                  <a:extLst>
                    <a:ext uri="{9D8B030D-6E8A-4147-A177-3AD203B41FA5}">
                      <a16:colId xmlns:a16="http://schemas.microsoft.com/office/drawing/2014/main" val="2238265868"/>
                    </a:ext>
                  </a:extLst>
                </a:gridCol>
                <a:gridCol w="405752">
                  <a:extLst>
                    <a:ext uri="{9D8B030D-6E8A-4147-A177-3AD203B41FA5}">
                      <a16:colId xmlns:a16="http://schemas.microsoft.com/office/drawing/2014/main" val="1469218707"/>
                    </a:ext>
                  </a:extLst>
                </a:gridCol>
                <a:gridCol w="405752">
                  <a:extLst>
                    <a:ext uri="{9D8B030D-6E8A-4147-A177-3AD203B41FA5}">
                      <a16:colId xmlns:a16="http://schemas.microsoft.com/office/drawing/2014/main" val="3773194929"/>
                    </a:ext>
                  </a:extLst>
                </a:gridCol>
                <a:gridCol w="405752">
                  <a:extLst>
                    <a:ext uri="{9D8B030D-6E8A-4147-A177-3AD203B41FA5}">
                      <a16:colId xmlns:a16="http://schemas.microsoft.com/office/drawing/2014/main" val="2105228920"/>
                    </a:ext>
                  </a:extLst>
                </a:gridCol>
              </a:tblGrid>
              <a:tr h="305463">
                <a:tc gridSpan="5">
                  <a:txBody>
                    <a:bodyPr/>
                    <a:lstStyle/>
                    <a:p>
                      <a:pPr marL="0" marR="1016" lvl="0" indent="0" algn="ctr" defTabSz="914400" rtl="0" eaLnBrk="0" latinLnBrk="0" hangingPunct="0">
                        <a:lnSpc>
                          <a:spcPct val="120000"/>
                        </a:lnSpc>
                        <a:spcBef>
                          <a:spcPts val="500"/>
                        </a:spcBef>
                        <a:spcAft>
                          <a:spcPts val="0"/>
                        </a:spcAft>
                        <a:buNone/>
                      </a:pPr>
                      <a:r>
                        <a:rPr lang="en-US" sz="1300" b="1" i="0" strike="noStrike" cap="none" baseline="0" dirty="0">
                          <a:solidFill>
                            <a:schemeClr val="bg1"/>
                          </a:solidFill>
                          <a:latin typeface="+mj-lt"/>
                        </a:rPr>
                        <a:t>June 2025</a:t>
                      </a:r>
                    </a:p>
                  </a:txBody>
                  <a:tcPr marL="45720" marR="27432" marT="0" marB="0" anchor="ctr">
                    <a:lnL w="12700" cap="flat" cmpd="sng" algn="ctr">
                      <a:solidFill>
                        <a:srgbClr val="8EBCDE"/>
                      </a:solidFill>
                      <a:prstDash val="solid"/>
                      <a:round/>
                      <a:headEnd type="none" w="med" len="med"/>
                      <a:tailEnd type="none" w="med" len="med"/>
                    </a:lnL>
                    <a:lnR w="12700" cap="flat" cmpd="sng" algn="ctr">
                      <a:solidFill>
                        <a:srgbClr val="8EBCDE"/>
                      </a:solidFill>
                      <a:prstDash val="solid"/>
                      <a:round/>
                      <a:headEnd type="none" w="med" len="med"/>
                      <a:tailEnd type="none" w="med" len="med"/>
                    </a:lnR>
                    <a:lnT w="12700" cap="flat" cmpd="sng" algn="ctr">
                      <a:solidFill>
                        <a:srgbClr val="8EBCD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1016" lvl="0" indent="0" algn="l" defTabSz="914400" rtl="0" eaLnBrk="0" latinLnBrk="0" hangingPunct="0">
                        <a:lnSpc>
                          <a:spcPct val="120000"/>
                        </a:lnSpc>
                        <a:spcBef>
                          <a:spcPts val="500"/>
                        </a:spcBef>
                        <a:spcAft>
                          <a:spcPts val="0"/>
                        </a:spcAft>
                        <a:buNone/>
                      </a:pPr>
                      <a:endParaRPr lang="en-US" sz="900" b="1" i="0" strike="noStrike" cap="none" baseline="0">
                        <a:solidFill>
                          <a:srgbClr val="FFFFFF"/>
                        </a:solidFill>
                        <a:latin typeface="Arial"/>
                      </a:endParaRPr>
                    </a:p>
                  </a:txBody>
                  <a:tcPr marL="45720" marR="27432" marT="0" marB="0" anchor="ctr">
                    <a:solidFill>
                      <a:srgbClr val="7397BC"/>
                    </a:solidFill>
                  </a:tcPr>
                </a:tc>
                <a:tc hMerge="1">
                  <a:txBody>
                    <a:bodyPr/>
                    <a:lstStyle/>
                    <a:p>
                      <a:pPr marL="0" marR="1016" lvl="0" indent="0" algn="l" defTabSz="914400" rtl="0" eaLnBrk="0" latinLnBrk="0" hangingPunct="0">
                        <a:lnSpc>
                          <a:spcPct val="120000"/>
                        </a:lnSpc>
                        <a:spcBef>
                          <a:spcPts val="500"/>
                        </a:spcBef>
                        <a:spcAft>
                          <a:spcPts val="0"/>
                        </a:spcAft>
                        <a:buNone/>
                      </a:pPr>
                      <a:endParaRPr lang="en-US" sz="900" b="1" i="0" strike="noStrike" cap="none" baseline="0">
                        <a:solidFill>
                          <a:srgbClr val="FFFFFF"/>
                        </a:solidFill>
                        <a:latin typeface="Arial"/>
                      </a:endParaRPr>
                    </a:p>
                  </a:txBody>
                  <a:tcPr marL="45720" marR="27432" marT="0" marB="0" anchor="ctr">
                    <a:solidFill>
                      <a:srgbClr val="7397BC"/>
                    </a:solidFill>
                  </a:tcPr>
                </a:tc>
                <a:tc hMerge="1">
                  <a:txBody>
                    <a:bodyPr/>
                    <a:lstStyle/>
                    <a:p>
                      <a:pPr marL="0" marR="1016" lvl="0" indent="0" algn="l" defTabSz="914400" rtl="0" eaLnBrk="0" latinLnBrk="0" hangingPunct="0">
                        <a:lnSpc>
                          <a:spcPct val="120000"/>
                        </a:lnSpc>
                        <a:spcBef>
                          <a:spcPts val="500"/>
                        </a:spcBef>
                        <a:spcAft>
                          <a:spcPts val="0"/>
                        </a:spcAft>
                        <a:buNone/>
                      </a:pPr>
                      <a:endParaRPr lang="en-US" sz="900" b="1" i="0" strike="noStrike" cap="none" baseline="0">
                        <a:solidFill>
                          <a:srgbClr val="FFFFFF"/>
                        </a:solidFill>
                        <a:latin typeface="Arial"/>
                      </a:endParaRPr>
                    </a:p>
                  </a:txBody>
                  <a:tcPr marL="45720" marR="27432" marT="0" marB="0" anchor="ctr">
                    <a:solidFill>
                      <a:srgbClr val="7397BC"/>
                    </a:solidFill>
                  </a:tcPr>
                </a:tc>
                <a:tc hMerge="1">
                  <a:txBody>
                    <a:bodyPr/>
                    <a:lstStyle/>
                    <a:p>
                      <a:pPr marL="0" marR="1016" lvl="0" indent="0" algn="l" defTabSz="914400" rtl="0" eaLnBrk="0" latinLnBrk="0" hangingPunct="0">
                        <a:lnSpc>
                          <a:spcPct val="120000"/>
                        </a:lnSpc>
                        <a:spcBef>
                          <a:spcPts val="500"/>
                        </a:spcBef>
                        <a:spcAft>
                          <a:spcPts val="0"/>
                        </a:spcAft>
                        <a:buNone/>
                      </a:pPr>
                      <a:endParaRPr lang="en-US" sz="900" b="1" i="0" strike="noStrike" cap="none" baseline="0">
                        <a:solidFill>
                          <a:srgbClr val="FFFFFF"/>
                        </a:solidFill>
                        <a:latin typeface="Arial"/>
                      </a:endParaRPr>
                    </a:p>
                  </a:txBody>
                  <a:tcPr marL="45720" marR="27432" marT="0" marB="0" anchor="ctr">
                    <a:solidFill>
                      <a:srgbClr val="7397BC"/>
                    </a:solidFill>
                  </a:tcPr>
                </a:tc>
                <a:tc>
                  <a:txBody>
                    <a:bodyPr/>
                    <a:lstStyle/>
                    <a:p>
                      <a:pPr marL="0" marR="1016" lvl="0" indent="0" algn="ctr" defTabSz="914400" rtl="0" eaLnBrk="0" latinLnBrk="0" hangingPunct="0">
                        <a:lnSpc>
                          <a:spcPct val="120000"/>
                        </a:lnSpc>
                        <a:spcBef>
                          <a:spcPts val="500"/>
                        </a:spcBef>
                        <a:spcAft>
                          <a:spcPts val="0"/>
                        </a:spcAft>
                        <a:buNone/>
                      </a:pPr>
                      <a:endParaRPr lang="en-US" sz="1300" b="1" i="0" strike="noStrike" cap="none" baseline="0" dirty="0">
                        <a:solidFill>
                          <a:schemeClr val="bg1"/>
                        </a:solidFill>
                        <a:latin typeface="+mj-lt"/>
                      </a:endParaRPr>
                    </a:p>
                  </a:txBody>
                  <a:tcPr marL="45720" marR="27432" marT="0" marB="0" anchor="ctr">
                    <a:lnL w="12700" cap="flat" cmpd="sng" algn="ctr">
                      <a:solidFill>
                        <a:srgbClr val="8EBCDE"/>
                      </a:solidFill>
                      <a:prstDash val="solid"/>
                      <a:round/>
                      <a:headEnd type="none" w="med" len="med"/>
                      <a:tailEnd type="none" w="med" len="med"/>
                    </a:lnL>
                    <a:lnR w="12700" cap="flat" cmpd="sng" algn="ctr">
                      <a:solidFill>
                        <a:srgbClr val="8EBCDE"/>
                      </a:solidFill>
                      <a:prstDash val="solid"/>
                      <a:round/>
                      <a:headEnd type="none" w="med" len="med"/>
                      <a:tailEnd type="none" w="med" len="med"/>
                    </a:lnR>
                    <a:noFill/>
                  </a:tcPr>
                </a:tc>
                <a:tc gridSpan="5">
                  <a:txBody>
                    <a:bodyPr/>
                    <a:lstStyle/>
                    <a:p>
                      <a:pPr marL="0" marR="1016" lvl="0" indent="0" algn="ctr" defTabSz="914400" rtl="0" eaLnBrk="0" latinLnBrk="0" hangingPunct="0">
                        <a:lnSpc>
                          <a:spcPct val="120000"/>
                        </a:lnSpc>
                        <a:spcBef>
                          <a:spcPts val="500"/>
                        </a:spcBef>
                        <a:spcAft>
                          <a:spcPts val="0"/>
                        </a:spcAft>
                        <a:buNone/>
                      </a:pPr>
                      <a:r>
                        <a:rPr lang="en-US" sz="1300" b="1" i="0" strike="noStrike" cap="none" baseline="0" dirty="0">
                          <a:solidFill>
                            <a:schemeClr val="bg1"/>
                          </a:solidFill>
                          <a:latin typeface="+mj-lt"/>
                        </a:rPr>
                        <a:t>July 2025</a:t>
                      </a:r>
                    </a:p>
                  </a:txBody>
                  <a:tcPr marL="9144" marR="9144" marT="9144" marB="9144" anchor="ctr">
                    <a:lnL w="12700" cap="flat" cmpd="sng" algn="ctr">
                      <a:solidFill>
                        <a:srgbClr val="8EBCDE"/>
                      </a:solidFill>
                      <a:prstDash val="solid"/>
                      <a:round/>
                      <a:headEnd type="none" w="med" len="med"/>
                      <a:tailEnd type="none" w="med" len="med"/>
                    </a:lnL>
                    <a:lnR w="12700" cap="flat" cmpd="sng" algn="ctr">
                      <a:solidFill>
                        <a:srgbClr val="8EBCDE"/>
                      </a:solidFill>
                      <a:prstDash val="solid"/>
                      <a:round/>
                      <a:headEnd type="none" w="med" len="med"/>
                      <a:tailEnd type="none" w="med" len="med"/>
                    </a:lnR>
                    <a:lnT w="12700" cap="flat" cmpd="sng" algn="ctr">
                      <a:solidFill>
                        <a:srgbClr val="8EBCD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1016" lvl="0" indent="0" algn="l" defTabSz="914400" rtl="0" eaLnBrk="0" latinLnBrk="0" hangingPunct="0">
                        <a:lnSpc>
                          <a:spcPct val="120000"/>
                        </a:lnSpc>
                        <a:spcBef>
                          <a:spcPts val="500"/>
                        </a:spcBef>
                        <a:spcAft>
                          <a:spcPts val="0"/>
                        </a:spcAft>
                        <a:buNone/>
                      </a:pPr>
                      <a:endParaRPr lang="en-US" sz="900" b="1" i="0" strike="noStrike" cap="none" baseline="0">
                        <a:solidFill>
                          <a:srgbClr val="FFFFFF"/>
                        </a:solidFill>
                        <a:latin typeface="Arial"/>
                      </a:endParaRPr>
                    </a:p>
                  </a:txBody>
                  <a:tcPr marL="45720" marR="27432" marT="0" marB="0" anchor="ctr">
                    <a:solidFill>
                      <a:srgbClr val="7397BC"/>
                    </a:solidFill>
                  </a:tcPr>
                </a:tc>
                <a:tc hMerge="1">
                  <a:txBody>
                    <a:bodyPr/>
                    <a:lstStyle/>
                    <a:p>
                      <a:pPr marL="0" marR="1016" lvl="0" indent="0" algn="l" defTabSz="914400" rtl="0" eaLnBrk="0" latinLnBrk="0" hangingPunct="0">
                        <a:lnSpc>
                          <a:spcPct val="120000"/>
                        </a:lnSpc>
                        <a:spcBef>
                          <a:spcPts val="500"/>
                        </a:spcBef>
                        <a:spcAft>
                          <a:spcPts val="0"/>
                        </a:spcAft>
                        <a:buNone/>
                      </a:pPr>
                      <a:endParaRPr lang="en-US" sz="900" b="1" i="0" strike="noStrike" cap="none" baseline="0">
                        <a:solidFill>
                          <a:srgbClr val="FFFFFF"/>
                        </a:solidFill>
                        <a:latin typeface="Arial"/>
                      </a:endParaRPr>
                    </a:p>
                  </a:txBody>
                  <a:tcPr marL="45720" marR="27432" marT="0" marB="0" anchor="ctr">
                    <a:solidFill>
                      <a:srgbClr val="7397BC"/>
                    </a:solidFill>
                  </a:tcPr>
                </a:tc>
                <a:tc hMerge="1">
                  <a:txBody>
                    <a:bodyPr/>
                    <a:lstStyle/>
                    <a:p>
                      <a:pPr marL="0" marR="1016" lvl="0" indent="0" algn="l" defTabSz="914400" rtl="0" eaLnBrk="0" latinLnBrk="0" hangingPunct="0">
                        <a:lnSpc>
                          <a:spcPct val="120000"/>
                        </a:lnSpc>
                        <a:spcBef>
                          <a:spcPts val="500"/>
                        </a:spcBef>
                        <a:spcAft>
                          <a:spcPts val="0"/>
                        </a:spcAft>
                        <a:buNone/>
                      </a:pPr>
                      <a:endParaRPr lang="en-US" sz="900" b="1" i="0" strike="noStrike" cap="none" baseline="0">
                        <a:solidFill>
                          <a:srgbClr val="FFFFFF"/>
                        </a:solidFill>
                        <a:latin typeface="Arial"/>
                      </a:endParaRPr>
                    </a:p>
                  </a:txBody>
                  <a:tcPr marL="45720" marR="27432" marT="0" marB="0" anchor="ctr">
                    <a:solidFill>
                      <a:srgbClr val="7397BC"/>
                    </a:solidFill>
                  </a:tcPr>
                </a:tc>
                <a:tc hMerge="1">
                  <a:txBody>
                    <a:bodyPr/>
                    <a:lstStyle/>
                    <a:p>
                      <a:pPr marL="0" marR="1016" lvl="0" indent="0" algn="l" defTabSz="914400" rtl="0" eaLnBrk="0" latinLnBrk="0" hangingPunct="0">
                        <a:lnSpc>
                          <a:spcPct val="120000"/>
                        </a:lnSpc>
                        <a:spcBef>
                          <a:spcPts val="500"/>
                        </a:spcBef>
                        <a:spcAft>
                          <a:spcPts val="0"/>
                        </a:spcAft>
                        <a:buNone/>
                      </a:pPr>
                      <a:endParaRPr lang="en-US" sz="900" b="1" i="0" strike="noStrike" cap="none" baseline="0">
                        <a:solidFill>
                          <a:srgbClr val="FFFFFF"/>
                        </a:solidFill>
                        <a:latin typeface="Arial"/>
                      </a:endParaRPr>
                    </a:p>
                  </a:txBody>
                  <a:tcPr marL="45720" marR="27432" marT="0" marB="0" anchor="ctr">
                    <a:solidFill>
                      <a:srgbClr val="7397BC"/>
                    </a:solidFill>
                  </a:tcPr>
                </a:tc>
                <a:extLst>
                  <a:ext uri="{0D108BD9-81ED-4DB2-BD59-A6C34878D82A}">
                    <a16:rowId xmlns:a16="http://schemas.microsoft.com/office/drawing/2014/main" val="248613021"/>
                  </a:ext>
                </a:extLst>
              </a:tr>
              <a:tr h="271865">
                <a:tc>
                  <a:txBody>
                    <a:bodyPr/>
                    <a:lstStyle/>
                    <a:p>
                      <a:pPr marL="0" marR="0" lvl="0" indent="0" algn="ctr" defTabSz="914400" rtl="0" eaLnBrk="0" latinLnBrk="0" hangingPunct="0">
                        <a:lnSpc>
                          <a:spcPct val="120000"/>
                        </a:lnSpc>
                        <a:spcBef>
                          <a:spcPts val="600"/>
                        </a:spcBef>
                        <a:spcAft>
                          <a:spcPts val="100"/>
                        </a:spcAft>
                        <a:buNone/>
                      </a:pPr>
                      <a:r>
                        <a:rPr lang="en-US" sz="1200" b="1" i="0" strike="noStrike" cap="none" baseline="0" dirty="0">
                          <a:solidFill>
                            <a:schemeClr val="tx1"/>
                          </a:solidFill>
                          <a:latin typeface="+mj-lt"/>
                        </a:rPr>
                        <a:t>Mon</a:t>
                      </a:r>
                    </a:p>
                  </a:txBody>
                  <a:tcPr marL="9144" marR="9144" marT="9144" marB="9144" anchor="ctr">
                    <a:lnL w="12700" cap="flat" cmpd="sng" algn="ctr">
                      <a:solidFill>
                        <a:srgbClr val="8EBCD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latinLnBrk="0" hangingPunct="0">
                        <a:lnSpc>
                          <a:spcPct val="120000"/>
                        </a:lnSpc>
                        <a:spcBef>
                          <a:spcPts val="600"/>
                        </a:spcBef>
                        <a:spcAft>
                          <a:spcPts val="100"/>
                        </a:spcAft>
                        <a:buNone/>
                      </a:pPr>
                      <a:r>
                        <a:rPr lang="en-US" sz="1200" b="1" i="0" strike="noStrike" cap="none" baseline="0" dirty="0">
                          <a:solidFill>
                            <a:schemeClr val="tx1"/>
                          </a:solidFill>
                          <a:latin typeface="+mj-lt"/>
                        </a:rPr>
                        <a:t>Tue</a:t>
                      </a:r>
                    </a:p>
                  </a:txBody>
                  <a:tcPr marL="9144" marR="9144" marT="9144" marB="914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latinLnBrk="0" hangingPunct="0">
                        <a:lnSpc>
                          <a:spcPct val="120000"/>
                        </a:lnSpc>
                        <a:spcBef>
                          <a:spcPts val="600"/>
                        </a:spcBef>
                        <a:spcAft>
                          <a:spcPts val="100"/>
                        </a:spcAft>
                        <a:buNone/>
                      </a:pPr>
                      <a:r>
                        <a:rPr lang="en-US" sz="1200" b="1" i="0" strike="noStrike" cap="none" baseline="0" dirty="0">
                          <a:solidFill>
                            <a:schemeClr val="tx1"/>
                          </a:solidFill>
                          <a:latin typeface="+mj-lt"/>
                        </a:rPr>
                        <a:t>Wed</a:t>
                      </a:r>
                    </a:p>
                  </a:txBody>
                  <a:tcPr marL="9144" marR="9144" marT="9144" marB="914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latinLnBrk="0" hangingPunct="0">
                        <a:lnSpc>
                          <a:spcPct val="120000"/>
                        </a:lnSpc>
                        <a:spcBef>
                          <a:spcPts val="600"/>
                        </a:spcBef>
                        <a:spcAft>
                          <a:spcPts val="100"/>
                        </a:spcAft>
                        <a:buNone/>
                      </a:pPr>
                      <a:r>
                        <a:rPr lang="en-US" sz="1200" b="1" i="0" strike="noStrike" cap="none" baseline="0" dirty="0">
                          <a:solidFill>
                            <a:schemeClr val="tx1"/>
                          </a:solidFill>
                          <a:latin typeface="+mj-lt"/>
                        </a:rPr>
                        <a:t>Thu</a:t>
                      </a:r>
                    </a:p>
                  </a:txBody>
                  <a:tcPr marL="9144" marR="9144" marT="9144" marB="914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latinLnBrk="0" hangingPunct="0">
                        <a:lnSpc>
                          <a:spcPct val="120000"/>
                        </a:lnSpc>
                        <a:spcBef>
                          <a:spcPts val="600"/>
                        </a:spcBef>
                        <a:spcAft>
                          <a:spcPts val="100"/>
                        </a:spcAft>
                        <a:buNone/>
                      </a:pPr>
                      <a:r>
                        <a:rPr lang="en-US" sz="1200" b="1" i="0" strike="noStrike" cap="none" baseline="0" dirty="0">
                          <a:solidFill>
                            <a:schemeClr val="tx1"/>
                          </a:solidFill>
                          <a:latin typeface="+mj-lt"/>
                        </a:rPr>
                        <a:t>Fri</a:t>
                      </a:r>
                    </a:p>
                  </a:txBody>
                  <a:tcPr marL="9144" marR="9144" marT="9144" marB="9144" anchor="ctr">
                    <a:lnR w="12700" cap="flat" cmpd="sng" algn="ctr">
                      <a:solidFill>
                        <a:srgbClr val="8EBCD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0" latinLnBrk="0" hangingPunct="0">
                        <a:lnSpc>
                          <a:spcPct val="120000"/>
                        </a:lnSpc>
                        <a:spcBef>
                          <a:spcPts val="600"/>
                        </a:spcBef>
                        <a:spcAft>
                          <a:spcPts val="100"/>
                        </a:spcAft>
                        <a:buNone/>
                      </a:pPr>
                      <a:endParaRPr lang="en-US" sz="1200" b="1" i="0" strike="noStrike" cap="none" baseline="0" dirty="0">
                        <a:solidFill>
                          <a:schemeClr val="tx1"/>
                        </a:solidFill>
                        <a:latin typeface="+mj-lt"/>
                      </a:endParaRPr>
                    </a:p>
                  </a:txBody>
                  <a:tcPr marL="45720" marR="73152" marT="73152" anchor="ctr">
                    <a:lnL w="12700" cap="flat" cmpd="sng" algn="ctr">
                      <a:solidFill>
                        <a:srgbClr val="8EBCDE"/>
                      </a:solidFill>
                      <a:prstDash val="solid"/>
                      <a:round/>
                      <a:headEnd type="none" w="med" len="med"/>
                      <a:tailEnd type="none" w="med" len="med"/>
                    </a:lnL>
                    <a:lnR w="12700" cap="flat" cmpd="sng" algn="ctr">
                      <a:solidFill>
                        <a:srgbClr val="8EBCDE"/>
                      </a:solidFill>
                      <a:prstDash val="solid"/>
                      <a:round/>
                      <a:headEnd type="none" w="med" len="med"/>
                      <a:tailEnd type="none" w="med" len="med"/>
                    </a:lnR>
                  </a:tcPr>
                </a:tc>
                <a:tc>
                  <a:txBody>
                    <a:bodyPr/>
                    <a:lstStyle/>
                    <a:p>
                      <a:pPr marL="0" marR="0" lvl="0" indent="0" algn="ctr" defTabSz="914400" rtl="0" eaLnBrk="0" latinLnBrk="0" hangingPunct="0">
                        <a:lnSpc>
                          <a:spcPct val="120000"/>
                        </a:lnSpc>
                        <a:spcBef>
                          <a:spcPts val="600"/>
                        </a:spcBef>
                        <a:spcAft>
                          <a:spcPts val="100"/>
                        </a:spcAft>
                        <a:buNone/>
                      </a:pPr>
                      <a:r>
                        <a:rPr lang="en-US" sz="1200" b="1" i="0" strike="noStrike" cap="none" baseline="0" dirty="0">
                          <a:solidFill>
                            <a:schemeClr val="tx1"/>
                          </a:solidFill>
                          <a:latin typeface="+mj-lt"/>
                        </a:rPr>
                        <a:t>Mon</a:t>
                      </a:r>
                    </a:p>
                  </a:txBody>
                  <a:tcPr marL="9144" marR="9144" marT="9144" marB="9144" anchor="ctr">
                    <a:lnL w="12700" cap="flat" cmpd="sng" algn="ctr">
                      <a:solidFill>
                        <a:srgbClr val="8EBCD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latinLnBrk="0" hangingPunct="0">
                        <a:lnSpc>
                          <a:spcPct val="120000"/>
                        </a:lnSpc>
                        <a:spcBef>
                          <a:spcPts val="600"/>
                        </a:spcBef>
                        <a:spcAft>
                          <a:spcPts val="100"/>
                        </a:spcAft>
                        <a:buNone/>
                      </a:pPr>
                      <a:r>
                        <a:rPr lang="en-US" sz="1200" b="1" i="0" strike="noStrike" cap="none" baseline="0" dirty="0">
                          <a:solidFill>
                            <a:schemeClr val="tx1"/>
                          </a:solidFill>
                          <a:latin typeface="+mj-lt"/>
                        </a:rPr>
                        <a:t>Tue</a:t>
                      </a:r>
                    </a:p>
                  </a:txBody>
                  <a:tcPr marL="9144" marR="9144" marT="9144" marB="914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latinLnBrk="0" hangingPunct="0">
                        <a:lnSpc>
                          <a:spcPct val="120000"/>
                        </a:lnSpc>
                        <a:spcBef>
                          <a:spcPts val="600"/>
                        </a:spcBef>
                        <a:spcAft>
                          <a:spcPts val="100"/>
                        </a:spcAft>
                        <a:buNone/>
                      </a:pPr>
                      <a:r>
                        <a:rPr lang="en-US" sz="1200" b="1" i="0" strike="noStrike" cap="none" baseline="0" dirty="0">
                          <a:solidFill>
                            <a:schemeClr val="tx1"/>
                          </a:solidFill>
                          <a:latin typeface="+mj-lt"/>
                        </a:rPr>
                        <a:t>Wed</a:t>
                      </a:r>
                    </a:p>
                  </a:txBody>
                  <a:tcPr marL="9144" marR="9144" marT="9144" marB="914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latinLnBrk="0" hangingPunct="0">
                        <a:lnSpc>
                          <a:spcPct val="120000"/>
                        </a:lnSpc>
                        <a:spcBef>
                          <a:spcPts val="600"/>
                        </a:spcBef>
                        <a:spcAft>
                          <a:spcPts val="100"/>
                        </a:spcAft>
                        <a:buNone/>
                      </a:pPr>
                      <a:r>
                        <a:rPr lang="en-US" sz="1200" b="1" i="0" strike="noStrike" cap="none" baseline="0" dirty="0">
                          <a:solidFill>
                            <a:schemeClr val="tx1"/>
                          </a:solidFill>
                          <a:latin typeface="+mj-lt"/>
                        </a:rPr>
                        <a:t>Thu</a:t>
                      </a:r>
                    </a:p>
                  </a:txBody>
                  <a:tcPr marL="9144" marR="9144" marT="9144" marB="914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latinLnBrk="0" hangingPunct="0">
                        <a:lnSpc>
                          <a:spcPct val="120000"/>
                        </a:lnSpc>
                        <a:spcBef>
                          <a:spcPts val="600"/>
                        </a:spcBef>
                        <a:spcAft>
                          <a:spcPts val="100"/>
                        </a:spcAft>
                        <a:buNone/>
                      </a:pPr>
                      <a:r>
                        <a:rPr lang="en-US" sz="1200" b="1" i="0" strike="noStrike" cap="none" baseline="0" dirty="0">
                          <a:solidFill>
                            <a:schemeClr val="tx1"/>
                          </a:solidFill>
                          <a:latin typeface="+mj-lt"/>
                        </a:rPr>
                        <a:t>Fri</a:t>
                      </a:r>
                    </a:p>
                  </a:txBody>
                  <a:tcPr marL="9144" marR="9144" marT="9144" marB="9144" anchor="ctr">
                    <a:lnR w="12700" cap="flat" cmpd="sng" algn="ctr">
                      <a:solidFill>
                        <a:srgbClr val="8EBCD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304709"/>
                  </a:ext>
                </a:extLst>
              </a:tr>
              <a:tr h="228892">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a:t>
                      </a:r>
                    </a:p>
                  </a:txBody>
                  <a:tcPr marL="9144" marR="9144" marT="9144" marB="9144" anchor="ctr">
                    <a:lnL w="12700" cap="flat" cmpd="sng" algn="ctr">
                      <a:solidFill>
                        <a:srgbClr val="8EBCDE"/>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3</a:t>
                      </a:r>
                    </a:p>
                  </a:txBody>
                  <a:tcPr marL="9144" marR="9144" marT="9144" marB="9144" anchor="ctr">
                    <a:lnT w="12700" cap="flat" cmpd="sng" algn="ctr">
                      <a:solidFill>
                        <a:schemeClr val="tx1"/>
                      </a:solidFill>
                      <a:prstDash val="solid"/>
                      <a:round/>
                      <a:headEnd type="none" w="med" len="med"/>
                      <a:tailEnd type="none" w="med" len="med"/>
                    </a:lnT>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4</a:t>
                      </a:r>
                    </a:p>
                  </a:txBody>
                  <a:tcPr marL="9144" marR="9144" marT="9144" marB="9144" anchor="ctr">
                    <a:lnT w="12700" cap="flat" cmpd="sng" algn="ctr">
                      <a:solidFill>
                        <a:schemeClr val="tx1"/>
                      </a:solidFill>
                      <a:prstDash val="solid"/>
                      <a:round/>
                      <a:headEnd type="none" w="med" len="med"/>
                      <a:tailEnd type="none" w="med" len="med"/>
                    </a:lnT>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5</a:t>
                      </a:r>
                    </a:p>
                  </a:txBody>
                  <a:tcPr marL="9144" marR="9144" marT="9144" marB="9144" anchor="ctr">
                    <a:lnT w="12700" cap="flat" cmpd="sng" algn="ctr">
                      <a:solidFill>
                        <a:schemeClr val="tx1"/>
                      </a:solidFill>
                      <a:prstDash val="solid"/>
                      <a:round/>
                      <a:headEnd type="none" w="med" len="med"/>
                      <a:tailEnd type="none" w="med" len="med"/>
                    </a:lnT>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6</a:t>
                      </a:r>
                    </a:p>
                  </a:txBody>
                  <a:tcPr marL="9144" marR="9144" marT="9144" marB="9144" anchor="ctr">
                    <a:lnR w="12700" cap="flat" cmpd="sng" algn="ctr">
                      <a:solidFill>
                        <a:srgbClr val="8EBCDE"/>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1016" lvl="0" indent="0" algn="r" defTabSz="914400" rtl="0" eaLnBrk="0" latinLnBrk="0" hangingPunct="0">
                        <a:lnSpc>
                          <a:spcPct val="110000"/>
                        </a:lnSpc>
                        <a:spcBef>
                          <a:spcPts val="300"/>
                        </a:spcBef>
                        <a:spcAft>
                          <a:spcPts val="300"/>
                        </a:spcAft>
                        <a:buNone/>
                      </a:pPr>
                      <a:endParaRPr lang="en-US" sz="1200" b="0" i="0" strike="noStrike" cap="none" baseline="0" dirty="0">
                        <a:solidFill>
                          <a:schemeClr val="tx2"/>
                        </a:solidFill>
                        <a:latin typeface="+mj-lt"/>
                      </a:endParaRPr>
                    </a:p>
                  </a:txBody>
                  <a:tcPr marL="0" marR="73152" marT="0" marB="0" anchor="ctr">
                    <a:lnL w="12700" cap="flat" cmpd="sng" algn="ctr">
                      <a:solidFill>
                        <a:srgbClr val="8EBCDE"/>
                      </a:solidFill>
                      <a:prstDash val="solid"/>
                      <a:round/>
                      <a:headEnd type="none" w="med" len="med"/>
                      <a:tailEnd type="none" w="med" len="med"/>
                    </a:lnL>
                    <a:lnR w="12700" cap="flat" cmpd="sng" algn="ctr">
                      <a:solidFill>
                        <a:srgbClr val="8EBCDE"/>
                      </a:solidFill>
                      <a:prstDash val="solid"/>
                      <a:round/>
                      <a:headEnd type="none" w="med" len="med"/>
                      <a:tailEnd type="none" w="med" len="med"/>
                    </a:lnR>
                    <a:noFill/>
                  </a:tcPr>
                </a:tc>
                <a:tc>
                  <a:txBody>
                    <a:bodyPr/>
                    <a:lstStyle/>
                    <a:p>
                      <a:pPr marL="0" marR="1016" lvl="0" indent="0" algn="ctr" defTabSz="914400" rtl="0" eaLnBrk="0" latinLnBrk="0" hangingPunct="0">
                        <a:lnSpc>
                          <a:spcPct val="110000"/>
                        </a:lnSpc>
                        <a:spcBef>
                          <a:spcPts val="300"/>
                        </a:spcBef>
                        <a:spcAft>
                          <a:spcPts val="300"/>
                        </a:spcAft>
                        <a:buNone/>
                      </a:pPr>
                      <a:endParaRPr lang="en-US" sz="1200" b="0" i="0" strike="noStrike" cap="none" baseline="0" dirty="0">
                        <a:solidFill>
                          <a:schemeClr val="tx2"/>
                        </a:solidFill>
                        <a:latin typeface="+mj-lt"/>
                      </a:endParaRPr>
                    </a:p>
                  </a:txBody>
                  <a:tcPr marL="9144" marR="9144" marT="9144" marB="9144" anchor="ctr">
                    <a:lnL w="12700" cap="flat" cmpd="sng" algn="ctr">
                      <a:solidFill>
                        <a:srgbClr val="8EBCDE"/>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a:t>
                      </a:r>
                    </a:p>
                  </a:txBody>
                  <a:tcPr marL="9144" marR="9144" marT="9144" marB="9144" anchor="ctr">
                    <a:lnT w="12700" cap="flat" cmpd="sng" algn="ctr">
                      <a:solidFill>
                        <a:schemeClr val="tx1"/>
                      </a:solidFill>
                      <a:prstDash val="solid"/>
                      <a:round/>
                      <a:headEnd type="none" w="med" len="med"/>
                      <a:tailEnd type="none" w="med" len="med"/>
                    </a:lnT>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a:t>
                      </a:r>
                    </a:p>
                  </a:txBody>
                  <a:tcPr marL="9144" marR="9144" marT="9144" marB="9144" anchor="ctr">
                    <a:lnT w="12700" cap="flat" cmpd="sng" algn="ctr">
                      <a:solidFill>
                        <a:schemeClr val="tx1"/>
                      </a:solidFill>
                      <a:prstDash val="solid"/>
                      <a:round/>
                      <a:headEnd type="none" w="med" len="med"/>
                      <a:tailEnd type="none" w="med" len="med"/>
                    </a:lnT>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1" i="0" strike="noStrike" cap="none" baseline="0" dirty="0">
                          <a:solidFill>
                            <a:schemeClr val="tx1"/>
                          </a:solidFill>
                          <a:latin typeface="+mj-lt"/>
                        </a:rPr>
                        <a:t>3</a:t>
                      </a:r>
                    </a:p>
                  </a:txBody>
                  <a:tcPr marL="9144" marR="9144" marT="9144" marB="9144" anchor="ctr">
                    <a:lnT w="12700" cap="flat" cmpd="sng" algn="ctr">
                      <a:solidFill>
                        <a:schemeClr val="tx1"/>
                      </a:solidFill>
                      <a:prstDash val="solid"/>
                      <a:round/>
                      <a:headEnd type="none" w="med" len="med"/>
                      <a:tailEnd type="none" w="med" len="med"/>
                    </a:lnT>
                    <a:solidFill>
                      <a:schemeClr val="bg1"/>
                    </a:solid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4</a:t>
                      </a:r>
                    </a:p>
                  </a:txBody>
                  <a:tcPr marL="9144" marR="9144" marT="9144" marB="9144" anchor="ctr">
                    <a:lnR w="12700" cap="flat" cmpd="sng" algn="ctr">
                      <a:solidFill>
                        <a:srgbClr val="8EBCDE"/>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24549157"/>
                  </a:ext>
                </a:extLst>
              </a:tr>
              <a:tr h="228892">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9</a:t>
                      </a:r>
                    </a:p>
                  </a:txBody>
                  <a:tcPr marL="9144" marR="9144" marT="9144" marB="9144" anchor="ctr">
                    <a:lnL w="12700" cap="flat" cmpd="sng" algn="ctr">
                      <a:solidFill>
                        <a:srgbClr val="8EBCDE"/>
                      </a:solidFill>
                      <a:prstDash val="solid"/>
                      <a:round/>
                      <a:headEnd type="none" w="med" len="med"/>
                      <a:tailEnd type="none" w="med" len="med"/>
                    </a:lnL>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10</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11</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12</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13</a:t>
                      </a:r>
                    </a:p>
                  </a:txBody>
                  <a:tcPr marL="9144" marR="9144" marT="9144" marB="9144" anchor="ctr">
                    <a:lnR w="12700" cap="flat" cmpd="sng" algn="ctr">
                      <a:solidFill>
                        <a:srgbClr val="8EBCDE"/>
                      </a:solidFill>
                      <a:prstDash val="solid"/>
                      <a:round/>
                      <a:headEnd type="none" w="med" len="med"/>
                      <a:tailEnd type="none" w="med" len="med"/>
                    </a:lnR>
                    <a:noFill/>
                  </a:tcPr>
                </a:tc>
                <a:tc>
                  <a:txBody>
                    <a:bodyPr/>
                    <a:lstStyle/>
                    <a:p>
                      <a:pPr marL="0" marR="1016" lvl="0" indent="0" algn="r" defTabSz="914400" rtl="0" eaLnBrk="0" latinLnBrk="0" hangingPunct="0">
                        <a:lnSpc>
                          <a:spcPct val="110000"/>
                        </a:lnSpc>
                        <a:spcBef>
                          <a:spcPts val="300"/>
                        </a:spcBef>
                        <a:spcAft>
                          <a:spcPts val="300"/>
                        </a:spcAft>
                        <a:buNone/>
                      </a:pPr>
                      <a:endParaRPr lang="en-US" sz="1200" b="0" i="0" strike="noStrike" cap="none" baseline="0" dirty="0">
                        <a:solidFill>
                          <a:schemeClr val="tx2"/>
                        </a:solidFill>
                        <a:latin typeface="+mj-lt"/>
                      </a:endParaRPr>
                    </a:p>
                  </a:txBody>
                  <a:tcPr marL="0" marR="73152" marT="0" marB="0" anchor="ctr">
                    <a:lnL w="12700" cap="flat" cmpd="sng" algn="ctr">
                      <a:solidFill>
                        <a:srgbClr val="8EBCDE"/>
                      </a:solidFill>
                      <a:prstDash val="solid"/>
                      <a:round/>
                      <a:headEnd type="none" w="med" len="med"/>
                      <a:tailEnd type="none" w="med" len="med"/>
                    </a:lnL>
                    <a:lnR w="12700" cap="flat" cmpd="sng" algn="ctr">
                      <a:solidFill>
                        <a:srgbClr val="8EBCDE"/>
                      </a:solidFill>
                      <a:prstDash val="solid"/>
                      <a:round/>
                      <a:headEnd type="none" w="med" len="med"/>
                      <a:tailEnd type="none" w="med" len="med"/>
                    </a:ln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7</a:t>
                      </a:r>
                    </a:p>
                  </a:txBody>
                  <a:tcPr marL="9144" marR="9144" marT="9144" marB="9144" anchor="ctr">
                    <a:lnL w="12700" cap="flat" cmpd="sng" algn="ctr">
                      <a:solidFill>
                        <a:srgbClr val="8EBCDE"/>
                      </a:solidFill>
                      <a:prstDash val="solid"/>
                      <a:round/>
                      <a:headEnd type="none" w="med" len="med"/>
                      <a:tailEnd type="none" w="med" len="med"/>
                    </a:lnL>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kern="1200" cap="none" baseline="0" dirty="0">
                          <a:solidFill>
                            <a:schemeClr val="bg1"/>
                          </a:solidFill>
                          <a:latin typeface="+mj-lt"/>
                          <a:ea typeface="+mn-ea"/>
                          <a:cs typeface="+mn-cs"/>
                        </a:rPr>
                        <a:t>8</a:t>
                      </a:r>
                    </a:p>
                  </a:txBody>
                  <a:tcPr marL="9144" marR="9144" marT="9144" marB="9144" anchor="ctr">
                    <a:solidFill>
                      <a:schemeClr val="accent2"/>
                    </a:solid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9</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10</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11</a:t>
                      </a:r>
                    </a:p>
                  </a:txBody>
                  <a:tcPr marL="9144" marR="9144" marT="9144" marB="9144" anchor="ctr">
                    <a:lnR w="12700" cap="flat" cmpd="sng" algn="ctr">
                      <a:solidFill>
                        <a:srgbClr val="8EBCDE"/>
                      </a:solidFill>
                      <a:prstDash val="solid"/>
                      <a:round/>
                      <a:headEnd type="none" w="med" len="med"/>
                      <a:tailEnd type="none" w="med" len="med"/>
                    </a:lnR>
                    <a:noFill/>
                  </a:tcPr>
                </a:tc>
                <a:extLst>
                  <a:ext uri="{0D108BD9-81ED-4DB2-BD59-A6C34878D82A}">
                    <a16:rowId xmlns:a16="http://schemas.microsoft.com/office/drawing/2014/main" val="2500535830"/>
                  </a:ext>
                </a:extLst>
              </a:tr>
              <a:tr h="228892">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16</a:t>
                      </a:r>
                    </a:p>
                  </a:txBody>
                  <a:tcPr marL="9144" marR="9144" marT="9144" marB="9144" anchor="ctr">
                    <a:lnL w="12700" cap="flat" cmpd="sng" algn="ctr">
                      <a:solidFill>
                        <a:srgbClr val="8EBCDE"/>
                      </a:solidFill>
                      <a:prstDash val="solid"/>
                      <a:round/>
                      <a:headEnd type="none" w="med" len="med"/>
                      <a:tailEnd type="none" w="med" len="med"/>
                    </a:lnL>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17</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18</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19</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20</a:t>
                      </a:r>
                    </a:p>
                  </a:txBody>
                  <a:tcPr marL="9144" marR="9144" marT="9144" marB="9144" anchor="ctr">
                    <a:lnR w="12700" cap="flat" cmpd="sng" algn="ctr">
                      <a:solidFill>
                        <a:srgbClr val="8EBCDE"/>
                      </a:solidFill>
                      <a:prstDash val="solid"/>
                      <a:round/>
                      <a:headEnd type="none" w="med" len="med"/>
                      <a:tailEnd type="none" w="med" len="med"/>
                    </a:lnR>
                    <a:noFill/>
                  </a:tcPr>
                </a:tc>
                <a:tc>
                  <a:txBody>
                    <a:bodyPr/>
                    <a:lstStyle/>
                    <a:p>
                      <a:pPr marL="0" marR="1016" lvl="0" indent="0" algn="r" defTabSz="914400" rtl="0" eaLnBrk="0" latinLnBrk="0" hangingPunct="0">
                        <a:lnSpc>
                          <a:spcPct val="110000"/>
                        </a:lnSpc>
                        <a:spcBef>
                          <a:spcPts val="300"/>
                        </a:spcBef>
                        <a:spcAft>
                          <a:spcPts val="300"/>
                        </a:spcAft>
                        <a:buNone/>
                      </a:pPr>
                      <a:endParaRPr lang="en-US" sz="1200" b="0" i="0" strike="noStrike" cap="none" baseline="0" dirty="0">
                        <a:solidFill>
                          <a:schemeClr val="tx2"/>
                        </a:solidFill>
                        <a:latin typeface="+mj-lt"/>
                      </a:endParaRPr>
                    </a:p>
                  </a:txBody>
                  <a:tcPr marL="0" marR="73152" marT="0" marB="0" anchor="ctr">
                    <a:lnL w="12700" cap="flat" cmpd="sng" algn="ctr">
                      <a:solidFill>
                        <a:srgbClr val="8EBCDE"/>
                      </a:solidFill>
                      <a:prstDash val="solid"/>
                      <a:round/>
                      <a:headEnd type="none" w="med" len="med"/>
                      <a:tailEnd type="none" w="med" len="med"/>
                    </a:lnL>
                    <a:lnR w="12700" cap="flat" cmpd="sng" algn="ctr">
                      <a:solidFill>
                        <a:srgbClr val="8EBCDE"/>
                      </a:solidFill>
                      <a:prstDash val="solid"/>
                      <a:round/>
                      <a:headEnd type="none" w="med" len="med"/>
                      <a:tailEnd type="none" w="med" len="med"/>
                    </a:ln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14</a:t>
                      </a:r>
                    </a:p>
                  </a:txBody>
                  <a:tcPr marL="9144" marR="9144" marT="9144" marB="9144" anchor="ctr">
                    <a:lnL w="12700" cap="flat" cmpd="sng" algn="ctr">
                      <a:solidFill>
                        <a:srgbClr val="8EBCDE"/>
                      </a:solidFill>
                      <a:prstDash val="solid"/>
                      <a:round/>
                      <a:headEnd type="none" w="med" len="med"/>
                      <a:tailEnd type="none" w="med" len="med"/>
                    </a:lnL>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15</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16</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17</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18</a:t>
                      </a:r>
                    </a:p>
                  </a:txBody>
                  <a:tcPr marL="9144" marR="9144" marT="9144" marB="9144" anchor="ctr">
                    <a:lnR w="12700" cap="flat" cmpd="sng" algn="ctr">
                      <a:solidFill>
                        <a:srgbClr val="8EBCDE"/>
                      </a:solidFill>
                      <a:prstDash val="solid"/>
                      <a:round/>
                      <a:headEnd type="none" w="med" len="med"/>
                      <a:tailEnd type="none" w="med" len="med"/>
                    </a:lnR>
                    <a:noFill/>
                  </a:tcPr>
                </a:tc>
                <a:extLst>
                  <a:ext uri="{0D108BD9-81ED-4DB2-BD59-A6C34878D82A}">
                    <a16:rowId xmlns:a16="http://schemas.microsoft.com/office/drawing/2014/main" val="17339181"/>
                  </a:ext>
                </a:extLst>
              </a:tr>
              <a:tr h="228892">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23</a:t>
                      </a:r>
                    </a:p>
                  </a:txBody>
                  <a:tcPr marL="9144" marR="9144" marT="9144" marB="9144" anchor="ctr">
                    <a:lnL w="12700" cap="flat" cmpd="sng" algn="ctr">
                      <a:solidFill>
                        <a:srgbClr val="8EBCDE"/>
                      </a:solidFill>
                      <a:prstDash val="solid"/>
                      <a:round/>
                      <a:headEnd type="none" w="med" len="med"/>
                      <a:tailEnd type="none" w="med" len="med"/>
                    </a:lnL>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24</a:t>
                      </a:r>
                    </a:p>
                  </a:txBody>
                  <a:tcPr marL="9144" marR="9144" marT="9144" marB="9144" anchor="ctr">
                    <a:solidFill>
                      <a:srgbClr val="CAFEDE"/>
                    </a:solid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25</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1" i="0" strike="noStrike" cap="none" baseline="0" dirty="0">
                          <a:solidFill>
                            <a:schemeClr val="tx1"/>
                          </a:solidFill>
                          <a:latin typeface="+mj-lt"/>
                        </a:rPr>
                        <a:t>26</a:t>
                      </a:r>
                    </a:p>
                  </a:txBody>
                  <a:tcPr marL="9144" marR="9144" marT="9144" marB="9144" anchor="ctr">
                    <a:solidFill>
                      <a:schemeClr val="bg1"/>
                    </a:solid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27</a:t>
                      </a:r>
                    </a:p>
                  </a:txBody>
                  <a:tcPr marL="9144" marR="9144" marT="9144" marB="9144" anchor="ctr">
                    <a:lnR w="12700" cap="flat" cmpd="sng" algn="ctr">
                      <a:solidFill>
                        <a:srgbClr val="8EBCDE"/>
                      </a:solidFill>
                      <a:prstDash val="solid"/>
                      <a:round/>
                      <a:headEnd type="none" w="med" len="med"/>
                      <a:tailEnd type="none" w="med" len="med"/>
                    </a:lnR>
                    <a:noFill/>
                  </a:tcPr>
                </a:tc>
                <a:tc>
                  <a:txBody>
                    <a:bodyPr/>
                    <a:lstStyle/>
                    <a:p>
                      <a:pPr marL="0" marR="1016" lvl="0" indent="0" algn="r" defTabSz="914400" rtl="0" eaLnBrk="0" latinLnBrk="0" hangingPunct="0">
                        <a:lnSpc>
                          <a:spcPct val="110000"/>
                        </a:lnSpc>
                        <a:spcBef>
                          <a:spcPts val="300"/>
                        </a:spcBef>
                        <a:spcAft>
                          <a:spcPts val="300"/>
                        </a:spcAft>
                        <a:buNone/>
                      </a:pPr>
                      <a:endParaRPr lang="en-US" sz="1200" b="0" i="0" strike="noStrike" cap="none" baseline="0" dirty="0">
                        <a:solidFill>
                          <a:schemeClr val="tx2"/>
                        </a:solidFill>
                        <a:latin typeface="+mj-lt"/>
                      </a:endParaRPr>
                    </a:p>
                  </a:txBody>
                  <a:tcPr marL="0" marR="73152" marT="0" marB="0" anchor="ctr">
                    <a:lnL w="12700" cap="flat" cmpd="sng" algn="ctr">
                      <a:solidFill>
                        <a:srgbClr val="8EBCDE"/>
                      </a:solidFill>
                      <a:prstDash val="solid"/>
                      <a:round/>
                      <a:headEnd type="none" w="med" len="med"/>
                      <a:tailEnd type="none" w="med" len="med"/>
                    </a:lnL>
                    <a:lnR w="12700" cap="flat" cmpd="sng" algn="ctr">
                      <a:solidFill>
                        <a:srgbClr val="8EBCDE"/>
                      </a:solidFill>
                      <a:prstDash val="solid"/>
                      <a:round/>
                      <a:headEnd type="none" w="med" len="med"/>
                      <a:tailEnd type="none" w="med" len="med"/>
                    </a:ln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21</a:t>
                      </a:r>
                    </a:p>
                  </a:txBody>
                  <a:tcPr marL="9144" marR="9144" marT="9144" marB="9144" anchor="ctr">
                    <a:lnL w="12700" cap="flat" cmpd="sng" algn="ctr">
                      <a:solidFill>
                        <a:srgbClr val="8EBCDE"/>
                      </a:solidFill>
                      <a:prstDash val="solid"/>
                      <a:round/>
                      <a:headEnd type="none" w="med" len="med"/>
                      <a:tailEnd type="none" w="med" len="med"/>
                    </a:lnL>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22</a:t>
                      </a:r>
                    </a:p>
                  </a:txBody>
                  <a:tcPr marL="9144" marR="9144" marT="9144" marB="9144" anchor="ct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1" i="0" strike="noStrike" cap="none" baseline="0" dirty="0">
                          <a:solidFill>
                            <a:schemeClr val="tx1"/>
                          </a:solidFill>
                          <a:latin typeface="+mj-lt"/>
                        </a:rPr>
                        <a:t>23</a:t>
                      </a:r>
                    </a:p>
                  </a:txBody>
                  <a:tcPr marL="9144" marR="9144" marT="9144" marB="9144" anchor="ctr">
                    <a:solidFill>
                      <a:schemeClr val="bg1"/>
                    </a:solid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bg1"/>
                          </a:solidFill>
                          <a:latin typeface="+mj-lt"/>
                        </a:rPr>
                        <a:t>24</a:t>
                      </a:r>
                    </a:p>
                  </a:txBody>
                  <a:tcPr marL="9144" marR="9144" marT="9144" marB="9144" anchor="ctr">
                    <a:solidFill>
                      <a:srgbClr val="408EC8"/>
                    </a:solid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25</a:t>
                      </a:r>
                    </a:p>
                  </a:txBody>
                  <a:tcPr marL="9144" marR="9144" marT="9144" marB="9144" anchor="ctr">
                    <a:lnR w="12700" cap="flat" cmpd="sng" algn="ctr">
                      <a:solidFill>
                        <a:srgbClr val="8EBCDE"/>
                      </a:solidFill>
                      <a:prstDash val="solid"/>
                      <a:round/>
                      <a:headEnd type="none" w="med" len="med"/>
                      <a:tailEnd type="none" w="med" len="med"/>
                    </a:lnR>
                    <a:noFill/>
                  </a:tcPr>
                </a:tc>
                <a:extLst>
                  <a:ext uri="{0D108BD9-81ED-4DB2-BD59-A6C34878D82A}">
                    <a16:rowId xmlns:a16="http://schemas.microsoft.com/office/drawing/2014/main" val="3430487213"/>
                  </a:ext>
                </a:extLst>
              </a:tr>
              <a:tr h="228892">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30</a:t>
                      </a:r>
                    </a:p>
                  </a:txBody>
                  <a:tcPr marL="9144" marR="9144" marT="9144" marB="9144" anchor="ctr">
                    <a:lnL w="12700" cap="flat" cmpd="sng" algn="ctr">
                      <a:solidFill>
                        <a:srgbClr val="8EBCDE"/>
                      </a:solidFill>
                      <a:prstDash val="solid"/>
                      <a:round/>
                      <a:headEnd type="none" w="med" len="med"/>
                      <a:tailEnd type="none" w="med" len="med"/>
                    </a:lnL>
                    <a:lnB w="12700" cap="flat" cmpd="sng" algn="ctr">
                      <a:solidFill>
                        <a:srgbClr val="8EBCDE"/>
                      </a:solidFill>
                      <a:prstDash val="solid"/>
                      <a:round/>
                      <a:headEnd type="none" w="med" len="med"/>
                      <a:tailEnd type="none" w="med" len="med"/>
                    </a:lnB>
                    <a:solidFill>
                      <a:schemeClr val="bg1"/>
                    </a:solidFill>
                  </a:tcPr>
                </a:tc>
                <a:tc>
                  <a:txBody>
                    <a:bodyPr/>
                    <a:lstStyle/>
                    <a:p>
                      <a:pPr marL="0" marR="1016" lvl="0" indent="0" algn="ctr" defTabSz="914400" rtl="0" eaLnBrk="0" latinLnBrk="0" hangingPunct="0">
                        <a:lnSpc>
                          <a:spcPct val="110000"/>
                        </a:lnSpc>
                        <a:spcBef>
                          <a:spcPts val="300"/>
                        </a:spcBef>
                        <a:spcAft>
                          <a:spcPts val="300"/>
                        </a:spcAft>
                        <a:buNone/>
                      </a:pPr>
                      <a:endParaRPr lang="en-US" sz="1200" b="0" i="0" strike="noStrike" cap="none" baseline="0" dirty="0">
                        <a:solidFill>
                          <a:schemeClr val="tx1"/>
                        </a:solidFill>
                        <a:latin typeface="+mj-lt"/>
                      </a:endParaRPr>
                    </a:p>
                  </a:txBody>
                  <a:tcPr marL="9144" marR="9144" marT="9144" marB="9144" anchor="ctr">
                    <a:lnB w="12700" cap="flat" cmpd="sng" algn="ctr">
                      <a:solidFill>
                        <a:srgbClr val="8EBCDE"/>
                      </a:solidFill>
                      <a:prstDash val="solid"/>
                      <a:round/>
                      <a:headEnd type="none" w="med" len="med"/>
                      <a:tailEnd type="none" w="med" len="med"/>
                    </a:lnB>
                    <a:noFill/>
                  </a:tcPr>
                </a:tc>
                <a:tc>
                  <a:txBody>
                    <a:bodyPr/>
                    <a:lstStyle/>
                    <a:p>
                      <a:pPr marL="0" marR="1016" lvl="0" indent="0" algn="ctr" defTabSz="914400" rtl="0" eaLnBrk="0" latinLnBrk="0" hangingPunct="0">
                        <a:lnSpc>
                          <a:spcPct val="110000"/>
                        </a:lnSpc>
                        <a:spcBef>
                          <a:spcPts val="300"/>
                        </a:spcBef>
                        <a:spcAft>
                          <a:spcPts val="300"/>
                        </a:spcAft>
                        <a:buNone/>
                      </a:pPr>
                      <a:endParaRPr lang="en-US" sz="1200" b="0" i="0" strike="noStrike" cap="none" baseline="0" dirty="0">
                        <a:solidFill>
                          <a:schemeClr val="tx1"/>
                        </a:solidFill>
                        <a:latin typeface="+mj-lt"/>
                      </a:endParaRPr>
                    </a:p>
                  </a:txBody>
                  <a:tcPr marL="9144" marR="9144" marT="9144" marB="9144" anchor="ctr">
                    <a:lnB w="12700" cap="flat" cmpd="sng" algn="ctr">
                      <a:solidFill>
                        <a:srgbClr val="8EBCDE"/>
                      </a:solidFill>
                      <a:prstDash val="solid"/>
                      <a:round/>
                      <a:headEnd type="none" w="med" len="med"/>
                      <a:tailEnd type="none" w="med" len="med"/>
                    </a:lnB>
                    <a:noFill/>
                  </a:tcPr>
                </a:tc>
                <a:tc>
                  <a:txBody>
                    <a:bodyPr/>
                    <a:lstStyle/>
                    <a:p>
                      <a:pPr marL="0" marR="1016" lvl="0" indent="0" algn="ctr" defTabSz="914400" rtl="0" eaLnBrk="0" latinLnBrk="0" hangingPunct="0">
                        <a:lnSpc>
                          <a:spcPct val="110000"/>
                        </a:lnSpc>
                        <a:spcBef>
                          <a:spcPts val="300"/>
                        </a:spcBef>
                        <a:spcAft>
                          <a:spcPts val="300"/>
                        </a:spcAft>
                        <a:buNone/>
                      </a:pPr>
                      <a:endParaRPr lang="en-US" sz="1200" b="0" i="0" strike="noStrike" cap="none" baseline="0" dirty="0">
                        <a:solidFill>
                          <a:schemeClr val="tx1"/>
                        </a:solidFill>
                        <a:latin typeface="+mj-lt"/>
                      </a:endParaRPr>
                    </a:p>
                  </a:txBody>
                  <a:tcPr marL="9144" marR="9144" marT="9144" marB="9144" anchor="ctr">
                    <a:lnB w="12700" cap="flat" cmpd="sng" algn="ctr">
                      <a:solidFill>
                        <a:srgbClr val="8EBCDE"/>
                      </a:solidFill>
                      <a:prstDash val="solid"/>
                      <a:round/>
                      <a:headEnd type="none" w="med" len="med"/>
                      <a:tailEnd type="none" w="med" len="med"/>
                    </a:lnB>
                    <a:noFill/>
                  </a:tcPr>
                </a:tc>
                <a:tc>
                  <a:txBody>
                    <a:bodyPr/>
                    <a:lstStyle/>
                    <a:p>
                      <a:pPr marL="0" marR="1016" lvl="0" indent="0" algn="ctr" defTabSz="914400" rtl="0" eaLnBrk="0" latinLnBrk="0" hangingPunct="0">
                        <a:lnSpc>
                          <a:spcPct val="110000"/>
                        </a:lnSpc>
                        <a:spcBef>
                          <a:spcPts val="300"/>
                        </a:spcBef>
                        <a:spcAft>
                          <a:spcPts val="300"/>
                        </a:spcAft>
                        <a:buNone/>
                      </a:pPr>
                      <a:endParaRPr lang="en-US" sz="1200" b="0" i="0" strike="noStrike" cap="none" baseline="0" dirty="0">
                        <a:solidFill>
                          <a:schemeClr val="tx1"/>
                        </a:solidFill>
                        <a:latin typeface="+mj-lt"/>
                      </a:endParaRPr>
                    </a:p>
                  </a:txBody>
                  <a:tcPr marL="9144" marR="9144" marT="9144" marB="9144" anchor="ctr">
                    <a:lnR w="12700" cap="flat" cmpd="sng" algn="ctr">
                      <a:solidFill>
                        <a:srgbClr val="8EBCDE"/>
                      </a:solidFill>
                      <a:prstDash val="solid"/>
                      <a:round/>
                      <a:headEnd type="none" w="med" len="med"/>
                      <a:tailEnd type="none" w="med" len="med"/>
                    </a:lnR>
                    <a:lnB w="12700" cap="flat" cmpd="sng" algn="ctr">
                      <a:solidFill>
                        <a:srgbClr val="8EBCDE"/>
                      </a:solidFill>
                      <a:prstDash val="solid"/>
                      <a:round/>
                      <a:headEnd type="none" w="med" len="med"/>
                      <a:tailEnd type="none" w="med" len="med"/>
                    </a:lnB>
                    <a:noFill/>
                  </a:tcPr>
                </a:tc>
                <a:tc>
                  <a:txBody>
                    <a:bodyPr/>
                    <a:lstStyle/>
                    <a:p>
                      <a:pPr marL="0" marR="1016" lvl="0" indent="0" algn="r" defTabSz="914400" rtl="0" eaLnBrk="0" latinLnBrk="0" hangingPunct="0">
                        <a:lnSpc>
                          <a:spcPct val="110000"/>
                        </a:lnSpc>
                        <a:spcBef>
                          <a:spcPts val="300"/>
                        </a:spcBef>
                        <a:spcAft>
                          <a:spcPts val="300"/>
                        </a:spcAft>
                        <a:buNone/>
                      </a:pPr>
                      <a:endParaRPr lang="en-US" sz="1200" b="0" i="0" strike="noStrike" cap="none" baseline="0" dirty="0">
                        <a:solidFill>
                          <a:schemeClr val="tx2"/>
                        </a:solidFill>
                        <a:latin typeface="+mj-lt"/>
                      </a:endParaRPr>
                    </a:p>
                  </a:txBody>
                  <a:tcPr marL="0" marR="73152" marT="0" marB="0" anchor="ctr">
                    <a:lnL w="12700" cap="flat" cmpd="sng" algn="ctr">
                      <a:solidFill>
                        <a:srgbClr val="8EBCDE"/>
                      </a:solidFill>
                      <a:prstDash val="solid"/>
                      <a:round/>
                      <a:headEnd type="none" w="med" len="med"/>
                      <a:tailEnd type="none" w="med" len="med"/>
                    </a:lnL>
                    <a:lnR w="12700" cap="flat" cmpd="sng" algn="ctr">
                      <a:solidFill>
                        <a:srgbClr val="8EBCDE"/>
                      </a:solidFill>
                      <a:prstDash val="solid"/>
                      <a:round/>
                      <a:headEnd type="none" w="med" len="med"/>
                      <a:tailEnd type="none" w="med" len="med"/>
                    </a:lnR>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28</a:t>
                      </a:r>
                    </a:p>
                  </a:txBody>
                  <a:tcPr marL="9144" marR="9144" marT="9144" marB="9144" anchor="ctr">
                    <a:lnL w="12700" cap="flat" cmpd="sng" algn="ctr">
                      <a:solidFill>
                        <a:srgbClr val="8EBCDE"/>
                      </a:solidFill>
                      <a:prstDash val="solid"/>
                      <a:round/>
                      <a:headEnd type="none" w="med" len="med"/>
                      <a:tailEnd type="none" w="med" len="med"/>
                    </a:lnL>
                    <a:lnB w="12700" cap="flat" cmpd="sng" algn="ctr">
                      <a:solidFill>
                        <a:srgbClr val="8EBCDE"/>
                      </a:solidFill>
                      <a:prstDash val="solid"/>
                      <a:round/>
                      <a:headEnd type="none" w="med" len="med"/>
                      <a:tailEnd type="none" w="med" len="med"/>
                    </a:lnB>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29</a:t>
                      </a:r>
                    </a:p>
                  </a:txBody>
                  <a:tcPr marL="9144" marR="9144" marT="9144" marB="9144" anchor="ctr">
                    <a:lnB w="12700" cap="flat" cmpd="sng" algn="ctr">
                      <a:solidFill>
                        <a:srgbClr val="8EBCDE"/>
                      </a:solidFill>
                      <a:prstDash val="solid"/>
                      <a:round/>
                      <a:headEnd type="none" w="med" len="med"/>
                      <a:tailEnd type="none" w="med" len="med"/>
                    </a:lnB>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30</a:t>
                      </a:r>
                    </a:p>
                  </a:txBody>
                  <a:tcPr marL="9144" marR="9144" marT="9144" marB="9144" anchor="ctr">
                    <a:lnB w="12700" cap="flat" cmpd="sng" algn="ctr">
                      <a:solidFill>
                        <a:srgbClr val="8EBCDE"/>
                      </a:solidFill>
                      <a:prstDash val="solid"/>
                      <a:round/>
                      <a:headEnd type="none" w="med" len="med"/>
                      <a:tailEnd type="none" w="med" len="med"/>
                    </a:lnB>
                    <a:noFill/>
                  </a:tcPr>
                </a:tc>
                <a:tc>
                  <a:txBody>
                    <a:bodyPr/>
                    <a:lstStyle/>
                    <a:p>
                      <a:pPr marL="0" marR="1016" lvl="0" indent="0" algn="ctr" defTabSz="914400" rtl="0" eaLnBrk="0" latinLnBrk="0" hangingPunct="0">
                        <a:lnSpc>
                          <a:spcPct val="110000"/>
                        </a:lnSpc>
                        <a:spcBef>
                          <a:spcPts val="300"/>
                        </a:spcBef>
                        <a:spcAft>
                          <a:spcPts val="300"/>
                        </a:spcAft>
                        <a:buNone/>
                      </a:pPr>
                      <a:r>
                        <a:rPr lang="en-US" sz="1200" b="0" i="0" strike="noStrike" cap="none" baseline="0" dirty="0">
                          <a:solidFill>
                            <a:schemeClr val="tx1"/>
                          </a:solidFill>
                          <a:latin typeface="+mj-lt"/>
                        </a:rPr>
                        <a:t>31</a:t>
                      </a:r>
                    </a:p>
                  </a:txBody>
                  <a:tcPr marL="9144" marR="9144" marT="9144" marB="9144" anchor="ctr">
                    <a:lnB w="12700" cap="flat" cmpd="sng" algn="ctr">
                      <a:solidFill>
                        <a:srgbClr val="8EBCDE"/>
                      </a:solidFill>
                      <a:prstDash val="solid"/>
                      <a:round/>
                      <a:headEnd type="none" w="med" len="med"/>
                      <a:tailEnd type="none" w="med" len="med"/>
                    </a:lnB>
                    <a:noFill/>
                  </a:tcPr>
                </a:tc>
                <a:tc>
                  <a:txBody>
                    <a:bodyPr/>
                    <a:lstStyle/>
                    <a:p>
                      <a:pPr marL="0" marR="1016" lvl="0" indent="0" algn="ctr" defTabSz="914400" rtl="0" eaLnBrk="0" latinLnBrk="0" hangingPunct="0">
                        <a:lnSpc>
                          <a:spcPct val="110000"/>
                        </a:lnSpc>
                        <a:spcBef>
                          <a:spcPts val="300"/>
                        </a:spcBef>
                        <a:spcAft>
                          <a:spcPts val="300"/>
                        </a:spcAft>
                        <a:buNone/>
                      </a:pPr>
                      <a:endParaRPr lang="en-US" sz="1200" b="0" i="0" strike="noStrike" cap="none" baseline="0" dirty="0">
                        <a:solidFill>
                          <a:schemeClr val="tx1"/>
                        </a:solidFill>
                        <a:latin typeface="+mj-lt"/>
                      </a:endParaRPr>
                    </a:p>
                  </a:txBody>
                  <a:tcPr marL="9144" marR="9144" marT="9144" marB="9144" anchor="ctr">
                    <a:lnR w="12700" cap="flat" cmpd="sng" algn="ctr">
                      <a:solidFill>
                        <a:srgbClr val="8EBCDE"/>
                      </a:solidFill>
                      <a:prstDash val="solid"/>
                      <a:round/>
                      <a:headEnd type="none" w="med" len="med"/>
                      <a:tailEnd type="none" w="med" len="med"/>
                    </a:lnR>
                    <a:lnB w="12700" cap="flat" cmpd="sng" algn="ctr">
                      <a:solidFill>
                        <a:srgbClr val="8EBCDE"/>
                      </a:solidFill>
                      <a:prstDash val="solid"/>
                      <a:round/>
                      <a:headEnd type="none" w="med" len="med"/>
                      <a:tailEnd type="none" w="med" len="med"/>
                    </a:lnB>
                    <a:noFill/>
                  </a:tcPr>
                </a:tc>
                <a:extLst>
                  <a:ext uri="{0D108BD9-81ED-4DB2-BD59-A6C34878D82A}">
                    <a16:rowId xmlns:a16="http://schemas.microsoft.com/office/drawing/2014/main" val="144630598"/>
                  </a:ext>
                </a:extLst>
              </a:tr>
            </a:tbl>
          </a:graphicData>
        </a:graphic>
      </p:graphicFrame>
      <p:sp>
        <p:nvSpPr>
          <p:cNvPr id="10" name="Rectangle 9">
            <a:extLst>
              <a:ext uri="{FF2B5EF4-FFF2-40B4-BE49-F238E27FC236}">
                <a16:creationId xmlns:a16="http://schemas.microsoft.com/office/drawing/2014/main" id="{03DF9672-24A7-789A-F6E4-B993F090441A}"/>
              </a:ext>
            </a:extLst>
          </p:cNvPr>
          <p:cNvSpPr>
            <a:spLocks/>
          </p:cNvSpPr>
          <p:nvPr/>
        </p:nvSpPr>
        <p:spPr>
          <a:xfrm>
            <a:off x="6809710" y="2989832"/>
            <a:ext cx="411480" cy="210312"/>
          </a:xfrm>
          <a:prstGeom prst="rect">
            <a:avLst/>
          </a:prstGeom>
          <a:solidFill>
            <a:srgbClr val="CAFEDE"/>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mj-lt"/>
            </a:endParaRPr>
          </a:p>
        </p:txBody>
      </p:sp>
      <p:sp>
        <p:nvSpPr>
          <p:cNvPr id="11" name="Rectangle 10">
            <a:extLst>
              <a:ext uri="{FF2B5EF4-FFF2-40B4-BE49-F238E27FC236}">
                <a16:creationId xmlns:a16="http://schemas.microsoft.com/office/drawing/2014/main" id="{446A3487-7EB1-7265-E6D3-8C695A611955}"/>
              </a:ext>
            </a:extLst>
          </p:cNvPr>
          <p:cNvSpPr>
            <a:spLocks/>
          </p:cNvSpPr>
          <p:nvPr/>
        </p:nvSpPr>
        <p:spPr>
          <a:xfrm>
            <a:off x="6809710" y="3523538"/>
            <a:ext cx="411480" cy="210312"/>
          </a:xfrm>
          <a:prstGeom prst="rect">
            <a:avLst/>
          </a:prstGeom>
          <a:solidFill>
            <a:srgbClr val="059966"/>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mj-lt"/>
            </a:endParaRPr>
          </a:p>
        </p:txBody>
      </p:sp>
      <p:sp>
        <p:nvSpPr>
          <p:cNvPr id="12" name="Rectangle 11">
            <a:extLst>
              <a:ext uri="{FF2B5EF4-FFF2-40B4-BE49-F238E27FC236}">
                <a16:creationId xmlns:a16="http://schemas.microsoft.com/office/drawing/2014/main" id="{657F412E-E00F-0550-668A-8026D9A9A469}"/>
              </a:ext>
            </a:extLst>
          </p:cNvPr>
          <p:cNvSpPr>
            <a:spLocks/>
          </p:cNvSpPr>
          <p:nvPr/>
        </p:nvSpPr>
        <p:spPr>
          <a:xfrm>
            <a:off x="6809710" y="3912301"/>
            <a:ext cx="411480" cy="210312"/>
          </a:xfrm>
          <a:prstGeom prst="rect">
            <a:avLst/>
          </a:prstGeom>
          <a:solidFill>
            <a:srgbClr val="408EC8"/>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mj-lt"/>
            </a:endParaRPr>
          </a:p>
        </p:txBody>
      </p:sp>
      <p:pic>
        <p:nvPicPr>
          <p:cNvPr id="13" name="IERA Logo">
            <a:extLst>
              <a:ext uri="{FF2B5EF4-FFF2-40B4-BE49-F238E27FC236}">
                <a16:creationId xmlns:a16="http://schemas.microsoft.com/office/drawing/2014/main" id="{853EC8F7-E744-4F50-AF8C-A90AA9850B0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1867" y="184362"/>
            <a:ext cx="2637811" cy="738212"/>
          </a:xfrm>
          <a:prstGeom prst="roundRect">
            <a:avLst/>
          </a:prstGeom>
        </p:spPr>
      </p:pic>
    </p:spTree>
    <p:extLst>
      <p:ext uri="{BB962C8B-B14F-4D97-AF65-F5344CB8AC3E}">
        <p14:creationId xmlns:p14="http://schemas.microsoft.com/office/powerpoint/2010/main" val="1036011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11F252CA-80DB-0CB8-BA9E-E0187974AB5A}"/>
              </a:ext>
            </a:extLst>
          </p:cNvPr>
          <p:cNvGraphicFramePr>
            <a:graphicFrameLocks noGrp="1"/>
          </p:cNvGraphicFramePr>
          <p:nvPr/>
        </p:nvGraphicFramePr>
        <p:xfrm>
          <a:off x="458960" y="1906993"/>
          <a:ext cx="11437766" cy="1432560"/>
        </p:xfrm>
        <a:graphic>
          <a:graphicData uri="http://schemas.openxmlformats.org/drawingml/2006/table">
            <a:tbl>
              <a:tblPr firstRow="1" bandRow="1">
                <a:tableStyleId>{5C22544A-7EE6-4342-B048-85BDC9FD1C3A}</a:tableStyleId>
              </a:tblPr>
              <a:tblGrid>
                <a:gridCol w="5718883">
                  <a:extLst>
                    <a:ext uri="{9D8B030D-6E8A-4147-A177-3AD203B41FA5}">
                      <a16:colId xmlns:a16="http://schemas.microsoft.com/office/drawing/2014/main" val="2818851636"/>
                    </a:ext>
                  </a:extLst>
                </a:gridCol>
                <a:gridCol w="5718883">
                  <a:extLst>
                    <a:ext uri="{9D8B030D-6E8A-4147-A177-3AD203B41FA5}">
                      <a16:colId xmlns:a16="http://schemas.microsoft.com/office/drawing/2014/main" val="3072625702"/>
                    </a:ext>
                  </a:extLst>
                </a:gridCol>
              </a:tblGrid>
              <a:tr h="274320">
                <a:tc gridSpan="2">
                  <a:txBody>
                    <a:bodyPr/>
                    <a:lstStyle/>
                    <a:p>
                      <a:pPr algn="ctr"/>
                      <a:r>
                        <a:rPr lang="en-US" sz="1800" b="1" kern="1200" dirty="0">
                          <a:solidFill>
                            <a:srgbClr val="000000"/>
                          </a:solidFill>
                          <a:latin typeface="+mj-lt"/>
                          <a:ea typeface="+mn-ea"/>
                          <a:cs typeface="+mn-cs"/>
                        </a:rPr>
                        <a:t>Bonneville Power Administration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882392"/>
                  </a:ext>
                </a:extLst>
              </a:tr>
              <a:tr h="370840">
                <a:tc>
                  <a:txBody>
                    <a:bodyPr/>
                    <a:lstStyle/>
                    <a:p>
                      <a:pPr algn="ctr"/>
                      <a:r>
                        <a:rPr lang="en-US" sz="1600" dirty="0">
                          <a:solidFill>
                            <a:srgbClr val="000000"/>
                          </a:solidFill>
                          <a:latin typeface="+mj-lt"/>
                        </a:rPr>
                        <a:t>Nadine M. Coseo</a:t>
                      </a:r>
                    </a:p>
                    <a:p>
                      <a:pPr algn="ctr"/>
                      <a:r>
                        <a:rPr lang="en-US" sz="1600" i="1" dirty="0">
                          <a:solidFill>
                            <a:srgbClr val="000000"/>
                          </a:solidFill>
                          <a:latin typeface="+mj-lt"/>
                        </a:rPr>
                        <a:t>Treasury Manager, Financial Strategy &amp; Operations</a:t>
                      </a:r>
                    </a:p>
                    <a:p>
                      <a:pPr algn="ctr"/>
                      <a:r>
                        <a:rPr lang="en-US" sz="1600" dirty="0">
                          <a:solidFill>
                            <a:srgbClr val="000000"/>
                          </a:solidFill>
                          <a:latin typeface="+mj-lt"/>
                        </a:rPr>
                        <a:t>(503) 230-3337</a:t>
                      </a:r>
                    </a:p>
                    <a:p>
                      <a:pPr algn="ctr"/>
                      <a:r>
                        <a:rPr lang="en-US" sz="1600" dirty="0">
                          <a:solidFill>
                            <a:schemeClr val="tx1"/>
                          </a:solidFill>
                          <a:latin typeface="+mj-lt"/>
                          <a:hlinkClick r:id="rId3"/>
                        </a:rPr>
                        <a:t>nmcoseo@bpa.gov</a:t>
                      </a:r>
                      <a:r>
                        <a:rPr lang="en-US" sz="1600" dirty="0">
                          <a:solidFill>
                            <a:schemeClr val="tx1"/>
                          </a:solidFill>
                          <a:latin typeface="+mj-lt"/>
                        </a:rPr>
                        <a:t> </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mj-lt"/>
                        </a:rPr>
                        <a:t>Ethan D. Postrel</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i="1" kern="1200" dirty="0">
                          <a:solidFill>
                            <a:srgbClr val="000000"/>
                          </a:solidFill>
                          <a:latin typeface="+mj-lt"/>
                          <a:ea typeface="+mn-ea"/>
                          <a:cs typeface="+mn-cs"/>
                        </a:rPr>
                        <a:t>Manager of Revenue Requirement, Repayment &amp; Financial Strategy</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j-lt"/>
                        </a:rPr>
                        <a:t>(503) 230-4759</a:t>
                      </a:r>
                      <a:endParaRPr lang="en-US" sz="1600" i="1" kern="1200" dirty="0">
                        <a:solidFill>
                          <a:srgbClr val="000000"/>
                        </a:solidFill>
                        <a:latin typeface="+mj-lt"/>
                        <a:ea typeface="+mn-ea"/>
                        <a:cs typeface="+mn-cs"/>
                      </a:endParaRPr>
                    </a:p>
                    <a:p>
                      <a:pPr algn="ctr"/>
                      <a:r>
                        <a:rPr lang="en-US" sz="1600" dirty="0">
                          <a:solidFill>
                            <a:schemeClr val="tx1"/>
                          </a:solidFill>
                          <a:latin typeface="+mj-lt"/>
                          <a:hlinkClick r:id="rId4"/>
                        </a:rPr>
                        <a:t>edpostrel@bpa.gov</a:t>
                      </a:r>
                      <a:r>
                        <a:rPr lang="en-US" sz="1600" dirty="0">
                          <a:solidFill>
                            <a:schemeClr val="tx1"/>
                          </a:solidFill>
                          <a:latin typeface="+mj-lt"/>
                        </a:rPr>
                        <a:t> </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683025"/>
                  </a:ext>
                </a:extLst>
              </a:tr>
            </a:tbl>
          </a:graphicData>
        </a:graphic>
      </p:graphicFrame>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Contact Information</a:t>
            </a:r>
          </a:p>
        </p:txBody>
      </p:sp>
      <p:sp>
        <p:nvSpPr>
          <p:cNvPr id="2" name="Slide Number Placeholder 3">
            <a:extLst>
              <a:ext uri="{FF2B5EF4-FFF2-40B4-BE49-F238E27FC236}">
                <a16:creationId xmlns:a16="http://schemas.microsoft.com/office/drawing/2014/main" id="{23A46D12-2320-A1D0-B55E-876ADF259C7B}"/>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31</a:t>
            </a:fld>
            <a:endParaRPr lang="en-ZA" dirty="0"/>
          </a:p>
        </p:txBody>
      </p:sp>
      <p:sp>
        <p:nvSpPr>
          <p:cNvPr id="5" name="TextBox 4">
            <a:extLst>
              <a:ext uri="{FF2B5EF4-FFF2-40B4-BE49-F238E27FC236}">
                <a16:creationId xmlns:a16="http://schemas.microsoft.com/office/drawing/2014/main" id="{32A8B244-6D98-E68E-85D8-8BF73E8D7D88}"/>
              </a:ext>
            </a:extLst>
          </p:cNvPr>
          <p:cNvSpPr txBox="1"/>
          <p:nvPr/>
        </p:nvSpPr>
        <p:spPr>
          <a:xfrm>
            <a:off x="3885115" y="3244615"/>
            <a:ext cx="4164594" cy="1077218"/>
          </a:xfrm>
          <a:prstGeom prst="rect">
            <a:avLst/>
          </a:prstGeom>
          <a:noFill/>
        </p:spPr>
        <p:txBody>
          <a:bodyPr wrap="square" rtlCol="0">
            <a:spAutoFit/>
          </a:bodyPr>
          <a:lstStyle/>
          <a:p>
            <a:pPr algn="ctr"/>
            <a:r>
              <a:rPr lang="en-US" sz="1600" dirty="0">
                <a:latin typeface="+mj-lt"/>
              </a:rPr>
              <a:t>Darren L. Heim</a:t>
            </a:r>
          </a:p>
          <a:p>
            <a:pPr algn="ctr"/>
            <a:r>
              <a:rPr lang="en-US" sz="1600" i="1" dirty="0">
                <a:latin typeface="+mj-lt"/>
              </a:rPr>
              <a:t>Manager of Debt &amp; Liquidity Management</a:t>
            </a:r>
          </a:p>
          <a:p>
            <a:pPr algn="ctr"/>
            <a:r>
              <a:rPr lang="en-US" sz="1600" dirty="0">
                <a:latin typeface="+mj-lt"/>
              </a:rPr>
              <a:t>(503) 230-3570</a:t>
            </a:r>
          </a:p>
          <a:p>
            <a:pPr algn="ctr"/>
            <a:r>
              <a:rPr lang="en-US" sz="1600" dirty="0">
                <a:latin typeface="+mj-lt"/>
                <a:hlinkClick r:id="rId5"/>
              </a:rPr>
              <a:t>dlheim@bpa.gov</a:t>
            </a:r>
            <a:endParaRPr lang="en-US" sz="1600" dirty="0">
              <a:latin typeface="+mj-lt"/>
            </a:endParaRPr>
          </a:p>
        </p:txBody>
      </p:sp>
    </p:spTree>
    <p:extLst>
      <p:ext uri="{BB962C8B-B14F-4D97-AF65-F5344CB8AC3E}">
        <p14:creationId xmlns:p14="http://schemas.microsoft.com/office/powerpoint/2010/main" val="3070593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water dam with a white pipe&#10;&#10;Description automatically generated">
            <a:extLst>
              <a:ext uri="{FF2B5EF4-FFF2-40B4-BE49-F238E27FC236}">
                <a16:creationId xmlns:a16="http://schemas.microsoft.com/office/drawing/2014/main" id="{393AE5AC-CCC4-444D-284A-DDB5F00334B7}"/>
              </a:ext>
            </a:extLst>
          </p:cNvPr>
          <p:cNvPicPr>
            <a:picLocks noGrp="1" noChangeAspect="1"/>
          </p:cNvPicPr>
          <p:nvPr>
            <p:ph type="pic" sz="quarter" idx="13"/>
          </p:nvPr>
        </p:nvPicPr>
        <p:blipFill>
          <a:blip r:embed="rId2">
            <a:alphaModFix amt="35000"/>
          </a:blip>
          <a:srcRect l="25"/>
          <a:stretch/>
        </p:blipFill>
        <p:spPr>
          <a:xfrm>
            <a:off x="1524" y="10"/>
            <a:ext cx="12188952" cy="6857990"/>
          </a:xfrm>
          <a:noFill/>
        </p:spPr>
      </p:pic>
      <p:sp>
        <p:nvSpPr>
          <p:cNvPr id="23" name="Content Placeholder 22">
            <a:extLst>
              <a:ext uri="{FF2B5EF4-FFF2-40B4-BE49-F238E27FC236}">
                <a16:creationId xmlns:a16="http://schemas.microsoft.com/office/drawing/2014/main" id="{80E486CF-8877-4DB4-98D3-2CD9F1CB339E}"/>
              </a:ext>
            </a:extLst>
          </p:cNvPr>
          <p:cNvSpPr>
            <a:spLocks noGrp="1"/>
          </p:cNvSpPr>
          <p:nvPr>
            <p:ph idx="14"/>
          </p:nvPr>
        </p:nvSpPr>
        <p:spPr>
          <a:xfrm>
            <a:off x="7467603" y="4681728"/>
            <a:ext cx="4610097" cy="2061972"/>
          </a:xfrm>
        </p:spPr>
        <p:txBody>
          <a:bodyPr>
            <a:normAutofit fontScale="92500" lnSpcReduction="20000"/>
          </a:bodyPr>
          <a:lstStyle/>
          <a:p>
            <a:pPr>
              <a:lnSpc>
                <a:spcPct val="90000"/>
              </a:lnSpc>
            </a:pPr>
            <a:r>
              <a:rPr lang="en-US" b="1" dirty="0">
                <a:solidFill>
                  <a:srgbClr val="225174"/>
                </a:solidFill>
              </a:rPr>
              <a:t>BPA Investor Relations</a:t>
            </a:r>
          </a:p>
          <a:p>
            <a:pPr>
              <a:lnSpc>
                <a:spcPct val="90000"/>
              </a:lnSpc>
            </a:pPr>
            <a:r>
              <a:rPr lang="en-US" dirty="0">
                <a:solidFill>
                  <a:srgbClr val="225174"/>
                </a:solidFill>
                <a:hlinkClick r:id="rId3"/>
              </a:rPr>
              <a:t>https://www.bpa.gov/about/finance/investor-relations</a:t>
            </a:r>
            <a:r>
              <a:rPr lang="en-US" dirty="0">
                <a:solidFill>
                  <a:srgbClr val="225174"/>
                </a:solidFill>
              </a:rPr>
              <a:t> </a:t>
            </a:r>
          </a:p>
          <a:p>
            <a:pPr>
              <a:lnSpc>
                <a:spcPct val="90000"/>
              </a:lnSpc>
            </a:pPr>
            <a:endParaRPr lang="en-US" sz="700" b="1" dirty="0">
              <a:solidFill>
                <a:srgbClr val="225174"/>
              </a:solidFill>
            </a:endParaRPr>
          </a:p>
          <a:p>
            <a:pPr>
              <a:lnSpc>
                <a:spcPct val="90000"/>
              </a:lnSpc>
            </a:pPr>
            <a:r>
              <a:rPr lang="en-US" b="1" dirty="0">
                <a:solidFill>
                  <a:srgbClr val="225174"/>
                </a:solidFill>
              </a:rPr>
              <a:t>EMMA Continuing Disclosure</a:t>
            </a:r>
          </a:p>
          <a:p>
            <a:pPr>
              <a:lnSpc>
                <a:spcPct val="90000"/>
              </a:lnSpc>
            </a:pPr>
            <a:r>
              <a:rPr lang="en-US" dirty="0">
                <a:solidFill>
                  <a:srgbClr val="225174"/>
                </a:solidFill>
                <a:hlinkClick r:id="rId4"/>
              </a:rPr>
              <a:t>https://emma.msrb.org/</a:t>
            </a:r>
            <a:r>
              <a:rPr lang="en-US" dirty="0">
                <a:solidFill>
                  <a:srgbClr val="225174"/>
                </a:solidFill>
              </a:rPr>
              <a:t> </a:t>
            </a:r>
          </a:p>
          <a:p>
            <a:pPr>
              <a:lnSpc>
                <a:spcPct val="90000"/>
              </a:lnSpc>
            </a:pPr>
            <a:r>
              <a:rPr lang="en-US" b="1" i="1" dirty="0">
                <a:solidFill>
                  <a:srgbClr val="225174"/>
                </a:solidFill>
              </a:rPr>
              <a:t>Idaho Energy Resources Authority: </a:t>
            </a:r>
            <a:r>
              <a:rPr lang="en-US" dirty="0">
                <a:solidFill>
                  <a:srgbClr val="225174"/>
                </a:solidFill>
              </a:rPr>
              <a:t>Base CUSIP 451174</a:t>
            </a:r>
          </a:p>
          <a:p>
            <a:pPr>
              <a:lnSpc>
                <a:spcPct val="90000"/>
              </a:lnSpc>
            </a:pPr>
            <a:r>
              <a:rPr lang="en-US" b="1" i="1" dirty="0">
                <a:solidFill>
                  <a:srgbClr val="225174"/>
                </a:solidFill>
              </a:rPr>
              <a:t>Port of Morrow, Oregon: </a:t>
            </a:r>
            <a:r>
              <a:rPr lang="en-US" dirty="0">
                <a:solidFill>
                  <a:srgbClr val="225174"/>
                </a:solidFill>
              </a:rPr>
              <a:t>Base CUSIP 73474T</a:t>
            </a:r>
          </a:p>
          <a:p>
            <a:pPr>
              <a:lnSpc>
                <a:spcPct val="90000"/>
              </a:lnSpc>
            </a:pPr>
            <a:r>
              <a:rPr lang="en-US" b="1" i="1" dirty="0">
                <a:solidFill>
                  <a:srgbClr val="225174"/>
                </a:solidFill>
              </a:rPr>
              <a:t>Energy Northwest: </a:t>
            </a:r>
            <a:r>
              <a:rPr lang="en-US" dirty="0">
                <a:solidFill>
                  <a:srgbClr val="225174"/>
                </a:solidFill>
              </a:rPr>
              <a:t>Base CUSIP 29270C</a:t>
            </a:r>
          </a:p>
          <a:p>
            <a:pPr>
              <a:lnSpc>
                <a:spcPct val="90000"/>
              </a:lnSpc>
            </a:pPr>
            <a:endParaRPr lang="en-US" dirty="0">
              <a:solidFill>
                <a:srgbClr val="225174"/>
              </a:solidFill>
            </a:endParaRPr>
          </a:p>
        </p:txBody>
      </p:sp>
      <p:sp>
        <p:nvSpPr>
          <p:cNvPr id="28" name="Title 27">
            <a:extLst>
              <a:ext uri="{FF2B5EF4-FFF2-40B4-BE49-F238E27FC236}">
                <a16:creationId xmlns:a16="http://schemas.microsoft.com/office/drawing/2014/main" id="{0648DE95-334E-46CE-B3A6-AEEB61BA16E7}"/>
              </a:ext>
            </a:extLst>
          </p:cNvPr>
          <p:cNvSpPr>
            <a:spLocks noGrp="1"/>
          </p:cNvSpPr>
          <p:nvPr>
            <p:ph type="title"/>
          </p:nvPr>
        </p:nvSpPr>
        <p:spPr>
          <a:xfrm>
            <a:off x="7465854" y="3941064"/>
            <a:ext cx="3840480" cy="640080"/>
          </a:xfrm>
        </p:spPr>
        <p:txBody>
          <a:bodyPr anchor="t">
            <a:normAutofit/>
          </a:bodyPr>
          <a:lstStyle/>
          <a:p>
            <a:r>
              <a:rPr lang="en-US" sz="3700" dirty="0">
                <a:solidFill>
                  <a:srgbClr val="225174"/>
                </a:solidFill>
              </a:rPr>
              <a:t>Thank You</a:t>
            </a:r>
          </a:p>
        </p:txBody>
      </p:sp>
    </p:spTree>
    <p:extLst>
      <p:ext uri="{BB962C8B-B14F-4D97-AF65-F5344CB8AC3E}">
        <p14:creationId xmlns:p14="http://schemas.microsoft.com/office/powerpoint/2010/main" val="275681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4294967295"/>
          </p:nvPr>
        </p:nvSpPr>
        <p:spPr>
          <a:xfrm>
            <a:off x="11696700" y="6356350"/>
            <a:ext cx="304799" cy="365125"/>
          </a:xfrm>
        </p:spPr>
        <p:txBody>
          <a:bodyPr/>
          <a:lstStyle/>
          <a:p>
            <a:fld id="{19B51A1E-902D-48AF-9020-955120F399B6}" type="slidenum">
              <a:rPr lang="en-ZA" smtClean="0"/>
              <a:pPr/>
              <a:t>4</a:t>
            </a:fld>
            <a:endParaRPr lang="en-ZA" dirty="0"/>
          </a:p>
        </p:txBody>
      </p:sp>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BPA at a Glance</a:t>
            </a:r>
          </a:p>
        </p:txBody>
      </p:sp>
      <p:sp>
        <p:nvSpPr>
          <p:cNvPr id="6" name="TextBox 5">
            <a:extLst>
              <a:ext uri="{FF2B5EF4-FFF2-40B4-BE49-F238E27FC236}">
                <a16:creationId xmlns:a16="http://schemas.microsoft.com/office/drawing/2014/main" id="{E1562882-05EC-3BEB-1FB5-30EAB9D769AE}"/>
              </a:ext>
            </a:extLst>
          </p:cNvPr>
          <p:cNvSpPr txBox="1"/>
          <p:nvPr/>
        </p:nvSpPr>
        <p:spPr>
          <a:xfrm>
            <a:off x="447676" y="1090277"/>
            <a:ext cx="11449050" cy="646331"/>
          </a:xfrm>
          <a:prstGeom prst="rect">
            <a:avLst/>
          </a:prstGeom>
          <a:noFill/>
        </p:spPr>
        <p:txBody>
          <a:bodyPr wrap="square" rtlCol="0">
            <a:spAutoFit/>
          </a:bodyPr>
          <a:lstStyle/>
          <a:p>
            <a:r>
              <a:rPr lang="en-US" i="1" dirty="0">
                <a:solidFill>
                  <a:srgbClr val="408EC8"/>
                </a:solidFill>
              </a:rPr>
              <a:t>As one of four regional Federal power marketing administrations, BPA’s service area spans roughly 300,000 square miles across all or portions of eight states and includes more than 15,000 circuit miles of transmission lines</a:t>
            </a:r>
          </a:p>
        </p:txBody>
      </p:sp>
      <p:sp>
        <p:nvSpPr>
          <p:cNvPr id="2" name="Title 1">
            <a:extLst>
              <a:ext uri="{FF2B5EF4-FFF2-40B4-BE49-F238E27FC236}">
                <a16:creationId xmlns:a16="http://schemas.microsoft.com/office/drawing/2014/main" id="{1A65CF36-1985-1537-93CF-1CAC153182CF}"/>
              </a:ext>
            </a:extLst>
          </p:cNvPr>
          <p:cNvSpPr txBox="1">
            <a:spLocks/>
          </p:cNvSpPr>
          <p:nvPr/>
        </p:nvSpPr>
        <p:spPr>
          <a:xfrm>
            <a:off x="7599046" y="1782932"/>
            <a:ext cx="4297680"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77">
              <a:lnSpc>
                <a:spcPct val="90000"/>
              </a:lnSpc>
              <a:spcBef>
                <a:spcPct val="0"/>
              </a:spcBef>
            </a:pPr>
            <a:r>
              <a:rPr lang="en-US" sz="1600" dirty="0">
                <a:solidFill>
                  <a:schemeClr val="tx1"/>
                </a:solidFill>
                <a:latin typeface="+mn-lt"/>
                <a:ea typeface="+mj-ea"/>
                <a:cs typeface="+mj-cs"/>
              </a:rPr>
              <a:t>Key BPA Statistics</a:t>
            </a:r>
          </a:p>
        </p:txBody>
      </p:sp>
      <p:graphicFrame>
        <p:nvGraphicFramePr>
          <p:cNvPr id="7" name="Table 16">
            <a:extLst>
              <a:ext uri="{FF2B5EF4-FFF2-40B4-BE49-F238E27FC236}">
                <a16:creationId xmlns:a16="http://schemas.microsoft.com/office/drawing/2014/main" id="{4FCBE36B-7DE4-0D80-2A11-E99D2EAE7181}"/>
              </a:ext>
            </a:extLst>
          </p:cNvPr>
          <p:cNvGraphicFramePr>
            <a:graphicFrameLocks noGrp="1"/>
          </p:cNvGraphicFramePr>
          <p:nvPr>
            <p:extLst>
              <p:ext uri="{D42A27DB-BD31-4B8C-83A1-F6EECF244321}">
                <p14:modId xmlns:p14="http://schemas.microsoft.com/office/powerpoint/2010/main" val="2570270046"/>
              </p:ext>
            </p:extLst>
          </p:nvPr>
        </p:nvGraphicFramePr>
        <p:xfrm>
          <a:off x="7623018" y="2162627"/>
          <a:ext cx="4273708" cy="3762626"/>
        </p:xfrm>
        <a:graphic>
          <a:graphicData uri="http://schemas.openxmlformats.org/drawingml/2006/table">
            <a:tbl>
              <a:tblPr firstRow="1" bandRow="1">
                <a:tableStyleId>{5C22544A-7EE6-4342-B048-85BDC9FD1C3A}</a:tableStyleId>
              </a:tblPr>
              <a:tblGrid>
                <a:gridCol w="1398083">
                  <a:extLst>
                    <a:ext uri="{9D8B030D-6E8A-4147-A177-3AD203B41FA5}">
                      <a16:colId xmlns:a16="http://schemas.microsoft.com/office/drawing/2014/main" val="1864539333"/>
                    </a:ext>
                  </a:extLst>
                </a:gridCol>
                <a:gridCol w="2875625">
                  <a:extLst>
                    <a:ext uri="{9D8B030D-6E8A-4147-A177-3AD203B41FA5}">
                      <a16:colId xmlns:a16="http://schemas.microsoft.com/office/drawing/2014/main" val="691818076"/>
                    </a:ext>
                  </a:extLst>
                </a:gridCol>
              </a:tblGrid>
              <a:tr h="598906">
                <a:tc>
                  <a:txBody>
                    <a:bodyPr/>
                    <a:lstStyle/>
                    <a:p>
                      <a:r>
                        <a:rPr lang="en-ZA" sz="2300" b="1" kern="1200" dirty="0">
                          <a:solidFill>
                            <a:srgbClr val="408EC8"/>
                          </a:solidFill>
                          <a:latin typeface="+mj-lt"/>
                          <a:ea typeface="+mn-ea"/>
                          <a:cs typeface="+mn-cs"/>
                        </a:rPr>
                        <a:t>32%</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600" b="0" dirty="0">
                          <a:solidFill>
                            <a:schemeClr val="tx1"/>
                          </a:solidFill>
                        </a:rPr>
                        <a:t>BPA share of electric power generated in the Pacific Northwest (“PNW”)</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894651"/>
                  </a:ext>
                </a:extLst>
              </a:tr>
              <a:tr h="598906">
                <a:tc>
                  <a:txBody>
                    <a:bodyPr/>
                    <a:lstStyle/>
                    <a:p>
                      <a:r>
                        <a:rPr lang="en-ZA" sz="2300" b="1" dirty="0">
                          <a:solidFill>
                            <a:srgbClr val="408EC8"/>
                          </a:solidFill>
                          <a:latin typeface="+mj-lt"/>
                        </a:rPr>
                        <a:t>$35/MWh</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600" b="0" dirty="0">
                          <a:solidFill>
                            <a:schemeClr val="tx1"/>
                          </a:solidFill>
                        </a:rPr>
                        <a:t>BP24 Average effective Tier 1 rate</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1368292"/>
                  </a:ext>
                </a:extLst>
              </a:tr>
              <a:tr h="598906">
                <a:tc>
                  <a:txBody>
                    <a:bodyPr/>
                    <a:lstStyle/>
                    <a:p>
                      <a:r>
                        <a:rPr lang="en-ZA" sz="2300" b="1" dirty="0">
                          <a:solidFill>
                            <a:srgbClr val="408EC8"/>
                          </a:solidFill>
                          <a:latin typeface="+mj-lt"/>
                        </a:rPr>
                        <a:t>~75%</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600" b="0" dirty="0">
                          <a:solidFill>
                            <a:schemeClr val="tx1"/>
                          </a:solidFill>
                        </a:rPr>
                        <a:t>BPA share of bulk transmission capacity in the PNW</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2763894"/>
                  </a:ext>
                </a:extLst>
              </a:tr>
              <a:tr h="598906">
                <a:tc>
                  <a:txBody>
                    <a:bodyPr/>
                    <a:lstStyle/>
                    <a:p>
                      <a:r>
                        <a:rPr lang="en-ZA" sz="2300" b="1" dirty="0">
                          <a:solidFill>
                            <a:srgbClr val="408EC8"/>
                          </a:solidFill>
                          <a:latin typeface="+mj-lt"/>
                        </a:rPr>
                        <a:t>$4.6 billion</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600" b="0" dirty="0">
                          <a:solidFill>
                            <a:schemeClr val="tx1"/>
                          </a:solidFill>
                        </a:rPr>
                        <a:t>FY2024 Operating Revenues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7979787"/>
                  </a:ext>
                </a:extLst>
              </a:tr>
              <a:tr h="598906">
                <a:tc>
                  <a:txBody>
                    <a:bodyPr/>
                    <a:lstStyle/>
                    <a:p>
                      <a:r>
                        <a:rPr lang="en-ZA" sz="2300" b="1" dirty="0">
                          <a:solidFill>
                            <a:srgbClr val="408EC8"/>
                          </a:solidFill>
                          <a:latin typeface="+mj-lt"/>
                        </a:rPr>
                        <a:t>140+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600" b="0" dirty="0">
                          <a:solidFill>
                            <a:schemeClr val="tx1"/>
                          </a:solidFill>
                        </a:rPr>
                        <a:t>Power Customers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032373"/>
                  </a:ext>
                </a:extLst>
              </a:tr>
              <a:tr h="598906">
                <a:tc>
                  <a:txBody>
                    <a:bodyPr/>
                    <a:lstStyle/>
                    <a:p>
                      <a:r>
                        <a:rPr lang="en-ZA" sz="2300" b="1" dirty="0">
                          <a:solidFill>
                            <a:srgbClr val="408EC8"/>
                          </a:solidFill>
                          <a:latin typeface="+mj-lt"/>
                        </a:rPr>
                        <a:t>400+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600" b="0" dirty="0">
                          <a:solidFill>
                            <a:schemeClr val="tx1"/>
                          </a:solidFill>
                        </a:rPr>
                        <a:t>Transmission Customers</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090599"/>
                  </a:ext>
                </a:extLst>
              </a:tr>
            </a:tbl>
          </a:graphicData>
        </a:graphic>
      </p:graphicFrame>
      <p:sp>
        <p:nvSpPr>
          <p:cNvPr id="10" name="Title 1">
            <a:extLst>
              <a:ext uri="{FF2B5EF4-FFF2-40B4-BE49-F238E27FC236}">
                <a16:creationId xmlns:a16="http://schemas.microsoft.com/office/drawing/2014/main" id="{030FD566-0940-1FEA-0203-9F552D702267}"/>
              </a:ext>
            </a:extLst>
          </p:cNvPr>
          <p:cNvSpPr txBox="1">
            <a:spLocks/>
          </p:cNvSpPr>
          <p:nvPr/>
        </p:nvSpPr>
        <p:spPr>
          <a:xfrm>
            <a:off x="447676" y="1782932"/>
            <a:ext cx="6573327"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77">
              <a:lnSpc>
                <a:spcPct val="90000"/>
              </a:lnSpc>
              <a:spcBef>
                <a:spcPct val="0"/>
              </a:spcBef>
            </a:pPr>
            <a:r>
              <a:rPr lang="en-US" sz="1600" dirty="0">
                <a:solidFill>
                  <a:schemeClr val="tx1"/>
                </a:solidFill>
                <a:latin typeface="+mn-lt"/>
                <a:ea typeface="+mj-ea"/>
                <a:cs typeface="+mj-cs"/>
              </a:rPr>
              <a:t>BPA Service Area Overview</a:t>
            </a:r>
          </a:p>
        </p:txBody>
      </p:sp>
      <p:grpSp>
        <p:nvGrpSpPr>
          <p:cNvPr id="17" name="Group 16">
            <a:extLst>
              <a:ext uri="{FF2B5EF4-FFF2-40B4-BE49-F238E27FC236}">
                <a16:creationId xmlns:a16="http://schemas.microsoft.com/office/drawing/2014/main" id="{160CD759-3D71-697E-4617-F4E60FBB8DD5}"/>
              </a:ext>
            </a:extLst>
          </p:cNvPr>
          <p:cNvGrpSpPr/>
          <p:nvPr/>
        </p:nvGrpSpPr>
        <p:grpSpPr>
          <a:xfrm>
            <a:off x="447676" y="2162627"/>
            <a:ext cx="6516236" cy="3652109"/>
            <a:chOff x="508002" y="2162627"/>
            <a:chExt cx="6516236" cy="3652109"/>
          </a:xfrm>
        </p:grpSpPr>
        <p:pic>
          <p:nvPicPr>
            <p:cNvPr id="9" name="Picture 8">
              <a:extLst>
                <a:ext uri="{FF2B5EF4-FFF2-40B4-BE49-F238E27FC236}">
                  <a16:creationId xmlns:a16="http://schemas.microsoft.com/office/drawing/2014/main" id="{2A77A825-A5F8-E5F5-EE74-9A003939A204}"/>
                </a:ext>
              </a:extLst>
            </p:cNvPr>
            <p:cNvPicPr>
              <a:picLocks noChangeAspect="1"/>
            </p:cNvPicPr>
            <p:nvPr/>
          </p:nvPicPr>
          <p:blipFill rotWithShape="1">
            <a:blip r:embed="rId3">
              <a:clrChange>
                <a:clrFrom>
                  <a:srgbClr val="D1D2D4"/>
                </a:clrFrom>
                <a:clrTo>
                  <a:srgbClr val="D1D2D4">
                    <a:alpha val="0"/>
                  </a:srgbClr>
                </a:clrTo>
              </a:clrChange>
            </a:blip>
            <a:srcRect l="2574" r="1496"/>
            <a:stretch/>
          </p:blipFill>
          <p:spPr>
            <a:xfrm>
              <a:off x="508002" y="2162627"/>
              <a:ext cx="6516236" cy="3652109"/>
            </a:xfrm>
            <a:prstGeom prst="rect">
              <a:avLst/>
            </a:prstGeom>
          </p:spPr>
        </p:pic>
        <p:sp>
          <p:nvSpPr>
            <p:cNvPr id="11" name="Star: 5 Points 10">
              <a:extLst>
                <a:ext uri="{FF2B5EF4-FFF2-40B4-BE49-F238E27FC236}">
                  <a16:creationId xmlns:a16="http://schemas.microsoft.com/office/drawing/2014/main" id="{34FEED10-9AFC-26B2-54C7-B64E7B5A123A}"/>
                </a:ext>
              </a:extLst>
            </p:cNvPr>
            <p:cNvSpPr/>
            <p:nvPr/>
          </p:nvSpPr>
          <p:spPr>
            <a:xfrm>
              <a:off x="2808290" y="3610747"/>
              <a:ext cx="118931" cy="118931"/>
            </a:xfrm>
            <a:prstGeom prst="star5">
              <a:avLst/>
            </a:prstGeom>
            <a:solidFill>
              <a:srgbClr val="CAFEDE"/>
            </a:solidFill>
            <a:ln>
              <a:solidFill>
                <a:srgbClr val="CAFE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23BDD41-9342-C302-0251-20502C6698D0}"/>
                </a:ext>
              </a:extLst>
            </p:cNvPr>
            <p:cNvSpPr txBox="1"/>
            <p:nvPr/>
          </p:nvSpPr>
          <p:spPr>
            <a:xfrm>
              <a:off x="2743201" y="3687969"/>
              <a:ext cx="1524000" cy="443199"/>
            </a:xfrm>
            <a:prstGeom prst="rect">
              <a:avLst/>
            </a:prstGeom>
            <a:noFill/>
          </p:spPr>
          <p:txBody>
            <a:bodyPr wrap="square" rtlCol="0">
              <a:spAutoFit/>
            </a:bodyPr>
            <a:lstStyle/>
            <a:p>
              <a:pPr>
                <a:lnSpc>
                  <a:spcPct val="95000"/>
                </a:lnSpc>
              </a:pPr>
              <a:r>
                <a:rPr lang="en-US" sz="1200" b="1" dirty="0">
                  <a:solidFill>
                    <a:srgbClr val="CAFEDE"/>
                  </a:solidFill>
                </a:rPr>
                <a:t>Portland, OR</a:t>
              </a:r>
              <a:br>
                <a:rPr lang="en-US" sz="1200" b="1" dirty="0">
                  <a:solidFill>
                    <a:srgbClr val="CAFEDE"/>
                  </a:solidFill>
                </a:rPr>
              </a:br>
              <a:r>
                <a:rPr lang="en-US" sz="1200" b="1" i="1" dirty="0">
                  <a:solidFill>
                    <a:srgbClr val="CAFEDE"/>
                  </a:solidFill>
                </a:rPr>
                <a:t>BPA Headquarters</a:t>
              </a:r>
            </a:p>
          </p:txBody>
        </p:sp>
        <p:sp>
          <p:nvSpPr>
            <p:cNvPr id="13" name="Star: 5 Points 12">
              <a:extLst>
                <a:ext uri="{FF2B5EF4-FFF2-40B4-BE49-F238E27FC236}">
                  <a16:creationId xmlns:a16="http://schemas.microsoft.com/office/drawing/2014/main" id="{35891946-44FC-BB02-576C-1EE391808D01}"/>
                </a:ext>
              </a:extLst>
            </p:cNvPr>
            <p:cNvSpPr/>
            <p:nvPr/>
          </p:nvSpPr>
          <p:spPr>
            <a:xfrm>
              <a:off x="2873381" y="3319293"/>
              <a:ext cx="118931" cy="118931"/>
            </a:xfrm>
            <a:prstGeom prst="star5">
              <a:avLst/>
            </a:prstGeom>
            <a:solidFill>
              <a:srgbClr val="D5E6F3"/>
            </a:solidFill>
            <a:ln>
              <a:solidFill>
                <a:srgbClr val="D5E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58F5D15-211B-6358-F1E6-738393B6CF34}"/>
                </a:ext>
              </a:extLst>
            </p:cNvPr>
            <p:cNvSpPr txBox="1"/>
            <p:nvPr/>
          </p:nvSpPr>
          <p:spPr>
            <a:xfrm>
              <a:off x="2960688" y="3263721"/>
              <a:ext cx="2463671" cy="443199"/>
            </a:xfrm>
            <a:prstGeom prst="rect">
              <a:avLst/>
            </a:prstGeom>
            <a:noFill/>
          </p:spPr>
          <p:txBody>
            <a:bodyPr wrap="square" rtlCol="0">
              <a:spAutoFit/>
            </a:bodyPr>
            <a:lstStyle/>
            <a:p>
              <a:pPr>
                <a:lnSpc>
                  <a:spcPct val="95000"/>
                </a:lnSpc>
              </a:pPr>
              <a:r>
                <a:rPr lang="en-US" sz="1200" b="1" dirty="0">
                  <a:solidFill>
                    <a:srgbClr val="D5E6F3"/>
                  </a:solidFill>
                </a:rPr>
                <a:t>Vancouver, WA</a:t>
              </a:r>
              <a:br>
                <a:rPr lang="en-US" sz="1200" b="1" dirty="0">
                  <a:solidFill>
                    <a:srgbClr val="D5E6F3"/>
                  </a:solidFill>
                </a:rPr>
              </a:br>
              <a:r>
                <a:rPr lang="en-US" sz="1200" b="1" i="1" dirty="0">
                  <a:solidFill>
                    <a:srgbClr val="D5E6F3"/>
                  </a:solidFill>
                </a:rPr>
                <a:t>BPA Transmission Facilities</a:t>
              </a:r>
            </a:p>
          </p:txBody>
        </p:sp>
      </p:grpSp>
    </p:spTree>
    <p:extLst>
      <p:ext uri="{BB962C8B-B14F-4D97-AF65-F5344CB8AC3E}">
        <p14:creationId xmlns:p14="http://schemas.microsoft.com/office/powerpoint/2010/main" val="387606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4294967295"/>
          </p:nvPr>
        </p:nvSpPr>
        <p:spPr>
          <a:xfrm>
            <a:off x="11696700" y="6356350"/>
            <a:ext cx="304799" cy="365125"/>
          </a:xfrm>
        </p:spPr>
        <p:txBody>
          <a:bodyPr/>
          <a:lstStyle/>
          <a:p>
            <a:fld id="{19B51A1E-902D-48AF-9020-955120F399B6}" type="slidenum">
              <a:rPr lang="en-ZA" smtClean="0"/>
              <a:pPr/>
              <a:t>5</a:t>
            </a:fld>
            <a:endParaRPr lang="en-ZA" dirty="0"/>
          </a:p>
        </p:txBody>
      </p:sp>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Summary of Key Credit Strengths</a:t>
            </a:r>
          </a:p>
        </p:txBody>
      </p:sp>
      <p:sp>
        <p:nvSpPr>
          <p:cNvPr id="6" name="TextBox 5">
            <a:extLst>
              <a:ext uri="{FF2B5EF4-FFF2-40B4-BE49-F238E27FC236}">
                <a16:creationId xmlns:a16="http://schemas.microsoft.com/office/drawing/2014/main" id="{E1562882-05EC-3BEB-1FB5-30EAB9D769AE}"/>
              </a:ext>
            </a:extLst>
          </p:cNvPr>
          <p:cNvSpPr txBox="1"/>
          <p:nvPr/>
        </p:nvSpPr>
        <p:spPr>
          <a:xfrm>
            <a:off x="447676" y="1090277"/>
            <a:ext cx="11449050" cy="646331"/>
          </a:xfrm>
          <a:prstGeom prst="rect">
            <a:avLst/>
          </a:prstGeom>
          <a:noFill/>
        </p:spPr>
        <p:txBody>
          <a:bodyPr wrap="square" rtlCol="0">
            <a:spAutoFit/>
          </a:bodyPr>
          <a:lstStyle/>
          <a:p>
            <a:r>
              <a:rPr lang="en-US" i="1" dirty="0">
                <a:solidFill>
                  <a:srgbClr val="408EC8"/>
                </a:solidFill>
              </a:rPr>
              <a:t>BPA's fundamental credit strengths include access to multiple capital sources, a cost recovery mandate, priority of non-federal debt payments, and a long-term strategic financial plan </a:t>
            </a:r>
          </a:p>
        </p:txBody>
      </p:sp>
      <p:grpSp>
        <p:nvGrpSpPr>
          <p:cNvPr id="39" name="Group 38">
            <a:extLst>
              <a:ext uri="{FF2B5EF4-FFF2-40B4-BE49-F238E27FC236}">
                <a16:creationId xmlns:a16="http://schemas.microsoft.com/office/drawing/2014/main" id="{BEFD937C-505A-CF41-56B8-7F5D368DAFAE}"/>
              </a:ext>
            </a:extLst>
          </p:cNvPr>
          <p:cNvGrpSpPr/>
          <p:nvPr/>
        </p:nvGrpSpPr>
        <p:grpSpPr>
          <a:xfrm>
            <a:off x="458666" y="1841774"/>
            <a:ext cx="11426965" cy="865191"/>
            <a:chOff x="458666" y="1826838"/>
            <a:chExt cx="11426965" cy="1300079"/>
          </a:xfrm>
        </p:grpSpPr>
        <p:cxnSp>
          <p:nvCxnSpPr>
            <p:cNvPr id="16" name="Line">
              <a:extLst>
                <a:ext uri="{FF2B5EF4-FFF2-40B4-BE49-F238E27FC236}">
                  <a16:creationId xmlns:a16="http://schemas.microsoft.com/office/drawing/2014/main" id="{5C09E5B5-7689-26FC-1603-1DBE9CF4CE11}"/>
                </a:ext>
              </a:extLst>
            </p:cNvPr>
            <p:cNvCxnSpPr>
              <a:cxnSpLocks noChangeShapeType="1"/>
              <a:stCxn id="18" idx="3"/>
              <a:endCxn id="19" idx="1"/>
            </p:cNvCxnSpPr>
            <p:nvPr>
              <p:custDataLst>
                <p:tags r:id="rId13"/>
              </p:custDataLst>
            </p:nvPr>
          </p:nvCxnSpPr>
          <p:spPr bwMode="gray">
            <a:xfrm flipV="1">
              <a:off x="2400954" y="2475909"/>
              <a:ext cx="200871" cy="969"/>
            </a:xfrm>
            <a:prstGeom prst="straightConnector1">
              <a:avLst/>
            </a:prstGeom>
            <a:noFill/>
            <a:ln w="6350">
              <a:solidFill>
                <a:srgbClr val="808080"/>
              </a:solidFill>
              <a:round/>
              <a:headEnd/>
              <a:tailEnd/>
            </a:ln>
            <a:extLst>
              <a:ext uri="{909E8E84-426E-40DD-AFC4-6F175D3DCCD1}">
                <a14:hiddenFill xmlns:a14="http://schemas.microsoft.com/office/drawing/2010/main">
                  <a:noFill/>
                </a14:hiddenFill>
              </a:ext>
            </a:extLst>
          </p:spPr>
        </p:cxnSp>
        <p:grpSp>
          <p:nvGrpSpPr>
            <p:cNvPr id="7" name="Group 6">
              <a:extLst>
                <a:ext uri="{FF2B5EF4-FFF2-40B4-BE49-F238E27FC236}">
                  <a16:creationId xmlns:a16="http://schemas.microsoft.com/office/drawing/2014/main" id="{F3A7A7E4-9A33-F9B9-78B2-032B228FB4AE}"/>
                </a:ext>
              </a:extLst>
            </p:cNvPr>
            <p:cNvGrpSpPr/>
            <p:nvPr/>
          </p:nvGrpSpPr>
          <p:grpSpPr>
            <a:xfrm>
              <a:off x="458666" y="1826838"/>
              <a:ext cx="11426965" cy="1300079"/>
              <a:chOff x="458666" y="3563729"/>
              <a:chExt cx="11426965" cy="1300079"/>
            </a:xfrm>
          </p:grpSpPr>
          <p:sp>
            <p:nvSpPr>
              <p:cNvPr id="18" name="Title Box">
                <a:extLst>
                  <a:ext uri="{FF2B5EF4-FFF2-40B4-BE49-F238E27FC236}">
                    <a16:creationId xmlns:a16="http://schemas.microsoft.com/office/drawing/2014/main" id="{1F76E800-84E0-9F45-72DC-C0C9F955C471}"/>
                  </a:ext>
                </a:extLst>
              </p:cNvPr>
              <p:cNvSpPr>
                <a:spLocks noChangeArrowheads="1"/>
              </p:cNvSpPr>
              <p:nvPr>
                <p:custDataLst>
                  <p:tags r:id="rId14"/>
                </p:custDataLst>
              </p:nvPr>
            </p:nvSpPr>
            <p:spPr bwMode="gray">
              <a:xfrm>
                <a:off x="458666" y="3563729"/>
                <a:ext cx="1942288" cy="1300079"/>
              </a:xfrm>
              <a:prstGeom prst="rect">
                <a:avLst/>
              </a:prstGeom>
              <a:solidFill>
                <a:srgbClr val="8EBCDE"/>
              </a:solidFill>
              <a:ln w="3175">
                <a:solidFill>
                  <a:srgbClr val="8EBCDE"/>
                </a:solidFill>
                <a:miter lim="800000"/>
                <a:headEnd/>
                <a:tailEnd/>
              </a:ln>
            </p:spPr>
            <p:txBody>
              <a:bodyPr lIns="91440" tIns="0" rIns="91440" bIns="0" anchor="ctr"/>
              <a:lstStyle/>
              <a:p>
                <a:pPr algn="ctr" defTabSz="914303" fontAlgn="base">
                  <a:spcBef>
                    <a:spcPct val="0"/>
                  </a:spcBef>
                  <a:spcAft>
                    <a:spcPct val="0"/>
                  </a:spcAft>
                  <a:defRPr/>
                </a:pPr>
                <a:r>
                  <a:rPr lang="en-US" altLang="zh-TW" sz="1600" b="1" dirty="0">
                    <a:solidFill>
                      <a:srgbClr val="FFFFFF"/>
                    </a:solidFill>
                    <a:latin typeface="+mj-lt"/>
                    <a:cs typeface="Arial" charset="0"/>
                  </a:rPr>
                  <a:t>Essential Service with Long-Term Customers</a:t>
                </a:r>
              </a:p>
            </p:txBody>
          </p:sp>
          <p:sp>
            <p:nvSpPr>
              <p:cNvPr id="19" name="Text Box">
                <a:extLst>
                  <a:ext uri="{FF2B5EF4-FFF2-40B4-BE49-F238E27FC236}">
                    <a16:creationId xmlns:a16="http://schemas.microsoft.com/office/drawing/2014/main" id="{187A9F54-56B0-6CA9-803F-0C65CD94AD99}"/>
                  </a:ext>
                </a:extLst>
              </p:cNvPr>
              <p:cNvSpPr>
                <a:spLocks noChangeArrowheads="1"/>
              </p:cNvSpPr>
              <p:nvPr>
                <p:custDataLst>
                  <p:tags r:id="rId15"/>
                </p:custDataLst>
              </p:nvPr>
            </p:nvSpPr>
            <p:spPr bwMode="gray">
              <a:xfrm>
                <a:off x="2601825" y="3563729"/>
                <a:ext cx="9283806" cy="1298140"/>
              </a:xfrm>
              <a:prstGeom prst="rect">
                <a:avLst/>
              </a:prstGeom>
              <a:solidFill>
                <a:schemeClr val="bg1"/>
              </a:solidFill>
              <a:ln w="6350">
                <a:solidFill>
                  <a:srgbClr val="8EBCDE"/>
                </a:solidFill>
                <a:miter lim="800000"/>
                <a:headEnd/>
                <a:tailEnd/>
              </a:ln>
              <a:effectLst>
                <a:outerShdw dist="88900" dir="10800000" algn="ctr" rotWithShape="0">
                  <a:srgbClr val="8EBCDE"/>
                </a:outerShdw>
              </a:effectLst>
            </p:spPr>
            <p:txBody>
              <a:bodyPr lIns="91417" tIns="36567" rIns="36567" bIns="36567" anchor="ctr"/>
              <a:lstStyle/>
              <a:p>
                <a:pPr marL="215900" lvl="1" indent="-214313" defTabSz="1019312" fontAlgn="base">
                  <a:lnSpc>
                    <a:spcPct val="110000"/>
                  </a:lnSpc>
                  <a:spcBef>
                    <a:spcPct val="70000"/>
                  </a:spcBef>
                  <a:spcAft>
                    <a:spcPct val="0"/>
                  </a:spcAft>
                  <a:buClr>
                    <a:srgbClr val="215887"/>
                  </a:buClr>
                  <a:buSzPct val="100000"/>
                  <a:buFont typeface="Arial" panose="020B0604020202020204" pitchFamily="34" charset="0"/>
                  <a:buChar char="•"/>
                  <a:defRPr/>
                </a:pPr>
                <a:r>
                  <a:rPr lang="en-US" altLang="en-US" sz="1400" dirty="0">
                    <a:solidFill>
                      <a:srgbClr val="000000"/>
                    </a:solidFill>
                    <a:latin typeface="+mj-lt"/>
                    <a:cs typeface="Arial" charset="0"/>
                  </a:rPr>
                  <a:t>Provides about 32% of the electricity generated in the region and has an approximately 75% share of bulk transmission capacity in the PNW</a:t>
                </a:r>
              </a:p>
              <a:p>
                <a:pPr marL="215900" lvl="1" indent="-214313" defTabSz="1019312" fontAlgn="base">
                  <a:lnSpc>
                    <a:spcPct val="110000"/>
                  </a:lnSpc>
                  <a:spcBef>
                    <a:spcPct val="70000"/>
                  </a:spcBef>
                  <a:spcAft>
                    <a:spcPct val="0"/>
                  </a:spcAft>
                  <a:buClr>
                    <a:srgbClr val="215887"/>
                  </a:buClr>
                  <a:buSzPct val="100000"/>
                  <a:buFont typeface="Arial" panose="020B0604020202020204" pitchFamily="34" charset="0"/>
                  <a:buChar char="•"/>
                  <a:defRPr/>
                </a:pPr>
                <a:r>
                  <a:rPr lang="en-US" altLang="en-US" sz="1400" dirty="0">
                    <a:solidFill>
                      <a:srgbClr val="000000"/>
                    </a:solidFill>
                    <a:latin typeface="+mj-lt"/>
                    <a:cs typeface="Arial" charset="0"/>
                  </a:rPr>
                  <a:t>Maintains long-term contracts with over 140 power customers and more than 400 transmission customers</a:t>
                </a:r>
              </a:p>
            </p:txBody>
          </p:sp>
        </p:grpSp>
      </p:grpSp>
      <p:grpSp>
        <p:nvGrpSpPr>
          <p:cNvPr id="40" name="Group 39">
            <a:extLst>
              <a:ext uri="{FF2B5EF4-FFF2-40B4-BE49-F238E27FC236}">
                <a16:creationId xmlns:a16="http://schemas.microsoft.com/office/drawing/2014/main" id="{232B685B-6EE7-2D54-2851-354E8573D9A8}"/>
              </a:ext>
            </a:extLst>
          </p:cNvPr>
          <p:cNvGrpSpPr/>
          <p:nvPr/>
        </p:nvGrpSpPr>
        <p:grpSpPr>
          <a:xfrm>
            <a:off x="458666" y="2807501"/>
            <a:ext cx="11426965" cy="994430"/>
            <a:chOff x="458666" y="1887043"/>
            <a:chExt cx="11426965" cy="1494279"/>
          </a:xfrm>
        </p:grpSpPr>
        <p:cxnSp>
          <p:nvCxnSpPr>
            <p:cNvPr id="41" name="Line">
              <a:extLst>
                <a:ext uri="{FF2B5EF4-FFF2-40B4-BE49-F238E27FC236}">
                  <a16:creationId xmlns:a16="http://schemas.microsoft.com/office/drawing/2014/main" id="{50416392-36E3-0E5B-21FA-293D2AC1F47F}"/>
                </a:ext>
              </a:extLst>
            </p:cNvPr>
            <p:cNvCxnSpPr>
              <a:cxnSpLocks noChangeShapeType="1"/>
              <a:stCxn id="43" idx="3"/>
              <a:endCxn id="44" idx="1"/>
            </p:cNvCxnSpPr>
            <p:nvPr>
              <p:custDataLst>
                <p:tags r:id="rId10"/>
              </p:custDataLst>
            </p:nvPr>
          </p:nvCxnSpPr>
          <p:spPr bwMode="gray">
            <a:xfrm flipV="1">
              <a:off x="2400954" y="2633213"/>
              <a:ext cx="200871" cy="1938"/>
            </a:xfrm>
            <a:prstGeom prst="straightConnector1">
              <a:avLst/>
            </a:prstGeom>
            <a:noFill/>
            <a:ln w="6350">
              <a:solidFill>
                <a:srgbClr val="808080"/>
              </a:solidFill>
              <a:round/>
              <a:headEnd/>
              <a:tailEnd/>
            </a:ln>
            <a:extLst>
              <a:ext uri="{909E8E84-426E-40DD-AFC4-6F175D3DCCD1}">
                <a14:hiddenFill xmlns:a14="http://schemas.microsoft.com/office/drawing/2010/main">
                  <a:noFill/>
                </a14:hiddenFill>
              </a:ext>
            </a:extLst>
          </p:spPr>
        </p:cxnSp>
        <p:grpSp>
          <p:nvGrpSpPr>
            <p:cNvPr id="42" name="Group 41">
              <a:extLst>
                <a:ext uri="{FF2B5EF4-FFF2-40B4-BE49-F238E27FC236}">
                  <a16:creationId xmlns:a16="http://schemas.microsoft.com/office/drawing/2014/main" id="{FBCAD502-FE4C-8277-AF22-2A10CE2156D4}"/>
                </a:ext>
              </a:extLst>
            </p:cNvPr>
            <p:cNvGrpSpPr/>
            <p:nvPr/>
          </p:nvGrpSpPr>
          <p:grpSpPr>
            <a:xfrm>
              <a:off x="458666" y="1887043"/>
              <a:ext cx="11426965" cy="1494279"/>
              <a:chOff x="458666" y="3623934"/>
              <a:chExt cx="11426965" cy="1494279"/>
            </a:xfrm>
          </p:grpSpPr>
          <p:sp>
            <p:nvSpPr>
              <p:cNvPr id="43" name="Title Box">
                <a:extLst>
                  <a:ext uri="{FF2B5EF4-FFF2-40B4-BE49-F238E27FC236}">
                    <a16:creationId xmlns:a16="http://schemas.microsoft.com/office/drawing/2014/main" id="{1C96B4FF-CABF-C86F-2838-B8EFF7F33DB7}"/>
                  </a:ext>
                </a:extLst>
              </p:cNvPr>
              <p:cNvSpPr>
                <a:spLocks noChangeArrowheads="1"/>
              </p:cNvSpPr>
              <p:nvPr>
                <p:custDataLst>
                  <p:tags r:id="rId11"/>
                </p:custDataLst>
              </p:nvPr>
            </p:nvSpPr>
            <p:spPr bwMode="gray">
              <a:xfrm>
                <a:off x="458666" y="3625872"/>
                <a:ext cx="1942288" cy="1492341"/>
              </a:xfrm>
              <a:prstGeom prst="rect">
                <a:avLst/>
              </a:prstGeom>
              <a:solidFill>
                <a:srgbClr val="8EBCDE"/>
              </a:solidFill>
              <a:ln w="3175">
                <a:solidFill>
                  <a:srgbClr val="8EBCDE"/>
                </a:solidFill>
                <a:miter lim="800000"/>
                <a:headEnd/>
                <a:tailEnd/>
              </a:ln>
            </p:spPr>
            <p:txBody>
              <a:bodyPr lIns="91440" tIns="0" rIns="91440" bIns="0" anchor="ctr"/>
              <a:lstStyle/>
              <a:p>
                <a:pPr algn="ctr" defTabSz="914303" fontAlgn="base">
                  <a:spcBef>
                    <a:spcPct val="0"/>
                  </a:spcBef>
                  <a:spcAft>
                    <a:spcPct val="0"/>
                  </a:spcAft>
                  <a:defRPr/>
                </a:pPr>
                <a:r>
                  <a:rPr lang="en-US" altLang="zh-TW" sz="1600" b="1" dirty="0">
                    <a:solidFill>
                      <a:srgbClr val="FFFFFF"/>
                    </a:solidFill>
                    <a:latin typeface="+mj-lt"/>
                    <a:cs typeface="Arial" charset="0"/>
                  </a:rPr>
                  <a:t>Funding</a:t>
                </a:r>
              </a:p>
              <a:p>
                <a:pPr algn="ctr" defTabSz="914303" fontAlgn="base">
                  <a:spcBef>
                    <a:spcPct val="0"/>
                  </a:spcBef>
                  <a:spcAft>
                    <a:spcPct val="0"/>
                  </a:spcAft>
                  <a:defRPr/>
                </a:pPr>
                <a:r>
                  <a:rPr lang="en-US" altLang="zh-TW" sz="1600" b="1" dirty="0">
                    <a:solidFill>
                      <a:srgbClr val="FFFFFF"/>
                    </a:solidFill>
                    <a:latin typeface="+mj-lt"/>
                    <a:cs typeface="Arial" charset="0"/>
                  </a:rPr>
                  <a:t>Sources</a:t>
                </a:r>
              </a:p>
            </p:txBody>
          </p:sp>
          <p:sp>
            <p:nvSpPr>
              <p:cNvPr id="44" name="Text Box">
                <a:extLst>
                  <a:ext uri="{FF2B5EF4-FFF2-40B4-BE49-F238E27FC236}">
                    <a16:creationId xmlns:a16="http://schemas.microsoft.com/office/drawing/2014/main" id="{1F9CFA03-CEF7-84B6-042A-ACE52A594260}"/>
                  </a:ext>
                </a:extLst>
              </p:cNvPr>
              <p:cNvSpPr>
                <a:spLocks noChangeArrowheads="1"/>
              </p:cNvSpPr>
              <p:nvPr>
                <p:custDataLst>
                  <p:tags r:id="rId12"/>
                </p:custDataLst>
              </p:nvPr>
            </p:nvSpPr>
            <p:spPr bwMode="gray">
              <a:xfrm>
                <a:off x="2601825" y="3623934"/>
                <a:ext cx="9283806" cy="1492341"/>
              </a:xfrm>
              <a:prstGeom prst="rect">
                <a:avLst/>
              </a:prstGeom>
              <a:solidFill>
                <a:schemeClr val="bg1"/>
              </a:solidFill>
              <a:ln w="6350">
                <a:solidFill>
                  <a:srgbClr val="8EBCDE"/>
                </a:solidFill>
                <a:miter lim="800000"/>
                <a:headEnd/>
                <a:tailEnd/>
              </a:ln>
              <a:effectLst>
                <a:outerShdw dist="88900" dir="10800000" algn="ctr" rotWithShape="0">
                  <a:srgbClr val="8EBCDE"/>
                </a:outerShdw>
              </a:effectLst>
            </p:spPr>
            <p:txBody>
              <a:bodyPr lIns="91417" tIns="36567" rIns="36567" bIns="36567" anchor="ctr"/>
              <a:lstStyle/>
              <a:p>
                <a:pPr marL="215900" lvl="1" indent="-214313" defTabSz="1019312" fontAlgn="base">
                  <a:lnSpc>
                    <a:spcPct val="110000"/>
                  </a:lnSpc>
                  <a:spcBef>
                    <a:spcPct val="70000"/>
                  </a:spcBef>
                  <a:spcAft>
                    <a:spcPct val="0"/>
                  </a:spcAft>
                  <a:buClr>
                    <a:srgbClr val="215887"/>
                  </a:buClr>
                  <a:buSzPct val="100000"/>
                  <a:buFont typeface="Arial" panose="020B0604020202020204" pitchFamily="34" charset="0"/>
                  <a:buChar char="•"/>
                  <a:defRPr/>
                </a:pPr>
                <a:r>
                  <a:rPr lang="en-US" altLang="en-US" sz="1400" dirty="0">
                    <a:solidFill>
                      <a:srgbClr val="000000"/>
                    </a:solidFill>
                    <a:latin typeface="+mj-lt"/>
                    <a:cs typeface="Arial" charset="0"/>
                  </a:rPr>
                  <a:t>Self-financed through revenue earned from delivery of power and transmission services; Not subject to government “shut down” due to a lapse in appropriations </a:t>
                </a:r>
              </a:p>
              <a:p>
                <a:pPr marL="215900" lvl="1" indent="-214313" defTabSz="1019312" fontAlgn="base">
                  <a:lnSpc>
                    <a:spcPct val="110000"/>
                  </a:lnSpc>
                  <a:spcBef>
                    <a:spcPct val="70000"/>
                  </a:spcBef>
                  <a:spcAft>
                    <a:spcPct val="0"/>
                  </a:spcAft>
                  <a:buClr>
                    <a:srgbClr val="215887"/>
                  </a:buClr>
                  <a:buSzPct val="100000"/>
                  <a:buFont typeface="Arial" panose="020B0604020202020204" pitchFamily="34" charset="0"/>
                  <a:buChar char="•"/>
                  <a:defRPr/>
                </a:pPr>
                <a:r>
                  <a:rPr lang="en-US" altLang="en-US" sz="1400" dirty="0">
                    <a:solidFill>
                      <a:srgbClr val="000000"/>
                    </a:solidFill>
                    <a:latin typeface="+mj-lt"/>
                    <a:cs typeface="Arial" charset="0"/>
                  </a:rPr>
                  <a:t>Access to capital through both Federal and Non-Federal sources</a:t>
                </a:r>
              </a:p>
            </p:txBody>
          </p:sp>
        </p:grpSp>
      </p:grpSp>
      <p:grpSp>
        <p:nvGrpSpPr>
          <p:cNvPr id="45" name="Group 44">
            <a:extLst>
              <a:ext uri="{FF2B5EF4-FFF2-40B4-BE49-F238E27FC236}">
                <a16:creationId xmlns:a16="http://schemas.microsoft.com/office/drawing/2014/main" id="{702C2911-C922-71E6-07B0-86DFAD257A3F}"/>
              </a:ext>
            </a:extLst>
          </p:cNvPr>
          <p:cNvGrpSpPr/>
          <p:nvPr/>
        </p:nvGrpSpPr>
        <p:grpSpPr>
          <a:xfrm>
            <a:off x="458666" y="3905152"/>
            <a:ext cx="11426965" cy="731513"/>
            <a:chOff x="458666" y="2145482"/>
            <a:chExt cx="11426965" cy="1099206"/>
          </a:xfrm>
        </p:grpSpPr>
        <p:cxnSp>
          <p:nvCxnSpPr>
            <p:cNvPr id="46" name="Line">
              <a:extLst>
                <a:ext uri="{FF2B5EF4-FFF2-40B4-BE49-F238E27FC236}">
                  <a16:creationId xmlns:a16="http://schemas.microsoft.com/office/drawing/2014/main" id="{3CC76389-C510-5B6C-04F2-4F02EDE42C36}"/>
                </a:ext>
              </a:extLst>
            </p:cNvPr>
            <p:cNvCxnSpPr>
              <a:cxnSpLocks noChangeShapeType="1"/>
              <a:stCxn id="48" idx="3"/>
              <a:endCxn id="49" idx="1"/>
            </p:cNvCxnSpPr>
            <p:nvPr>
              <p:custDataLst>
                <p:tags r:id="rId7"/>
              </p:custDataLst>
            </p:nvPr>
          </p:nvCxnSpPr>
          <p:spPr bwMode="gray">
            <a:xfrm flipV="1">
              <a:off x="2400954" y="2694123"/>
              <a:ext cx="200871" cy="1928"/>
            </a:xfrm>
            <a:prstGeom prst="straightConnector1">
              <a:avLst/>
            </a:prstGeom>
            <a:noFill/>
            <a:ln w="6350">
              <a:solidFill>
                <a:srgbClr val="808080"/>
              </a:solidFill>
              <a:round/>
              <a:headEnd/>
              <a:tailEnd/>
            </a:ln>
            <a:extLst>
              <a:ext uri="{909E8E84-426E-40DD-AFC4-6F175D3DCCD1}">
                <a14:hiddenFill xmlns:a14="http://schemas.microsoft.com/office/drawing/2010/main">
                  <a:noFill/>
                </a14:hiddenFill>
              </a:ext>
            </a:extLst>
          </p:spPr>
        </p:cxnSp>
        <p:grpSp>
          <p:nvGrpSpPr>
            <p:cNvPr id="47" name="Group 46">
              <a:extLst>
                <a:ext uri="{FF2B5EF4-FFF2-40B4-BE49-F238E27FC236}">
                  <a16:creationId xmlns:a16="http://schemas.microsoft.com/office/drawing/2014/main" id="{E0CBA8F8-AD77-8A4A-D14E-ED145BF50112}"/>
                </a:ext>
              </a:extLst>
            </p:cNvPr>
            <p:cNvGrpSpPr/>
            <p:nvPr/>
          </p:nvGrpSpPr>
          <p:grpSpPr>
            <a:xfrm>
              <a:off x="458666" y="2145482"/>
              <a:ext cx="11426965" cy="1099206"/>
              <a:chOff x="458666" y="3882373"/>
              <a:chExt cx="11426965" cy="1099206"/>
            </a:xfrm>
          </p:grpSpPr>
          <p:sp>
            <p:nvSpPr>
              <p:cNvPr id="48" name="Title Box">
                <a:extLst>
                  <a:ext uri="{FF2B5EF4-FFF2-40B4-BE49-F238E27FC236}">
                    <a16:creationId xmlns:a16="http://schemas.microsoft.com/office/drawing/2014/main" id="{12ED5DE0-A4C2-B725-AAC7-021508F92DD4}"/>
                  </a:ext>
                </a:extLst>
              </p:cNvPr>
              <p:cNvSpPr>
                <a:spLocks noChangeArrowheads="1"/>
              </p:cNvSpPr>
              <p:nvPr>
                <p:custDataLst>
                  <p:tags r:id="rId8"/>
                </p:custDataLst>
              </p:nvPr>
            </p:nvSpPr>
            <p:spPr bwMode="gray">
              <a:xfrm>
                <a:off x="458666" y="3884304"/>
                <a:ext cx="1942288" cy="1097275"/>
              </a:xfrm>
              <a:prstGeom prst="rect">
                <a:avLst/>
              </a:prstGeom>
              <a:solidFill>
                <a:srgbClr val="8EBCDE"/>
              </a:solidFill>
              <a:ln w="3175">
                <a:solidFill>
                  <a:srgbClr val="8EBCDE"/>
                </a:solidFill>
                <a:miter lim="800000"/>
                <a:headEnd/>
                <a:tailEnd/>
              </a:ln>
            </p:spPr>
            <p:txBody>
              <a:bodyPr lIns="91440" tIns="0" rIns="91440" bIns="0" anchor="ctr"/>
              <a:lstStyle/>
              <a:p>
                <a:pPr algn="ctr" defTabSz="914303" fontAlgn="base">
                  <a:spcBef>
                    <a:spcPct val="0"/>
                  </a:spcBef>
                  <a:spcAft>
                    <a:spcPct val="0"/>
                  </a:spcAft>
                  <a:defRPr/>
                </a:pPr>
                <a:r>
                  <a:rPr lang="en-US" altLang="zh-TW" sz="1600" b="1" dirty="0">
                    <a:solidFill>
                      <a:srgbClr val="FFFFFF"/>
                    </a:solidFill>
                    <a:latin typeface="+mj-lt"/>
                    <a:cs typeface="Arial" charset="0"/>
                  </a:rPr>
                  <a:t>Cost</a:t>
                </a:r>
              </a:p>
              <a:p>
                <a:pPr algn="ctr" defTabSz="914303" fontAlgn="base">
                  <a:spcBef>
                    <a:spcPct val="0"/>
                  </a:spcBef>
                  <a:spcAft>
                    <a:spcPct val="0"/>
                  </a:spcAft>
                  <a:defRPr/>
                </a:pPr>
                <a:r>
                  <a:rPr lang="en-US" altLang="zh-TW" sz="1600" b="1" dirty="0">
                    <a:solidFill>
                      <a:srgbClr val="FFFFFF"/>
                    </a:solidFill>
                    <a:latin typeface="+mj-lt"/>
                    <a:cs typeface="Arial" charset="0"/>
                  </a:rPr>
                  <a:t>Recovery</a:t>
                </a:r>
              </a:p>
            </p:txBody>
          </p:sp>
          <p:sp>
            <p:nvSpPr>
              <p:cNvPr id="49" name="Text Box">
                <a:extLst>
                  <a:ext uri="{FF2B5EF4-FFF2-40B4-BE49-F238E27FC236}">
                    <a16:creationId xmlns:a16="http://schemas.microsoft.com/office/drawing/2014/main" id="{DAC047AF-78FE-2B75-D1B7-0F044403FC98}"/>
                  </a:ext>
                </a:extLst>
              </p:cNvPr>
              <p:cNvSpPr>
                <a:spLocks noChangeArrowheads="1"/>
              </p:cNvSpPr>
              <p:nvPr>
                <p:custDataLst>
                  <p:tags r:id="rId9"/>
                </p:custDataLst>
              </p:nvPr>
            </p:nvSpPr>
            <p:spPr bwMode="gray">
              <a:xfrm>
                <a:off x="2601825" y="3882373"/>
                <a:ext cx="9283806" cy="1097280"/>
              </a:xfrm>
              <a:prstGeom prst="rect">
                <a:avLst/>
              </a:prstGeom>
              <a:solidFill>
                <a:schemeClr val="bg1"/>
              </a:solidFill>
              <a:ln w="6350">
                <a:solidFill>
                  <a:srgbClr val="8EBCDE"/>
                </a:solidFill>
                <a:miter lim="800000"/>
                <a:headEnd/>
                <a:tailEnd/>
              </a:ln>
              <a:effectLst>
                <a:outerShdw dist="88900" dir="10800000" algn="ctr" rotWithShape="0">
                  <a:srgbClr val="8EBCDE"/>
                </a:outerShdw>
              </a:effectLst>
            </p:spPr>
            <p:txBody>
              <a:bodyPr lIns="91417" tIns="36567" rIns="36567" bIns="36567" anchor="ctr"/>
              <a:lstStyle/>
              <a:p>
                <a:pPr marL="215900" lvl="1" indent="-214313" defTabSz="1019312" fontAlgn="base">
                  <a:lnSpc>
                    <a:spcPct val="110000"/>
                  </a:lnSpc>
                  <a:spcBef>
                    <a:spcPct val="70000"/>
                  </a:spcBef>
                  <a:spcAft>
                    <a:spcPct val="0"/>
                  </a:spcAft>
                  <a:buClr>
                    <a:srgbClr val="215887"/>
                  </a:buClr>
                  <a:buSzPct val="100000"/>
                  <a:buFont typeface="Arial" panose="020B0604020202020204" pitchFamily="34" charset="0"/>
                  <a:buChar char="•"/>
                  <a:defRPr/>
                </a:pPr>
                <a:r>
                  <a:rPr lang="en-US" altLang="en-US" sz="1400" dirty="0">
                    <a:solidFill>
                      <a:srgbClr val="000000"/>
                    </a:solidFill>
                    <a:latin typeface="+mj-lt"/>
                    <a:cs typeface="Arial" charset="0"/>
                  </a:rPr>
                  <a:t>BPA is required by law to establish rates to recover all costs</a:t>
                </a:r>
              </a:p>
              <a:p>
                <a:pPr marL="215900" lvl="1" indent="-214313" defTabSz="1019312" fontAlgn="base">
                  <a:lnSpc>
                    <a:spcPct val="110000"/>
                  </a:lnSpc>
                  <a:spcBef>
                    <a:spcPct val="70000"/>
                  </a:spcBef>
                  <a:spcAft>
                    <a:spcPct val="0"/>
                  </a:spcAft>
                  <a:buClr>
                    <a:srgbClr val="215887"/>
                  </a:buClr>
                  <a:buSzPct val="100000"/>
                  <a:buFont typeface="Arial" panose="020B0604020202020204" pitchFamily="34" charset="0"/>
                  <a:buChar char="•"/>
                  <a:defRPr/>
                </a:pPr>
                <a:r>
                  <a:rPr lang="en-US" altLang="en-US" sz="1400" dirty="0">
                    <a:solidFill>
                      <a:srgbClr val="000000"/>
                    </a:solidFill>
                    <a:latin typeface="+mj-lt"/>
                    <a:cs typeface="Arial" charset="0"/>
                  </a:rPr>
                  <a:t>FERC reviews rates to ensure compliance with statutory requirement for BPA to recover all costs through rates</a:t>
                </a:r>
              </a:p>
            </p:txBody>
          </p:sp>
        </p:grpSp>
      </p:grpSp>
      <p:grpSp>
        <p:nvGrpSpPr>
          <p:cNvPr id="50" name="Group 49">
            <a:extLst>
              <a:ext uri="{FF2B5EF4-FFF2-40B4-BE49-F238E27FC236}">
                <a16:creationId xmlns:a16="http://schemas.microsoft.com/office/drawing/2014/main" id="{9C0DB49D-2C0D-8FA6-E721-2C3DEFBF7BD7}"/>
              </a:ext>
            </a:extLst>
          </p:cNvPr>
          <p:cNvGrpSpPr/>
          <p:nvPr/>
        </p:nvGrpSpPr>
        <p:grpSpPr>
          <a:xfrm>
            <a:off x="458666" y="4752425"/>
            <a:ext cx="11426965" cy="731520"/>
            <a:chOff x="458666" y="2027699"/>
            <a:chExt cx="11426965" cy="1099218"/>
          </a:xfrm>
        </p:grpSpPr>
        <p:cxnSp>
          <p:nvCxnSpPr>
            <p:cNvPr id="51" name="Line">
              <a:extLst>
                <a:ext uri="{FF2B5EF4-FFF2-40B4-BE49-F238E27FC236}">
                  <a16:creationId xmlns:a16="http://schemas.microsoft.com/office/drawing/2014/main" id="{F1963A5F-F69B-3818-BD6A-815F8064701C}"/>
                </a:ext>
              </a:extLst>
            </p:cNvPr>
            <p:cNvCxnSpPr>
              <a:cxnSpLocks noChangeShapeType="1"/>
              <a:stCxn id="53" idx="3"/>
              <a:endCxn id="54" idx="1"/>
            </p:cNvCxnSpPr>
            <p:nvPr>
              <p:custDataLst>
                <p:tags r:id="rId4"/>
              </p:custDataLst>
            </p:nvPr>
          </p:nvCxnSpPr>
          <p:spPr bwMode="gray">
            <a:xfrm flipV="1">
              <a:off x="2400954" y="2576339"/>
              <a:ext cx="200871" cy="1938"/>
            </a:xfrm>
            <a:prstGeom prst="straightConnector1">
              <a:avLst/>
            </a:prstGeom>
            <a:noFill/>
            <a:ln w="6350">
              <a:solidFill>
                <a:srgbClr val="808080"/>
              </a:solidFill>
              <a:round/>
              <a:headEnd/>
              <a:tailEnd/>
            </a:ln>
            <a:extLst>
              <a:ext uri="{909E8E84-426E-40DD-AFC4-6F175D3DCCD1}">
                <a14:hiddenFill xmlns:a14="http://schemas.microsoft.com/office/drawing/2010/main">
                  <a:noFill/>
                </a14:hiddenFill>
              </a:ext>
            </a:extLst>
          </p:spPr>
        </p:cxnSp>
        <p:grpSp>
          <p:nvGrpSpPr>
            <p:cNvPr id="52" name="Group 51">
              <a:extLst>
                <a:ext uri="{FF2B5EF4-FFF2-40B4-BE49-F238E27FC236}">
                  <a16:creationId xmlns:a16="http://schemas.microsoft.com/office/drawing/2014/main" id="{9050ACB6-7665-664B-9C45-36822F907930}"/>
                </a:ext>
              </a:extLst>
            </p:cNvPr>
            <p:cNvGrpSpPr/>
            <p:nvPr/>
          </p:nvGrpSpPr>
          <p:grpSpPr>
            <a:xfrm>
              <a:off x="458666" y="2027699"/>
              <a:ext cx="11426965" cy="1099218"/>
              <a:chOff x="458666" y="3764590"/>
              <a:chExt cx="11426965" cy="1099218"/>
            </a:xfrm>
          </p:grpSpPr>
          <p:sp>
            <p:nvSpPr>
              <p:cNvPr id="53" name="Title Box">
                <a:extLst>
                  <a:ext uri="{FF2B5EF4-FFF2-40B4-BE49-F238E27FC236}">
                    <a16:creationId xmlns:a16="http://schemas.microsoft.com/office/drawing/2014/main" id="{69A07EDF-512B-0349-7024-08B1970CD5A1}"/>
                  </a:ext>
                </a:extLst>
              </p:cNvPr>
              <p:cNvSpPr>
                <a:spLocks noChangeArrowheads="1"/>
              </p:cNvSpPr>
              <p:nvPr>
                <p:custDataLst>
                  <p:tags r:id="rId5"/>
                </p:custDataLst>
              </p:nvPr>
            </p:nvSpPr>
            <p:spPr bwMode="gray">
              <a:xfrm>
                <a:off x="458666" y="3766528"/>
                <a:ext cx="1942288" cy="1097280"/>
              </a:xfrm>
              <a:prstGeom prst="rect">
                <a:avLst/>
              </a:prstGeom>
              <a:solidFill>
                <a:srgbClr val="8EBCDE"/>
              </a:solidFill>
              <a:ln w="3175">
                <a:solidFill>
                  <a:srgbClr val="8EBCDE"/>
                </a:solidFill>
                <a:miter lim="800000"/>
                <a:headEnd/>
                <a:tailEnd/>
              </a:ln>
            </p:spPr>
            <p:txBody>
              <a:bodyPr lIns="91440" tIns="0" rIns="91440" bIns="0" anchor="ctr"/>
              <a:lstStyle/>
              <a:p>
                <a:pPr algn="ctr" defTabSz="914303" fontAlgn="base">
                  <a:spcBef>
                    <a:spcPct val="0"/>
                  </a:spcBef>
                  <a:spcAft>
                    <a:spcPct val="0"/>
                  </a:spcAft>
                  <a:defRPr/>
                </a:pPr>
                <a:r>
                  <a:rPr lang="en-US" altLang="zh-TW" sz="1600" b="1" dirty="0">
                    <a:solidFill>
                      <a:srgbClr val="FFFFFF"/>
                    </a:solidFill>
                    <a:latin typeface="+mj-lt"/>
                    <a:cs typeface="Arial" charset="0"/>
                  </a:rPr>
                  <a:t>Priority of Payment and Financial Reserves </a:t>
                </a:r>
              </a:p>
            </p:txBody>
          </p:sp>
          <p:sp>
            <p:nvSpPr>
              <p:cNvPr id="54" name="Text Box">
                <a:extLst>
                  <a:ext uri="{FF2B5EF4-FFF2-40B4-BE49-F238E27FC236}">
                    <a16:creationId xmlns:a16="http://schemas.microsoft.com/office/drawing/2014/main" id="{C4922652-39EA-B847-F1CF-04CC590B3746}"/>
                  </a:ext>
                </a:extLst>
              </p:cNvPr>
              <p:cNvSpPr>
                <a:spLocks noChangeArrowheads="1"/>
              </p:cNvSpPr>
              <p:nvPr>
                <p:custDataLst>
                  <p:tags r:id="rId6"/>
                </p:custDataLst>
              </p:nvPr>
            </p:nvSpPr>
            <p:spPr bwMode="gray">
              <a:xfrm>
                <a:off x="2601825" y="3764590"/>
                <a:ext cx="9283806" cy="1097280"/>
              </a:xfrm>
              <a:prstGeom prst="rect">
                <a:avLst/>
              </a:prstGeom>
              <a:solidFill>
                <a:schemeClr val="bg1"/>
              </a:solidFill>
              <a:ln w="6350">
                <a:solidFill>
                  <a:srgbClr val="8EBCDE"/>
                </a:solidFill>
                <a:miter lim="800000"/>
                <a:headEnd/>
                <a:tailEnd/>
              </a:ln>
              <a:effectLst>
                <a:outerShdw dist="88900" dir="10800000" algn="ctr" rotWithShape="0">
                  <a:srgbClr val="8EBCDE"/>
                </a:outerShdw>
              </a:effectLst>
            </p:spPr>
            <p:txBody>
              <a:bodyPr lIns="91417" tIns="36567" rIns="36567" bIns="36567" anchor="ctr"/>
              <a:lstStyle/>
              <a:p>
                <a:pPr marL="215900" lvl="1" indent="-214313" defTabSz="1019312" fontAlgn="base">
                  <a:lnSpc>
                    <a:spcPct val="110000"/>
                  </a:lnSpc>
                  <a:spcBef>
                    <a:spcPct val="70000"/>
                  </a:spcBef>
                  <a:spcAft>
                    <a:spcPct val="0"/>
                  </a:spcAft>
                  <a:buClr>
                    <a:srgbClr val="215887"/>
                  </a:buClr>
                  <a:buSzPct val="100000"/>
                  <a:buFont typeface="Arial" panose="020B0604020202020204" pitchFamily="34" charset="0"/>
                  <a:buChar char="•"/>
                  <a:defRPr/>
                </a:pPr>
                <a:r>
                  <a:rPr lang="en-US" altLang="en-US" sz="1400" dirty="0">
                    <a:solidFill>
                      <a:srgbClr val="000000"/>
                    </a:solidFill>
                    <a:latin typeface="+mj-lt"/>
                    <a:cs typeface="Arial" charset="0"/>
                  </a:rPr>
                  <a:t>Cash payments for Non-Federal debt are made before payments by BPA to the U.S. Treasury </a:t>
                </a:r>
              </a:p>
              <a:p>
                <a:pPr marL="215900" lvl="1" indent="-214313" defTabSz="1019312" fontAlgn="base">
                  <a:lnSpc>
                    <a:spcPct val="110000"/>
                  </a:lnSpc>
                  <a:spcBef>
                    <a:spcPct val="70000"/>
                  </a:spcBef>
                  <a:spcAft>
                    <a:spcPct val="0"/>
                  </a:spcAft>
                  <a:buClr>
                    <a:srgbClr val="215887"/>
                  </a:buClr>
                  <a:buSzPct val="100000"/>
                  <a:buFont typeface="Arial" panose="020B0604020202020204" pitchFamily="34" charset="0"/>
                  <a:buChar char="•"/>
                  <a:defRPr/>
                </a:pPr>
                <a:r>
                  <a:rPr lang="en-US" altLang="en-US" sz="1400" dirty="0">
                    <a:solidFill>
                      <a:srgbClr val="000000"/>
                    </a:solidFill>
                    <a:latin typeface="+mj-lt"/>
                    <a:cs typeface="Arial" charset="0"/>
                  </a:rPr>
                  <a:t>BPA maintains substantial cash and short-term investment balances in addition to a $750 million U.S. Treasury line of credit</a:t>
                </a:r>
              </a:p>
            </p:txBody>
          </p:sp>
        </p:grpSp>
      </p:grpSp>
      <p:grpSp>
        <p:nvGrpSpPr>
          <p:cNvPr id="65" name="Group 64">
            <a:extLst>
              <a:ext uri="{FF2B5EF4-FFF2-40B4-BE49-F238E27FC236}">
                <a16:creationId xmlns:a16="http://schemas.microsoft.com/office/drawing/2014/main" id="{F5D021B3-C54F-DB86-F55F-A785AE8FF1DF}"/>
              </a:ext>
            </a:extLst>
          </p:cNvPr>
          <p:cNvGrpSpPr/>
          <p:nvPr/>
        </p:nvGrpSpPr>
        <p:grpSpPr>
          <a:xfrm>
            <a:off x="458666" y="5678085"/>
            <a:ext cx="11426965" cy="731520"/>
            <a:chOff x="458666" y="2027699"/>
            <a:chExt cx="11426965" cy="1099218"/>
          </a:xfrm>
        </p:grpSpPr>
        <p:cxnSp>
          <p:nvCxnSpPr>
            <p:cNvPr id="66" name="Line">
              <a:extLst>
                <a:ext uri="{FF2B5EF4-FFF2-40B4-BE49-F238E27FC236}">
                  <a16:creationId xmlns:a16="http://schemas.microsoft.com/office/drawing/2014/main" id="{B64BA034-57F2-E87D-4C5E-B79F3840511E}"/>
                </a:ext>
              </a:extLst>
            </p:cNvPr>
            <p:cNvCxnSpPr>
              <a:cxnSpLocks noChangeShapeType="1"/>
              <a:stCxn id="68" idx="3"/>
              <a:endCxn id="69" idx="1"/>
            </p:cNvCxnSpPr>
            <p:nvPr>
              <p:custDataLst>
                <p:tags r:id="rId1"/>
              </p:custDataLst>
            </p:nvPr>
          </p:nvCxnSpPr>
          <p:spPr bwMode="gray">
            <a:xfrm flipV="1">
              <a:off x="2400954" y="2576339"/>
              <a:ext cx="200871" cy="1938"/>
            </a:xfrm>
            <a:prstGeom prst="straightConnector1">
              <a:avLst/>
            </a:prstGeom>
            <a:noFill/>
            <a:ln w="6350">
              <a:solidFill>
                <a:srgbClr val="808080"/>
              </a:solidFill>
              <a:round/>
              <a:headEnd/>
              <a:tailEnd/>
            </a:ln>
            <a:extLst>
              <a:ext uri="{909E8E84-426E-40DD-AFC4-6F175D3DCCD1}">
                <a14:hiddenFill xmlns:a14="http://schemas.microsoft.com/office/drawing/2010/main">
                  <a:noFill/>
                </a14:hiddenFill>
              </a:ext>
            </a:extLst>
          </p:spPr>
        </p:cxnSp>
        <p:grpSp>
          <p:nvGrpSpPr>
            <p:cNvPr id="67" name="Group 66">
              <a:extLst>
                <a:ext uri="{FF2B5EF4-FFF2-40B4-BE49-F238E27FC236}">
                  <a16:creationId xmlns:a16="http://schemas.microsoft.com/office/drawing/2014/main" id="{790F98A3-3BC8-CDD7-9F33-07200EBB3478}"/>
                </a:ext>
              </a:extLst>
            </p:cNvPr>
            <p:cNvGrpSpPr/>
            <p:nvPr/>
          </p:nvGrpSpPr>
          <p:grpSpPr>
            <a:xfrm>
              <a:off x="458666" y="2027699"/>
              <a:ext cx="11426965" cy="1099218"/>
              <a:chOff x="458666" y="3764590"/>
              <a:chExt cx="11426965" cy="1099218"/>
            </a:xfrm>
          </p:grpSpPr>
          <p:sp>
            <p:nvSpPr>
              <p:cNvPr id="68" name="Title Box">
                <a:extLst>
                  <a:ext uri="{FF2B5EF4-FFF2-40B4-BE49-F238E27FC236}">
                    <a16:creationId xmlns:a16="http://schemas.microsoft.com/office/drawing/2014/main" id="{607231B9-0A8A-35B0-57AC-C060C1EF5508}"/>
                  </a:ext>
                </a:extLst>
              </p:cNvPr>
              <p:cNvSpPr>
                <a:spLocks noChangeArrowheads="1"/>
              </p:cNvSpPr>
              <p:nvPr>
                <p:custDataLst>
                  <p:tags r:id="rId2"/>
                </p:custDataLst>
              </p:nvPr>
            </p:nvSpPr>
            <p:spPr bwMode="gray">
              <a:xfrm>
                <a:off x="458666" y="3766528"/>
                <a:ext cx="1942288" cy="1097280"/>
              </a:xfrm>
              <a:prstGeom prst="rect">
                <a:avLst/>
              </a:prstGeom>
              <a:solidFill>
                <a:srgbClr val="8EBCDE"/>
              </a:solidFill>
              <a:ln w="3175">
                <a:solidFill>
                  <a:srgbClr val="8EBCDE"/>
                </a:solidFill>
                <a:miter lim="800000"/>
                <a:headEnd/>
                <a:tailEnd/>
              </a:ln>
            </p:spPr>
            <p:txBody>
              <a:bodyPr lIns="91440" tIns="0" rIns="91440" bIns="0" anchor="ctr"/>
              <a:lstStyle/>
              <a:p>
                <a:pPr algn="ctr" defTabSz="914303" fontAlgn="base">
                  <a:spcBef>
                    <a:spcPct val="0"/>
                  </a:spcBef>
                  <a:spcAft>
                    <a:spcPct val="0"/>
                  </a:spcAft>
                  <a:defRPr/>
                </a:pPr>
                <a:r>
                  <a:rPr lang="en-US" altLang="zh-TW" sz="1600" b="1" dirty="0">
                    <a:solidFill>
                      <a:srgbClr val="FFFFFF"/>
                    </a:solidFill>
                    <a:latin typeface="+mj-lt"/>
                    <a:cs typeface="Arial" charset="0"/>
                  </a:rPr>
                  <a:t>Strategic Debt Management</a:t>
                </a:r>
              </a:p>
            </p:txBody>
          </p:sp>
          <p:sp>
            <p:nvSpPr>
              <p:cNvPr id="69" name="Text Box">
                <a:extLst>
                  <a:ext uri="{FF2B5EF4-FFF2-40B4-BE49-F238E27FC236}">
                    <a16:creationId xmlns:a16="http://schemas.microsoft.com/office/drawing/2014/main" id="{0DFD4F55-91A8-26CD-666B-FDAD9D7BC862}"/>
                  </a:ext>
                </a:extLst>
              </p:cNvPr>
              <p:cNvSpPr>
                <a:spLocks noChangeArrowheads="1"/>
              </p:cNvSpPr>
              <p:nvPr>
                <p:custDataLst>
                  <p:tags r:id="rId3"/>
                </p:custDataLst>
              </p:nvPr>
            </p:nvSpPr>
            <p:spPr bwMode="gray">
              <a:xfrm>
                <a:off x="2601825" y="3764590"/>
                <a:ext cx="9283806" cy="1097280"/>
              </a:xfrm>
              <a:prstGeom prst="rect">
                <a:avLst/>
              </a:prstGeom>
              <a:solidFill>
                <a:schemeClr val="bg1"/>
              </a:solidFill>
              <a:ln w="6350">
                <a:solidFill>
                  <a:srgbClr val="8EBCDE"/>
                </a:solidFill>
                <a:miter lim="800000"/>
                <a:headEnd/>
                <a:tailEnd/>
              </a:ln>
              <a:effectLst>
                <a:outerShdw dist="88900" dir="10800000" algn="ctr" rotWithShape="0">
                  <a:srgbClr val="8EBCDE"/>
                </a:outerShdw>
              </a:effectLst>
            </p:spPr>
            <p:txBody>
              <a:bodyPr lIns="91417" tIns="36567" rIns="36567" bIns="36567" anchor="ctr"/>
              <a:lstStyle/>
              <a:p>
                <a:pPr marL="215900" lvl="1" indent="-214313" defTabSz="1019312" fontAlgn="base">
                  <a:lnSpc>
                    <a:spcPct val="110000"/>
                  </a:lnSpc>
                  <a:spcBef>
                    <a:spcPct val="70000"/>
                  </a:spcBef>
                  <a:spcAft>
                    <a:spcPct val="0"/>
                  </a:spcAft>
                  <a:buClr>
                    <a:srgbClr val="215887"/>
                  </a:buClr>
                  <a:buSzPct val="100000"/>
                  <a:buFont typeface="Arial" panose="020B0604020202020204" pitchFamily="34" charset="0"/>
                  <a:buChar char="•"/>
                  <a:defRPr/>
                </a:pPr>
                <a:r>
                  <a:rPr lang="en-US" altLang="en-US" sz="1400" dirty="0">
                    <a:solidFill>
                      <a:srgbClr val="000000"/>
                    </a:solidFill>
                    <a:latin typeface="+mj-lt"/>
                    <a:cs typeface="Arial" charset="0"/>
                  </a:rPr>
                  <a:t>Sustainable Capital Financing Policy utilizing revenue financing with aim to achieve a 60% debt-to-asset ratio by 2040</a:t>
                </a:r>
              </a:p>
              <a:p>
                <a:pPr marL="215900" lvl="1" indent="-214313" defTabSz="1019312" fontAlgn="base">
                  <a:lnSpc>
                    <a:spcPct val="110000"/>
                  </a:lnSpc>
                  <a:spcBef>
                    <a:spcPct val="70000"/>
                  </a:spcBef>
                  <a:spcAft>
                    <a:spcPct val="0"/>
                  </a:spcAft>
                  <a:buClr>
                    <a:srgbClr val="215887"/>
                  </a:buClr>
                  <a:buSzPct val="100000"/>
                  <a:buFont typeface="Arial" panose="020B0604020202020204" pitchFamily="34" charset="0"/>
                  <a:buChar char="•"/>
                  <a:defRPr/>
                </a:pPr>
                <a:r>
                  <a:rPr lang="en-US" altLang="en-US" sz="1400" dirty="0">
                    <a:solidFill>
                      <a:srgbClr val="000000"/>
                    </a:solidFill>
                    <a:latin typeface="+mj-lt"/>
                    <a:cs typeface="Arial" charset="0"/>
                  </a:rPr>
                  <a:t>Demonstrated strong debt service coverage with Non-Federal Debt Service Coverage Ratio averaging 4.5x since 2022</a:t>
                </a:r>
              </a:p>
            </p:txBody>
          </p:sp>
        </p:grpSp>
      </p:grpSp>
    </p:spTree>
    <p:extLst>
      <p:ext uri="{BB962C8B-B14F-4D97-AF65-F5344CB8AC3E}">
        <p14:creationId xmlns:p14="http://schemas.microsoft.com/office/powerpoint/2010/main" val="375628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river with a large tower in the middle&#10;&#10;Description automatically generated with medium confidence">
            <a:extLst>
              <a:ext uri="{FF2B5EF4-FFF2-40B4-BE49-F238E27FC236}">
                <a16:creationId xmlns:a16="http://schemas.microsoft.com/office/drawing/2014/main" id="{45220A44-09F1-2D18-DC38-A726F5C71E24}"/>
              </a:ext>
            </a:extLst>
          </p:cNvPr>
          <p:cNvPicPr>
            <a:picLocks noGrp="1" noChangeAspect="1"/>
          </p:cNvPicPr>
          <p:nvPr>
            <p:ph type="pic" sz="quarter" idx="13"/>
          </p:nvPr>
        </p:nvPicPr>
        <p:blipFill>
          <a:blip r:embed="rId2">
            <a:alphaModFix amt="40000"/>
          </a:blip>
          <a:srcRect r="25"/>
          <a:stretch/>
        </p:blipFill>
        <p:spPr>
          <a:xfrm>
            <a:off x="1524" y="10"/>
            <a:ext cx="12188952" cy="6857990"/>
          </a:xfrm>
          <a:noFill/>
        </p:spPr>
      </p:pic>
      <p:sp>
        <p:nvSpPr>
          <p:cNvPr id="2" name="Title 1">
            <a:extLst>
              <a:ext uri="{FF2B5EF4-FFF2-40B4-BE49-F238E27FC236}">
                <a16:creationId xmlns:a16="http://schemas.microsoft.com/office/drawing/2014/main" id="{7291CFAB-A735-4A31-A51D-42FE1F5E94E0}"/>
              </a:ext>
            </a:extLst>
          </p:cNvPr>
          <p:cNvSpPr>
            <a:spLocks noGrp="1"/>
          </p:cNvSpPr>
          <p:nvPr>
            <p:ph type="title"/>
          </p:nvPr>
        </p:nvSpPr>
        <p:spPr>
          <a:xfrm>
            <a:off x="841248" y="858957"/>
            <a:ext cx="4032504" cy="1325563"/>
          </a:xfrm>
        </p:spPr>
        <p:txBody>
          <a:bodyPr anchor="ctr">
            <a:normAutofit/>
          </a:bodyPr>
          <a:lstStyle/>
          <a:p>
            <a:r>
              <a:rPr lang="en-US" dirty="0">
                <a:solidFill>
                  <a:schemeClr val="tx1"/>
                </a:solidFill>
              </a:rPr>
              <a:t>Table of Contents</a:t>
            </a:r>
          </a:p>
        </p:txBody>
      </p:sp>
      <p:sp>
        <p:nvSpPr>
          <p:cNvPr id="4" name="Content Placeholder 3">
            <a:extLst>
              <a:ext uri="{FF2B5EF4-FFF2-40B4-BE49-F238E27FC236}">
                <a16:creationId xmlns:a16="http://schemas.microsoft.com/office/drawing/2014/main" id="{8421587F-8DFD-4A31-9931-8A346A92D87A}"/>
              </a:ext>
            </a:extLst>
          </p:cNvPr>
          <p:cNvSpPr>
            <a:spLocks noGrp="1"/>
          </p:cNvSpPr>
          <p:nvPr>
            <p:ph type="body" sz="quarter" idx="14"/>
          </p:nvPr>
        </p:nvSpPr>
        <p:spPr>
          <a:xfrm>
            <a:off x="6257924" y="935204"/>
            <a:ext cx="5743575" cy="341632"/>
          </a:xfrm>
        </p:spPr>
        <p:txBody>
          <a:bodyPr vert="horz" wrap="square" lIns="91440" tIns="45720" rIns="91440" bIns="45720" rtlCol="0">
            <a:spAutoFit/>
          </a:bodyPr>
          <a:lstStyle/>
          <a:p>
            <a:r>
              <a:rPr lang="en-ZA" b="1" dirty="0">
                <a:solidFill>
                  <a:schemeClr val="tx1"/>
                </a:solidFill>
              </a:rPr>
              <a:t>BPA Overview &amp; History</a:t>
            </a:r>
          </a:p>
        </p:txBody>
      </p:sp>
      <p:sp>
        <p:nvSpPr>
          <p:cNvPr id="47" name="Content Placeholder 3">
            <a:extLst>
              <a:ext uri="{FF2B5EF4-FFF2-40B4-BE49-F238E27FC236}">
                <a16:creationId xmlns:a16="http://schemas.microsoft.com/office/drawing/2014/main" id="{0CBBFF1C-E074-9A3E-251A-A4BA4FE13AB1}"/>
              </a:ext>
            </a:extLst>
          </p:cNvPr>
          <p:cNvSpPr txBox="1">
            <a:spLocks/>
          </p:cNvSpPr>
          <p:nvPr/>
        </p:nvSpPr>
        <p:spPr>
          <a:xfrm>
            <a:off x="6257924" y="1473720"/>
            <a:ext cx="5743576" cy="3416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b="1" dirty="0">
                <a:solidFill>
                  <a:schemeClr val="tx1"/>
                </a:solidFill>
              </a:rPr>
              <a:t>Risk Mitigation</a:t>
            </a:r>
          </a:p>
        </p:txBody>
      </p:sp>
      <p:sp>
        <p:nvSpPr>
          <p:cNvPr id="48" name="Content Placeholder 3">
            <a:extLst>
              <a:ext uri="{FF2B5EF4-FFF2-40B4-BE49-F238E27FC236}">
                <a16:creationId xmlns:a16="http://schemas.microsoft.com/office/drawing/2014/main" id="{EADD54B9-C20F-ABEB-8CD2-62DF2294B9B5}"/>
              </a:ext>
            </a:extLst>
          </p:cNvPr>
          <p:cNvSpPr txBox="1">
            <a:spLocks/>
          </p:cNvSpPr>
          <p:nvPr/>
        </p:nvSpPr>
        <p:spPr>
          <a:xfrm>
            <a:off x="6257923" y="2012236"/>
            <a:ext cx="5743575" cy="3416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b="1" dirty="0">
                <a:solidFill>
                  <a:schemeClr val="tx1"/>
                </a:solidFill>
              </a:rPr>
              <a:t>rates &amp; Available Funds</a:t>
            </a:r>
          </a:p>
        </p:txBody>
      </p:sp>
      <p:sp>
        <p:nvSpPr>
          <p:cNvPr id="49" name="Content Placeholder 3">
            <a:extLst>
              <a:ext uri="{FF2B5EF4-FFF2-40B4-BE49-F238E27FC236}">
                <a16:creationId xmlns:a16="http://schemas.microsoft.com/office/drawing/2014/main" id="{F83D4F3B-B0E5-AA96-AD04-B59DC7CD4447}"/>
              </a:ext>
            </a:extLst>
          </p:cNvPr>
          <p:cNvSpPr txBox="1">
            <a:spLocks/>
          </p:cNvSpPr>
          <p:nvPr/>
        </p:nvSpPr>
        <p:spPr>
          <a:xfrm>
            <a:off x="6257923" y="2550752"/>
            <a:ext cx="5743576" cy="3416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b="1" dirty="0">
                <a:solidFill>
                  <a:schemeClr val="tx1"/>
                </a:solidFill>
              </a:rPr>
              <a:t>Historical Performance</a:t>
            </a:r>
          </a:p>
        </p:txBody>
      </p:sp>
      <p:sp>
        <p:nvSpPr>
          <p:cNvPr id="50" name="Content Placeholder 3">
            <a:extLst>
              <a:ext uri="{FF2B5EF4-FFF2-40B4-BE49-F238E27FC236}">
                <a16:creationId xmlns:a16="http://schemas.microsoft.com/office/drawing/2014/main" id="{C434B76B-30B8-6CFF-B187-FC905CF34E9A}"/>
              </a:ext>
            </a:extLst>
          </p:cNvPr>
          <p:cNvSpPr txBox="1">
            <a:spLocks/>
          </p:cNvSpPr>
          <p:nvPr/>
        </p:nvSpPr>
        <p:spPr>
          <a:xfrm>
            <a:off x="6257922" y="3089268"/>
            <a:ext cx="5743577" cy="3416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rPr>
              <a:t>Capital Plan &amp; Debt Information</a:t>
            </a:r>
          </a:p>
        </p:txBody>
      </p:sp>
      <p:sp>
        <p:nvSpPr>
          <p:cNvPr id="51" name="Content Placeholder 3">
            <a:extLst>
              <a:ext uri="{FF2B5EF4-FFF2-40B4-BE49-F238E27FC236}">
                <a16:creationId xmlns:a16="http://schemas.microsoft.com/office/drawing/2014/main" id="{C2AC7C8D-0029-E285-CA1B-FFBB60D7214C}"/>
              </a:ext>
            </a:extLst>
          </p:cNvPr>
          <p:cNvSpPr txBox="1">
            <a:spLocks/>
          </p:cNvSpPr>
          <p:nvPr/>
        </p:nvSpPr>
        <p:spPr>
          <a:xfrm>
            <a:off x="6257920" y="3627784"/>
            <a:ext cx="5743578" cy="3416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b="1" dirty="0">
                <a:solidFill>
                  <a:schemeClr val="tx1"/>
                </a:solidFill>
              </a:rPr>
              <a:t>Series 2025 structure &amp; Timeline</a:t>
            </a:r>
          </a:p>
        </p:txBody>
      </p:sp>
      <p:sp>
        <p:nvSpPr>
          <p:cNvPr id="52" name="Content Placeholder 3">
            <a:extLst>
              <a:ext uri="{FF2B5EF4-FFF2-40B4-BE49-F238E27FC236}">
                <a16:creationId xmlns:a16="http://schemas.microsoft.com/office/drawing/2014/main" id="{A906A324-ABF2-2C8E-96F6-0A7FCB0853AF}"/>
              </a:ext>
            </a:extLst>
          </p:cNvPr>
          <p:cNvSpPr txBox="1">
            <a:spLocks/>
          </p:cNvSpPr>
          <p:nvPr/>
        </p:nvSpPr>
        <p:spPr>
          <a:xfrm>
            <a:off x="5713477" y="839954"/>
            <a:ext cx="449199"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ZA" sz="3200" b="1" dirty="0">
                <a:solidFill>
                  <a:srgbClr val="408EC8"/>
                </a:solidFill>
              </a:rPr>
              <a:t>1</a:t>
            </a:r>
          </a:p>
        </p:txBody>
      </p:sp>
      <p:sp>
        <p:nvSpPr>
          <p:cNvPr id="53" name="Content Placeholder 3">
            <a:extLst>
              <a:ext uri="{FF2B5EF4-FFF2-40B4-BE49-F238E27FC236}">
                <a16:creationId xmlns:a16="http://schemas.microsoft.com/office/drawing/2014/main" id="{2ED9E9C4-27B0-8968-D78D-7385F92BE8E7}"/>
              </a:ext>
            </a:extLst>
          </p:cNvPr>
          <p:cNvSpPr txBox="1">
            <a:spLocks/>
          </p:cNvSpPr>
          <p:nvPr/>
        </p:nvSpPr>
        <p:spPr>
          <a:xfrm>
            <a:off x="5713476" y="1377418"/>
            <a:ext cx="449199"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ZA" sz="3200" b="1" dirty="0">
                <a:solidFill>
                  <a:srgbClr val="408EC8"/>
                </a:solidFill>
              </a:rPr>
              <a:t>2</a:t>
            </a:r>
          </a:p>
        </p:txBody>
      </p:sp>
      <p:sp>
        <p:nvSpPr>
          <p:cNvPr id="54" name="Content Placeholder 3">
            <a:extLst>
              <a:ext uri="{FF2B5EF4-FFF2-40B4-BE49-F238E27FC236}">
                <a16:creationId xmlns:a16="http://schemas.microsoft.com/office/drawing/2014/main" id="{7739491E-6F7F-4E04-1E87-029FA99739EA}"/>
              </a:ext>
            </a:extLst>
          </p:cNvPr>
          <p:cNvSpPr txBox="1">
            <a:spLocks/>
          </p:cNvSpPr>
          <p:nvPr/>
        </p:nvSpPr>
        <p:spPr>
          <a:xfrm>
            <a:off x="5713475" y="1905357"/>
            <a:ext cx="449199"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ZA" sz="3200" b="1" dirty="0">
                <a:solidFill>
                  <a:srgbClr val="408EC8"/>
                </a:solidFill>
              </a:rPr>
              <a:t>3</a:t>
            </a:r>
          </a:p>
        </p:txBody>
      </p:sp>
      <p:sp>
        <p:nvSpPr>
          <p:cNvPr id="55" name="Content Placeholder 3">
            <a:extLst>
              <a:ext uri="{FF2B5EF4-FFF2-40B4-BE49-F238E27FC236}">
                <a16:creationId xmlns:a16="http://schemas.microsoft.com/office/drawing/2014/main" id="{2D053450-2AF6-6CE8-D08A-91992DA98A35}"/>
              </a:ext>
            </a:extLst>
          </p:cNvPr>
          <p:cNvSpPr txBox="1">
            <a:spLocks/>
          </p:cNvSpPr>
          <p:nvPr/>
        </p:nvSpPr>
        <p:spPr>
          <a:xfrm>
            <a:off x="5713476" y="2452346"/>
            <a:ext cx="449199"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ZA" sz="3200" b="1" dirty="0">
                <a:solidFill>
                  <a:srgbClr val="408EC8"/>
                </a:solidFill>
              </a:rPr>
              <a:t>4</a:t>
            </a:r>
          </a:p>
        </p:txBody>
      </p:sp>
      <p:sp>
        <p:nvSpPr>
          <p:cNvPr id="56" name="Content Placeholder 3">
            <a:extLst>
              <a:ext uri="{FF2B5EF4-FFF2-40B4-BE49-F238E27FC236}">
                <a16:creationId xmlns:a16="http://schemas.microsoft.com/office/drawing/2014/main" id="{F780F2F6-7A82-1AC2-3E0B-70BD7440B01D}"/>
              </a:ext>
            </a:extLst>
          </p:cNvPr>
          <p:cNvSpPr txBox="1">
            <a:spLocks/>
          </p:cNvSpPr>
          <p:nvPr/>
        </p:nvSpPr>
        <p:spPr>
          <a:xfrm>
            <a:off x="5713474" y="2980285"/>
            <a:ext cx="449199"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ZA" sz="3200" b="1" dirty="0">
                <a:solidFill>
                  <a:srgbClr val="408EC8"/>
                </a:solidFill>
              </a:rPr>
              <a:t>5</a:t>
            </a:r>
          </a:p>
        </p:txBody>
      </p:sp>
      <p:sp>
        <p:nvSpPr>
          <p:cNvPr id="57" name="Content Placeholder 3">
            <a:extLst>
              <a:ext uri="{FF2B5EF4-FFF2-40B4-BE49-F238E27FC236}">
                <a16:creationId xmlns:a16="http://schemas.microsoft.com/office/drawing/2014/main" id="{2E6B7ABC-5517-2BA5-793E-DA6963A7089C}"/>
              </a:ext>
            </a:extLst>
          </p:cNvPr>
          <p:cNvSpPr txBox="1">
            <a:spLocks/>
          </p:cNvSpPr>
          <p:nvPr/>
        </p:nvSpPr>
        <p:spPr>
          <a:xfrm>
            <a:off x="5713472" y="3527272"/>
            <a:ext cx="449199"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ZA" sz="3200" b="1" dirty="0">
                <a:solidFill>
                  <a:srgbClr val="408EC8"/>
                </a:solidFill>
              </a:rPr>
              <a:t>6</a:t>
            </a:r>
          </a:p>
        </p:txBody>
      </p:sp>
    </p:spTree>
    <p:extLst>
      <p:ext uri="{BB962C8B-B14F-4D97-AF65-F5344CB8AC3E}">
        <p14:creationId xmlns:p14="http://schemas.microsoft.com/office/powerpoint/2010/main" val="350771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831850" y="5084064"/>
            <a:ext cx="8311896" cy="1049254"/>
          </a:xfrm>
        </p:spPr>
        <p:txBody>
          <a:bodyPr/>
          <a:lstStyle/>
          <a:p>
            <a:r>
              <a:rPr lang="en-US" dirty="0"/>
              <a:t>COMPANY OVERVIEW</a:t>
            </a:r>
          </a:p>
        </p:txBody>
      </p:sp>
      <p:sp>
        <p:nvSpPr>
          <p:cNvPr id="9" name="Rectangle 8">
            <a:extLst>
              <a:ext uri="{FF2B5EF4-FFF2-40B4-BE49-F238E27FC236}">
                <a16:creationId xmlns:a16="http://schemas.microsoft.com/office/drawing/2014/main" id="{23EC6DDB-CC59-401B-8B8D-769C5AB258EB}"/>
              </a:ext>
              <a:ext uri="{C183D7F6-B498-43B3-948B-1728B52AA6E4}">
                <adec:decorative xmlns:adec="http://schemas.microsoft.com/office/drawing/2017/decorative" val="1"/>
              </a:ext>
            </a:extLst>
          </p:cNvPr>
          <p:cNvSpPr/>
          <p:nvPr/>
        </p:nvSpPr>
        <p:spPr>
          <a:xfrm>
            <a:off x="0" y="4697923"/>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Placeholder 17" descr="A power lines over a lake&#10;&#10;Description automatically generated">
            <a:extLst>
              <a:ext uri="{FF2B5EF4-FFF2-40B4-BE49-F238E27FC236}">
                <a16:creationId xmlns:a16="http://schemas.microsoft.com/office/drawing/2014/main" id="{86880D3C-97BF-5587-152A-E92E2ED9800A}"/>
              </a:ext>
            </a:extLst>
          </p:cNvPr>
          <p:cNvPicPr>
            <a:picLocks noGrp="1" noChangeAspect="1"/>
          </p:cNvPicPr>
          <p:nvPr>
            <p:ph type="pic" sz="quarter" idx="13"/>
          </p:nvPr>
        </p:nvPicPr>
        <p:blipFill>
          <a:blip r:embed="rId2">
            <a:alphaModFix amt="45000"/>
          </a:blip>
          <a:srcRect l="13" r="13"/>
          <a:stretch>
            <a:fillRect/>
          </a:stretch>
        </p:blipFill>
        <p:spPr/>
      </p:pic>
      <p:sp>
        <p:nvSpPr>
          <p:cNvPr id="19" name="Title 1">
            <a:extLst>
              <a:ext uri="{FF2B5EF4-FFF2-40B4-BE49-F238E27FC236}">
                <a16:creationId xmlns:a16="http://schemas.microsoft.com/office/drawing/2014/main" id="{584DC550-9097-C9BF-4324-B892887AE895}"/>
              </a:ext>
            </a:extLst>
          </p:cNvPr>
          <p:cNvSpPr txBox="1">
            <a:spLocks/>
          </p:cNvSpPr>
          <p:nvPr/>
        </p:nvSpPr>
        <p:spPr>
          <a:xfrm>
            <a:off x="238126" y="3193671"/>
            <a:ext cx="8905620" cy="1325563"/>
          </a:xfrm>
          <a:prstGeom prst="rect">
            <a:avLst/>
          </a:prstGeom>
        </p:spPr>
        <p:txBody>
          <a:bodyPr vert="horz" lIns="91440" tIns="45720" rIns="91440" bIns="45720" rtlCol="0" anchor="b" anchorCtr="0">
            <a:normAutofit/>
          </a:bodyPr>
          <a:lstStyle>
            <a:lvl1pPr algn="r"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dirty="0">
                <a:solidFill>
                  <a:schemeClr val="tx1"/>
                </a:solidFill>
              </a:rPr>
              <a:t>BPA Overview &amp; History</a:t>
            </a:r>
          </a:p>
        </p:txBody>
      </p:sp>
    </p:spTree>
    <p:extLst>
      <p:ext uri="{BB962C8B-B14F-4D97-AF65-F5344CB8AC3E}">
        <p14:creationId xmlns:p14="http://schemas.microsoft.com/office/powerpoint/2010/main" val="346069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BFA23A-446E-0376-2412-BB870D64B695}"/>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BPA: One Agency, Two Business Units</a:t>
            </a:r>
          </a:p>
        </p:txBody>
      </p:sp>
      <p:sp>
        <p:nvSpPr>
          <p:cNvPr id="13" name="TextBox 12">
            <a:extLst>
              <a:ext uri="{FF2B5EF4-FFF2-40B4-BE49-F238E27FC236}">
                <a16:creationId xmlns:a16="http://schemas.microsoft.com/office/drawing/2014/main" id="{5F189F79-D6CD-26D6-ACFB-EFCC4DBE24CA}"/>
              </a:ext>
            </a:extLst>
          </p:cNvPr>
          <p:cNvSpPr txBox="1"/>
          <p:nvPr/>
        </p:nvSpPr>
        <p:spPr>
          <a:xfrm>
            <a:off x="447676" y="1090277"/>
            <a:ext cx="11449050" cy="646331"/>
          </a:xfrm>
          <a:prstGeom prst="rect">
            <a:avLst/>
          </a:prstGeom>
          <a:noFill/>
        </p:spPr>
        <p:txBody>
          <a:bodyPr wrap="square" rtlCol="0">
            <a:spAutoFit/>
          </a:bodyPr>
          <a:lstStyle/>
          <a:p>
            <a:r>
              <a:rPr lang="en-US" i="1" dirty="0">
                <a:solidFill>
                  <a:srgbClr val="408EC8"/>
                </a:solidFill>
              </a:rPr>
              <a:t>BPA not only markets power that provides 32% of the electricity generated in its service area, but also maintains more than 15,000 miles of high voltage transmission lines</a:t>
            </a:r>
          </a:p>
        </p:txBody>
      </p:sp>
      <p:grpSp>
        <p:nvGrpSpPr>
          <p:cNvPr id="17" name="Group 16">
            <a:extLst>
              <a:ext uri="{FF2B5EF4-FFF2-40B4-BE49-F238E27FC236}">
                <a16:creationId xmlns:a16="http://schemas.microsoft.com/office/drawing/2014/main" id="{36D86148-E31F-33C8-B2B5-B33D8E8CEDFD}"/>
              </a:ext>
            </a:extLst>
          </p:cNvPr>
          <p:cNvGrpSpPr/>
          <p:nvPr/>
        </p:nvGrpSpPr>
        <p:grpSpPr>
          <a:xfrm>
            <a:off x="8848726" y="2139978"/>
            <a:ext cx="3048000" cy="1828800"/>
            <a:chOff x="5257800" y="998823"/>
            <a:chExt cx="3048000" cy="1828800"/>
          </a:xfrm>
        </p:grpSpPr>
        <p:pic>
          <p:nvPicPr>
            <p:cNvPr id="18" name="Picture 17">
              <a:extLst>
                <a:ext uri="{FF2B5EF4-FFF2-40B4-BE49-F238E27FC236}">
                  <a16:creationId xmlns:a16="http://schemas.microsoft.com/office/drawing/2014/main" id="{6DB96FF0-5BFB-F15B-D8AD-2D67B64B70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3946" r="-465" b="6615"/>
            <a:stretch/>
          </p:blipFill>
          <p:spPr>
            <a:xfrm>
              <a:off x="5257800" y="998823"/>
              <a:ext cx="3048000" cy="1828800"/>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79E538F9-2DDB-5528-8F90-DFB5FA1B77CF}"/>
                </a:ext>
              </a:extLst>
            </p:cNvPr>
            <p:cNvSpPr txBox="1"/>
            <p:nvPr/>
          </p:nvSpPr>
          <p:spPr>
            <a:xfrm>
              <a:off x="5257800" y="2612179"/>
              <a:ext cx="1119217"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   Chief Joseph Dam</a:t>
              </a:r>
            </a:p>
          </p:txBody>
        </p:sp>
      </p:grpSp>
      <p:grpSp>
        <p:nvGrpSpPr>
          <p:cNvPr id="20" name="Group 19">
            <a:extLst>
              <a:ext uri="{FF2B5EF4-FFF2-40B4-BE49-F238E27FC236}">
                <a16:creationId xmlns:a16="http://schemas.microsoft.com/office/drawing/2014/main" id="{920EA573-67CC-7BC0-9411-3E43B5A3521E}"/>
              </a:ext>
            </a:extLst>
          </p:cNvPr>
          <p:cNvGrpSpPr/>
          <p:nvPr/>
        </p:nvGrpSpPr>
        <p:grpSpPr>
          <a:xfrm>
            <a:off x="8848726" y="4635212"/>
            <a:ext cx="3048000" cy="1828800"/>
            <a:chOff x="5257800" y="2933845"/>
            <a:chExt cx="3048000" cy="1828800"/>
          </a:xfrm>
        </p:grpSpPr>
        <p:pic>
          <p:nvPicPr>
            <p:cNvPr id="21" name="Picture 20">
              <a:extLst>
                <a:ext uri="{FF2B5EF4-FFF2-40B4-BE49-F238E27FC236}">
                  <a16:creationId xmlns:a16="http://schemas.microsoft.com/office/drawing/2014/main" id="{9632D89D-52BD-3C2E-0A4E-33CE5CAE0B75}"/>
                </a:ext>
              </a:extLst>
            </p:cNvPr>
            <p:cNvPicPr>
              <a:picLocks noChangeAspect="1"/>
            </p:cNvPicPr>
            <p:nvPr/>
          </p:nvPicPr>
          <p:blipFill rotWithShape="1">
            <a:blip r:embed="rId3">
              <a:extLst>
                <a:ext uri="{28A0092B-C50C-407E-A947-70E740481C1C}">
                  <a14:useLocalDpi xmlns:a14="http://schemas.microsoft.com/office/drawing/2010/main" val="0"/>
                </a:ext>
              </a:extLst>
            </a:blip>
            <a:srcRect t="33803" b="10340"/>
            <a:stretch/>
          </p:blipFill>
          <p:spPr>
            <a:xfrm>
              <a:off x="5257800" y="2933845"/>
              <a:ext cx="3048000" cy="1828800"/>
            </a:xfrm>
            <a:prstGeom prst="rect">
              <a:avLst/>
            </a:prstGeom>
            <a:ln>
              <a:noFill/>
            </a:ln>
            <a:effectLst>
              <a:outerShdw blurRad="292100" dist="139700" dir="2700000" algn="tl" rotWithShape="0">
                <a:srgbClr val="333333">
                  <a:alpha val="65000"/>
                </a:srgbClr>
              </a:outerShdw>
            </a:effectLst>
          </p:spPr>
        </p:pic>
        <p:sp>
          <p:nvSpPr>
            <p:cNvPr id="22" name="Picture Label">
              <a:extLst>
                <a:ext uri="{FF2B5EF4-FFF2-40B4-BE49-F238E27FC236}">
                  <a16:creationId xmlns:a16="http://schemas.microsoft.com/office/drawing/2014/main" id="{503CCAD0-3A11-9D7E-94C1-594068223F1C}"/>
                </a:ext>
              </a:extLst>
            </p:cNvPr>
            <p:cNvSpPr txBox="1"/>
            <p:nvPr/>
          </p:nvSpPr>
          <p:spPr>
            <a:xfrm>
              <a:off x="5257800" y="4547201"/>
              <a:ext cx="1502334"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   High Voltage Transmission</a:t>
              </a:r>
            </a:p>
          </p:txBody>
        </p:sp>
      </p:grpSp>
      <p:sp>
        <p:nvSpPr>
          <p:cNvPr id="23" name="Title 1">
            <a:extLst>
              <a:ext uri="{FF2B5EF4-FFF2-40B4-BE49-F238E27FC236}">
                <a16:creationId xmlns:a16="http://schemas.microsoft.com/office/drawing/2014/main" id="{43224431-0DAB-A17A-DAC1-E0AC078AEFC2}"/>
              </a:ext>
            </a:extLst>
          </p:cNvPr>
          <p:cNvSpPr txBox="1">
            <a:spLocks/>
          </p:cNvSpPr>
          <p:nvPr/>
        </p:nvSpPr>
        <p:spPr>
          <a:xfrm>
            <a:off x="447675" y="1703735"/>
            <a:ext cx="11449049"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1600" kern="1200" dirty="0">
                <a:solidFill>
                  <a:schemeClr val="tx1"/>
                </a:solidFill>
                <a:latin typeface="+mn-lt"/>
                <a:ea typeface="+mj-ea"/>
                <a:cs typeface="+mj-cs"/>
              </a:rPr>
              <a:t>BPA Power Servi</a:t>
            </a:r>
            <a:r>
              <a:rPr lang="en-US" sz="1600" dirty="0">
                <a:solidFill>
                  <a:schemeClr val="tx1"/>
                </a:solidFill>
                <a:latin typeface="+mn-lt"/>
                <a:ea typeface="+mj-ea"/>
                <a:cs typeface="+mj-cs"/>
              </a:rPr>
              <a:t>ces Overview</a:t>
            </a:r>
            <a:endParaRPr lang="en-US" sz="1600" kern="1200" dirty="0">
              <a:solidFill>
                <a:schemeClr val="tx1"/>
              </a:solidFill>
              <a:latin typeface="+mn-lt"/>
              <a:ea typeface="+mj-ea"/>
              <a:cs typeface="+mj-cs"/>
            </a:endParaRPr>
          </a:p>
        </p:txBody>
      </p:sp>
      <p:sp>
        <p:nvSpPr>
          <p:cNvPr id="26" name="TextBox 25">
            <a:extLst>
              <a:ext uri="{FF2B5EF4-FFF2-40B4-BE49-F238E27FC236}">
                <a16:creationId xmlns:a16="http://schemas.microsoft.com/office/drawing/2014/main" id="{17703F56-18DA-D95E-0B6C-92C58E4142FE}"/>
              </a:ext>
            </a:extLst>
          </p:cNvPr>
          <p:cNvSpPr txBox="1"/>
          <p:nvPr/>
        </p:nvSpPr>
        <p:spPr>
          <a:xfrm>
            <a:off x="447675" y="2090121"/>
            <a:ext cx="8102599" cy="2123658"/>
          </a:xfrm>
          <a:prstGeom prst="rect">
            <a:avLst/>
          </a:prstGeom>
          <a:noFill/>
        </p:spPr>
        <p:txBody>
          <a:bodyPr wrap="square" rtlCol="0">
            <a:spAutoFit/>
          </a:bodyPr>
          <a:lstStyle/>
          <a:p>
            <a:pPr marL="285750" indent="-285750">
              <a:spcBef>
                <a:spcPts val="600"/>
              </a:spcBef>
              <a:buClr>
                <a:schemeClr val="tx1"/>
              </a:buClr>
              <a:buFont typeface="Arial Narrow" panose="020B0606020202030204" pitchFamily="34" charset="0"/>
              <a:buChar char="●"/>
            </a:pPr>
            <a:r>
              <a:rPr lang="en-US" sz="1400" dirty="0">
                <a:latin typeface="+mj-lt"/>
              </a:rPr>
              <a:t>Provides about </a:t>
            </a:r>
            <a:r>
              <a:rPr lang="en-US" sz="1400" b="1" dirty="0">
                <a:solidFill>
                  <a:srgbClr val="059966"/>
                </a:solidFill>
                <a:latin typeface="+mj-lt"/>
              </a:rPr>
              <a:t>32% of the electricity generated in the region</a:t>
            </a:r>
          </a:p>
          <a:p>
            <a:pPr marL="285750" indent="-285750">
              <a:spcBef>
                <a:spcPts val="600"/>
              </a:spcBef>
              <a:buClr>
                <a:schemeClr val="tx1"/>
              </a:buClr>
              <a:buFont typeface="Arial Narrow" panose="020B0606020202030204" pitchFamily="34" charset="0"/>
              <a:buChar char="●"/>
            </a:pPr>
            <a:r>
              <a:rPr lang="en-US" sz="1400" dirty="0">
                <a:latin typeface="+mj-lt"/>
              </a:rPr>
              <a:t>Markets power from </a:t>
            </a:r>
            <a:r>
              <a:rPr lang="en-US" sz="1400" b="1" dirty="0">
                <a:solidFill>
                  <a:srgbClr val="059966"/>
                </a:solidFill>
                <a:latin typeface="+mj-lt"/>
              </a:rPr>
              <a:t>31 Federally-owned hydroelectric projects and several Non-Federal projects</a:t>
            </a:r>
            <a:r>
              <a:rPr lang="en-US" sz="1400" dirty="0">
                <a:latin typeface="+mj-lt"/>
              </a:rPr>
              <a:t>, including the Columbia Generating Station </a:t>
            </a:r>
          </a:p>
          <a:p>
            <a:pPr marL="285750" indent="-285750">
              <a:spcBef>
                <a:spcPts val="600"/>
              </a:spcBef>
              <a:buClr>
                <a:schemeClr val="tx1"/>
              </a:buClr>
              <a:buFont typeface="Arial Narrow" panose="020B0606020202030204" pitchFamily="34" charset="0"/>
              <a:buChar char="●"/>
            </a:pPr>
            <a:r>
              <a:rPr lang="en-US" sz="1400" b="1" dirty="0">
                <a:solidFill>
                  <a:srgbClr val="059966"/>
                </a:solidFill>
                <a:latin typeface="+mj-lt"/>
              </a:rPr>
              <a:t>Approximately 135 preference customers </a:t>
            </a:r>
            <a:r>
              <a:rPr lang="en-US" sz="1400" dirty="0">
                <a:latin typeface="+mj-lt"/>
              </a:rPr>
              <a:t>within the region that pay wholesale prices, which include publicly-owned, cooperatively-owned, and tribal utilities</a:t>
            </a:r>
          </a:p>
          <a:p>
            <a:pPr marL="285750" indent="-285750">
              <a:spcBef>
                <a:spcPts val="600"/>
              </a:spcBef>
              <a:buClr>
                <a:schemeClr val="tx1"/>
              </a:buClr>
              <a:buFont typeface="Arial Narrow" panose="020B0606020202030204" pitchFamily="34" charset="0"/>
              <a:buChar char="●"/>
            </a:pPr>
            <a:r>
              <a:rPr lang="en-US" sz="1400" dirty="0">
                <a:latin typeface="+mj-lt"/>
              </a:rPr>
              <a:t>BPA projects meeting </a:t>
            </a:r>
            <a:r>
              <a:rPr lang="en-US" sz="1400" b="1" dirty="0">
                <a:solidFill>
                  <a:srgbClr val="059966"/>
                </a:solidFill>
                <a:latin typeface="+mj-lt"/>
              </a:rPr>
              <a:t>nearly 8,000 annual average MW of load in Operating Year 2026</a:t>
            </a:r>
            <a:r>
              <a:rPr lang="en-US" sz="1400" dirty="0">
                <a:latin typeface="+mj-lt"/>
              </a:rPr>
              <a:t>, of which roughly 89% is forecast to be Preference Customer loads</a:t>
            </a:r>
          </a:p>
          <a:p>
            <a:pPr marL="285750" indent="-285750">
              <a:spcBef>
                <a:spcPts val="600"/>
              </a:spcBef>
              <a:buClr>
                <a:schemeClr val="tx1"/>
              </a:buClr>
              <a:buFont typeface="Arial Narrow" panose="020B0606020202030204" pitchFamily="34" charset="0"/>
              <a:buChar char="●"/>
            </a:pPr>
            <a:r>
              <a:rPr lang="en-US" sz="1400" b="1" dirty="0">
                <a:solidFill>
                  <a:srgbClr val="059966"/>
                </a:solidFill>
                <a:latin typeface="+mj-lt"/>
              </a:rPr>
              <a:t>$3.4 billion in revenue </a:t>
            </a:r>
            <a:r>
              <a:rPr lang="en-US" sz="1400" dirty="0">
                <a:latin typeface="+mj-lt"/>
              </a:rPr>
              <a:t>in FY24</a:t>
            </a:r>
          </a:p>
        </p:txBody>
      </p:sp>
      <p:sp>
        <p:nvSpPr>
          <p:cNvPr id="27" name="Title 1">
            <a:extLst>
              <a:ext uri="{FF2B5EF4-FFF2-40B4-BE49-F238E27FC236}">
                <a16:creationId xmlns:a16="http://schemas.microsoft.com/office/drawing/2014/main" id="{B871C1FA-492E-A24C-B098-A0EAB87BDA5C}"/>
              </a:ext>
            </a:extLst>
          </p:cNvPr>
          <p:cNvSpPr txBox="1">
            <a:spLocks/>
          </p:cNvSpPr>
          <p:nvPr/>
        </p:nvSpPr>
        <p:spPr>
          <a:xfrm>
            <a:off x="447675" y="4210064"/>
            <a:ext cx="11449049"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1600" kern="1200" dirty="0">
                <a:solidFill>
                  <a:schemeClr val="tx1"/>
                </a:solidFill>
                <a:latin typeface="+mn-lt"/>
                <a:ea typeface="+mj-ea"/>
                <a:cs typeface="+mj-cs"/>
              </a:rPr>
              <a:t>BPA Transmission Servi</a:t>
            </a:r>
            <a:r>
              <a:rPr lang="en-US" sz="1600" dirty="0">
                <a:solidFill>
                  <a:schemeClr val="tx1"/>
                </a:solidFill>
                <a:latin typeface="+mn-lt"/>
                <a:ea typeface="+mj-ea"/>
                <a:cs typeface="+mj-cs"/>
              </a:rPr>
              <a:t>ces Overview</a:t>
            </a:r>
            <a:endParaRPr lang="en-US" sz="1600" kern="1200" dirty="0">
              <a:solidFill>
                <a:schemeClr val="tx1"/>
              </a:solidFill>
              <a:latin typeface="+mn-lt"/>
              <a:ea typeface="+mj-ea"/>
              <a:cs typeface="+mj-cs"/>
            </a:endParaRPr>
          </a:p>
        </p:txBody>
      </p:sp>
      <p:sp>
        <p:nvSpPr>
          <p:cNvPr id="28" name="TextBox 27">
            <a:extLst>
              <a:ext uri="{FF2B5EF4-FFF2-40B4-BE49-F238E27FC236}">
                <a16:creationId xmlns:a16="http://schemas.microsoft.com/office/drawing/2014/main" id="{0EDE7D08-E8AA-5EA4-5EFF-6011F5DC4C50}"/>
              </a:ext>
            </a:extLst>
          </p:cNvPr>
          <p:cNvSpPr txBox="1"/>
          <p:nvPr/>
        </p:nvSpPr>
        <p:spPr>
          <a:xfrm>
            <a:off x="447674" y="4612196"/>
            <a:ext cx="8102599" cy="1184940"/>
          </a:xfrm>
          <a:prstGeom prst="rect">
            <a:avLst/>
          </a:prstGeom>
          <a:noFill/>
        </p:spPr>
        <p:txBody>
          <a:bodyPr wrap="square" rtlCol="0">
            <a:spAutoFit/>
          </a:bodyPr>
          <a:lstStyle/>
          <a:p>
            <a:pPr marL="285750" indent="-285750">
              <a:spcBef>
                <a:spcPts val="600"/>
              </a:spcBef>
              <a:buClr>
                <a:schemeClr val="tx1"/>
              </a:buClr>
              <a:buFont typeface="Arial Narrow" panose="020B0606020202030204" pitchFamily="34" charset="0"/>
              <a:buChar char="●"/>
            </a:pPr>
            <a:r>
              <a:rPr lang="en-US" sz="1400" b="1" dirty="0">
                <a:solidFill>
                  <a:srgbClr val="059966"/>
                </a:solidFill>
                <a:latin typeface="+mj-lt"/>
              </a:rPr>
              <a:t>More than 15,000 circuit miles </a:t>
            </a:r>
            <a:r>
              <a:rPr lang="en-US" sz="1400" dirty="0">
                <a:latin typeface="+mj-lt"/>
              </a:rPr>
              <a:t>of high voltage lines</a:t>
            </a:r>
          </a:p>
          <a:p>
            <a:pPr marL="285750" indent="-285750">
              <a:spcBef>
                <a:spcPts val="600"/>
              </a:spcBef>
              <a:buClr>
                <a:schemeClr val="tx1"/>
              </a:buClr>
              <a:buFont typeface="Arial Narrow" panose="020B0606020202030204" pitchFamily="34" charset="0"/>
              <a:buChar char="●"/>
            </a:pPr>
            <a:r>
              <a:rPr lang="en-US" sz="1400" b="1" dirty="0">
                <a:solidFill>
                  <a:srgbClr val="059966"/>
                </a:solidFill>
                <a:latin typeface="+mj-lt"/>
              </a:rPr>
              <a:t>259 substations</a:t>
            </a:r>
          </a:p>
          <a:p>
            <a:pPr marL="285750" indent="-285750">
              <a:spcBef>
                <a:spcPts val="600"/>
              </a:spcBef>
              <a:buClr>
                <a:schemeClr val="tx1"/>
              </a:buClr>
              <a:buFont typeface="Arial Narrow" panose="020B0606020202030204" pitchFamily="34" charset="0"/>
              <a:buChar char="●"/>
            </a:pPr>
            <a:r>
              <a:rPr lang="en-US" sz="1400" b="1" dirty="0">
                <a:solidFill>
                  <a:srgbClr val="059966"/>
                </a:solidFill>
                <a:latin typeface="+mj-lt"/>
              </a:rPr>
              <a:t>Approximately 300,000 square miles of service territory covering approximately 15 million people</a:t>
            </a:r>
          </a:p>
          <a:p>
            <a:pPr marL="285750" indent="-285750">
              <a:spcBef>
                <a:spcPts val="600"/>
              </a:spcBef>
              <a:buClr>
                <a:schemeClr val="tx1"/>
              </a:buClr>
              <a:buFont typeface="Arial Narrow" panose="020B0606020202030204" pitchFamily="34" charset="0"/>
              <a:buChar char="●"/>
            </a:pPr>
            <a:r>
              <a:rPr lang="en-US" sz="1400" b="1" dirty="0">
                <a:solidFill>
                  <a:srgbClr val="059966"/>
                </a:solidFill>
                <a:latin typeface="+mj-lt"/>
              </a:rPr>
              <a:t>$1.2 billion in revenue </a:t>
            </a:r>
            <a:r>
              <a:rPr lang="en-US" sz="1400" dirty="0">
                <a:latin typeface="+mj-lt"/>
              </a:rPr>
              <a:t>in FY24</a:t>
            </a:r>
          </a:p>
        </p:txBody>
      </p:sp>
      <p:sp>
        <p:nvSpPr>
          <p:cNvPr id="2" name="Slide Number Placeholder 3">
            <a:extLst>
              <a:ext uri="{FF2B5EF4-FFF2-40B4-BE49-F238E27FC236}">
                <a16:creationId xmlns:a16="http://schemas.microsoft.com/office/drawing/2014/main" id="{3C451F55-D9E5-CDB2-C017-A28F67B292AB}"/>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8</a:t>
            </a:fld>
            <a:endParaRPr lang="en-ZA" dirty="0"/>
          </a:p>
        </p:txBody>
      </p:sp>
    </p:spTree>
    <p:extLst>
      <p:ext uri="{BB962C8B-B14F-4D97-AF65-F5344CB8AC3E}">
        <p14:creationId xmlns:p14="http://schemas.microsoft.com/office/powerpoint/2010/main" val="330964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562882-05EC-3BEB-1FB5-30EAB9D769AE}"/>
              </a:ext>
            </a:extLst>
          </p:cNvPr>
          <p:cNvSpPr txBox="1"/>
          <p:nvPr/>
        </p:nvSpPr>
        <p:spPr>
          <a:xfrm>
            <a:off x="447676" y="1090277"/>
            <a:ext cx="11449050" cy="646331"/>
          </a:xfrm>
          <a:prstGeom prst="rect">
            <a:avLst/>
          </a:prstGeom>
          <a:noFill/>
        </p:spPr>
        <p:txBody>
          <a:bodyPr wrap="square" rtlCol="0">
            <a:spAutoFit/>
          </a:bodyPr>
          <a:lstStyle/>
          <a:p>
            <a:r>
              <a:rPr lang="en-US" i="1" dirty="0">
                <a:solidFill>
                  <a:srgbClr val="408EC8"/>
                </a:solidFill>
              </a:rPr>
              <a:t>In addition to marketing and transmitting power from both Federal and Non-Federal sources, BPA also has a variety of both Federal and Non-Federal debt obligations repaid through revenues</a:t>
            </a:r>
          </a:p>
        </p:txBody>
      </p:sp>
      <p:sp>
        <p:nvSpPr>
          <p:cNvPr id="9" name="Title 1">
            <a:extLst>
              <a:ext uri="{FF2B5EF4-FFF2-40B4-BE49-F238E27FC236}">
                <a16:creationId xmlns:a16="http://schemas.microsoft.com/office/drawing/2014/main" id="{5A5B5412-95A7-E54C-7184-4566635B6F74}"/>
              </a:ext>
            </a:extLst>
          </p:cNvPr>
          <p:cNvSpPr txBox="1">
            <a:spLocks/>
          </p:cNvSpPr>
          <p:nvPr/>
        </p:nvSpPr>
        <p:spPr>
          <a:xfrm>
            <a:off x="447676" y="335526"/>
            <a:ext cx="11449050" cy="73706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4400" b="0" kern="1200" dirty="0">
                <a:solidFill>
                  <a:schemeClr val="tx1"/>
                </a:solidFill>
                <a:latin typeface="+mj-lt"/>
                <a:ea typeface="+mj-ea"/>
                <a:cs typeface="+mj-cs"/>
              </a:rPr>
              <a:t>BPA’s Unique Role</a:t>
            </a:r>
          </a:p>
        </p:txBody>
      </p:sp>
      <p:sp>
        <p:nvSpPr>
          <p:cNvPr id="10" name="Slide Number Placeholder 3">
            <a:extLst>
              <a:ext uri="{FF2B5EF4-FFF2-40B4-BE49-F238E27FC236}">
                <a16:creationId xmlns:a16="http://schemas.microsoft.com/office/drawing/2014/main" id="{19748F93-3B0F-8F29-7ED0-73E7655D1B23}"/>
              </a:ext>
            </a:extLst>
          </p:cNvPr>
          <p:cNvSpPr txBox="1">
            <a:spLocks/>
          </p:cNvSpPr>
          <p:nvPr/>
        </p:nvSpPr>
        <p:spPr>
          <a:xfrm>
            <a:off x="11574660" y="6356350"/>
            <a:ext cx="42683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9</a:t>
            </a:fld>
            <a:endParaRPr lang="en-ZA" dirty="0"/>
          </a:p>
        </p:txBody>
      </p:sp>
      <p:sp>
        <p:nvSpPr>
          <p:cNvPr id="11" name="Title 1">
            <a:extLst>
              <a:ext uri="{FF2B5EF4-FFF2-40B4-BE49-F238E27FC236}">
                <a16:creationId xmlns:a16="http://schemas.microsoft.com/office/drawing/2014/main" id="{F8386FFE-25FE-E84C-4C52-0C595FCF339E}"/>
              </a:ext>
            </a:extLst>
          </p:cNvPr>
          <p:cNvSpPr txBox="1">
            <a:spLocks/>
          </p:cNvSpPr>
          <p:nvPr/>
        </p:nvSpPr>
        <p:spPr>
          <a:xfrm>
            <a:off x="7753352" y="1900250"/>
            <a:ext cx="4143374"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1600" kern="1200" dirty="0">
                <a:solidFill>
                  <a:schemeClr val="tx1"/>
                </a:solidFill>
                <a:latin typeface="+mn-lt"/>
                <a:ea typeface="+mj-ea"/>
                <a:cs typeface="+mj-cs"/>
              </a:rPr>
              <a:t>Federal Relationships &amp; Obligations</a:t>
            </a:r>
          </a:p>
        </p:txBody>
      </p:sp>
      <p:sp>
        <p:nvSpPr>
          <p:cNvPr id="12" name="Title 1">
            <a:extLst>
              <a:ext uri="{FF2B5EF4-FFF2-40B4-BE49-F238E27FC236}">
                <a16:creationId xmlns:a16="http://schemas.microsoft.com/office/drawing/2014/main" id="{9FA899DA-BB43-F92A-7A3E-E664E8F7861D}"/>
              </a:ext>
            </a:extLst>
          </p:cNvPr>
          <p:cNvSpPr txBox="1">
            <a:spLocks/>
          </p:cNvSpPr>
          <p:nvPr/>
        </p:nvSpPr>
        <p:spPr>
          <a:xfrm>
            <a:off x="398751" y="1895196"/>
            <a:ext cx="7074528" cy="326821"/>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defTabSz="914400" rtl="0" eaLnBrk="1" latinLnBrk="0" hangingPunct="1">
              <a:lnSpc>
                <a:spcPct val="90000"/>
              </a:lnSpc>
              <a:spcBef>
                <a:spcPct val="0"/>
              </a:spcBef>
              <a:buNone/>
            </a:pPr>
            <a:r>
              <a:rPr lang="en-US" sz="1600" kern="1200" dirty="0">
                <a:solidFill>
                  <a:schemeClr val="tx1"/>
                </a:solidFill>
                <a:latin typeface="+mn-lt"/>
                <a:ea typeface="+mj-ea"/>
                <a:cs typeface="+mj-cs"/>
              </a:rPr>
              <a:t>Non-Federal Relationships &amp; Obligations*</a:t>
            </a:r>
          </a:p>
        </p:txBody>
      </p:sp>
      <p:pic>
        <p:nvPicPr>
          <p:cNvPr id="12290" name="Picture 2">
            <a:extLst>
              <a:ext uri="{FF2B5EF4-FFF2-40B4-BE49-F238E27FC236}">
                <a16:creationId xmlns:a16="http://schemas.microsoft.com/office/drawing/2014/main" id="{1B2BDA7C-EFC2-3321-DF49-BDB84595F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92" y="4666586"/>
            <a:ext cx="1552818" cy="4057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6">
            <a:extLst>
              <a:ext uri="{FF2B5EF4-FFF2-40B4-BE49-F238E27FC236}">
                <a16:creationId xmlns:a16="http://schemas.microsoft.com/office/drawing/2014/main" id="{105471E2-0FD9-51FE-D5AE-1A90EBA9313C}"/>
              </a:ext>
            </a:extLst>
          </p:cNvPr>
          <p:cNvGraphicFramePr>
            <a:graphicFrameLocks noGrp="1"/>
          </p:cNvGraphicFramePr>
          <p:nvPr>
            <p:extLst>
              <p:ext uri="{D42A27DB-BD31-4B8C-83A1-F6EECF244321}">
                <p14:modId xmlns:p14="http://schemas.microsoft.com/office/powerpoint/2010/main" val="838729121"/>
              </p:ext>
            </p:extLst>
          </p:nvPr>
        </p:nvGraphicFramePr>
        <p:xfrm>
          <a:off x="1996405" y="2279811"/>
          <a:ext cx="5476874" cy="4160520"/>
        </p:xfrm>
        <a:graphic>
          <a:graphicData uri="http://schemas.openxmlformats.org/drawingml/2006/table">
            <a:tbl>
              <a:tblPr firstRow="1" bandRow="1">
                <a:tableStyleId>{5C22544A-7EE6-4342-B048-85BDC9FD1C3A}</a:tableStyleId>
              </a:tblPr>
              <a:tblGrid>
                <a:gridCol w="5476874">
                  <a:extLst>
                    <a:ext uri="{9D8B030D-6E8A-4147-A177-3AD203B41FA5}">
                      <a16:colId xmlns:a16="http://schemas.microsoft.com/office/drawing/2014/main" val="691818076"/>
                    </a:ext>
                  </a:extLst>
                </a:gridCol>
              </a:tblGrid>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Narrow" panose="020B0606020202030204" pitchFamily="34" charset="0"/>
                        <a:buChar char="●"/>
                        <a:tabLst/>
                        <a:defRPr/>
                      </a:pPr>
                      <a:r>
                        <a:rPr lang="en-US" sz="1500" b="0" kern="1200" dirty="0">
                          <a:solidFill>
                            <a:schemeClr val="tx1"/>
                          </a:solidFill>
                          <a:latin typeface="+mn-lt"/>
                          <a:ea typeface="+mn-ea"/>
                          <a:cs typeface="+mn-cs"/>
                        </a:rPr>
                        <a:t>Idaho Energy Resources Authority (“IERA”) and BPA have entered into lease-purchase arrangements that secure bonds issued by IERA, in order to support BPA’s transmission capital program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968826"/>
                  </a:ext>
                </a:extLst>
              </a:tr>
              <a:tr h="370840">
                <a:tc>
                  <a:txBody>
                    <a:bodyPr/>
                    <a:lstStyle/>
                    <a:p>
                      <a:pPr marL="171450" lvl="0" indent="-171450" algn="l" defTabSz="914400" rtl="0" eaLnBrk="1" latinLnBrk="0" hangingPunct="1">
                        <a:buFont typeface="Arial Narrow" panose="020B0606020202030204" pitchFamily="34" charset="0"/>
                        <a:buChar char="●"/>
                      </a:pPr>
                      <a:r>
                        <a:rPr lang="en-US" sz="1500" b="0" kern="1200" dirty="0">
                          <a:solidFill>
                            <a:schemeClr val="tx1"/>
                          </a:solidFill>
                          <a:latin typeface="+mn-lt"/>
                          <a:ea typeface="+mn-ea"/>
                          <a:cs typeface="+mn-cs"/>
                        </a:rPr>
                        <a:t>Port of Morrow (“POM”) and BPA have entered into lease-purchase arrangements that secure bonds issued by POM, in order to support BPA’s transmission capital program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909897"/>
                  </a:ext>
                </a:extLst>
              </a:tr>
              <a:tr h="370840">
                <a:tc>
                  <a:txBody>
                    <a:bodyPr/>
                    <a:lstStyle/>
                    <a:p>
                      <a:pPr marL="171450" lvl="0" indent="-171450" algn="l" defTabSz="914400" rtl="0" eaLnBrk="1" latinLnBrk="0" hangingPunct="1">
                        <a:buFont typeface="Arial Narrow" panose="020B0606020202030204" pitchFamily="34" charset="0"/>
                        <a:buChar char="●"/>
                      </a:pPr>
                      <a:r>
                        <a:rPr lang="en-US" sz="1500" b="0" kern="1200" dirty="0">
                          <a:solidFill>
                            <a:schemeClr val="tx1"/>
                          </a:solidFill>
                          <a:latin typeface="+mn-lt"/>
                          <a:ea typeface="+mn-ea"/>
                          <a:cs typeface="+mn-cs"/>
                        </a:rPr>
                        <a:t>Energy Northwest (“EN”) and BPA have worked together since 2001 to refinance certain maturities to more closely match the expected useful lives</a:t>
                      </a:r>
                    </a:p>
                    <a:p>
                      <a:pPr marL="171450" lvl="0" indent="-171450" algn="l" defTabSz="914400" rtl="0" eaLnBrk="1" latinLnBrk="0" hangingPunct="1">
                        <a:buFont typeface="Arial Narrow" panose="020B0606020202030204" pitchFamily="34" charset="0"/>
                        <a:buChar char="●"/>
                      </a:pPr>
                      <a:r>
                        <a:rPr lang="en-US" sz="1500" b="0" kern="1200" dirty="0">
                          <a:solidFill>
                            <a:schemeClr val="tx1"/>
                          </a:solidFill>
                          <a:latin typeface="+mn-lt"/>
                          <a:ea typeface="+mn-ea"/>
                          <a:cs typeface="+mn-cs"/>
                        </a:rPr>
                        <a:t>Arrangement allows EN debt to be refinanced and extended through 2030 to reduce costs to rate payers while also funding new capital projects at EN’s Columbia Generating Station nuclear plant</a:t>
                      </a:r>
                    </a:p>
                    <a:p>
                      <a:pPr marL="171450" lvl="0" indent="-171450" algn="l" defTabSz="914400" rtl="0" eaLnBrk="1" latinLnBrk="0" hangingPunct="1">
                        <a:buFont typeface="Arial Narrow" panose="020B0606020202030204" pitchFamily="34" charset="0"/>
                        <a:buChar char="●"/>
                      </a:pPr>
                      <a:r>
                        <a:rPr lang="en-US" sz="1500" b="0" kern="1200" dirty="0">
                          <a:solidFill>
                            <a:schemeClr val="tx1"/>
                          </a:solidFill>
                          <a:latin typeface="+mn-lt"/>
                          <a:ea typeface="+mn-ea"/>
                          <a:cs typeface="+mn-cs"/>
                        </a:rPr>
                        <a:t>BPA fully supports these debt obligations through Net Billing Agreements</a:t>
                      </a:r>
                    </a:p>
                    <a:p>
                      <a:pPr marL="171450" lvl="0" indent="-171450" algn="l" defTabSz="914400" rtl="0" eaLnBrk="1" latinLnBrk="0" hangingPunct="1">
                        <a:buFont typeface="Arial Narrow" panose="020B0606020202030204" pitchFamily="34" charset="0"/>
                        <a:buChar char="●"/>
                      </a:pPr>
                      <a:endParaRPr lang="en-US" sz="1500" b="0"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66750"/>
                  </a:ext>
                </a:extLst>
              </a:tr>
            </a:tbl>
          </a:graphicData>
        </a:graphic>
      </p:graphicFrame>
      <p:pic>
        <p:nvPicPr>
          <p:cNvPr id="12292" name="Picture 4" descr="Welcome to the Port of Morrow | Port of Morrow">
            <a:extLst>
              <a:ext uri="{FF2B5EF4-FFF2-40B4-BE49-F238E27FC236}">
                <a16:creationId xmlns:a16="http://schemas.microsoft.com/office/drawing/2014/main" id="{FBAEBAA7-C4E1-C8EC-90A6-0C83C3B6ED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7" t="14789" r="500" b="14860"/>
          <a:stretch/>
        </p:blipFill>
        <p:spPr bwMode="auto">
          <a:xfrm>
            <a:off x="447676" y="3429000"/>
            <a:ext cx="1295164" cy="482781"/>
          </a:xfrm>
          <a:prstGeom prst="rect">
            <a:avLst/>
          </a:prstGeom>
          <a:noFill/>
          <a:extLst>
            <a:ext uri="{909E8E84-426E-40DD-AFC4-6F175D3DCCD1}">
              <a14:hiddenFill xmlns:a14="http://schemas.microsoft.com/office/drawing/2010/main">
                <a:solidFill>
                  <a:srgbClr val="FFFFFF"/>
                </a:solidFill>
              </a14:hiddenFill>
            </a:ext>
          </a:extLst>
        </p:spPr>
      </p:pic>
      <p:pic>
        <p:nvPicPr>
          <p:cNvPr id="16" name="IERA Logo">
            <a:extLst>
              <a:ext uri="{FF2B5EF4-FFF2-40B4-BE49-F238E27FC236}">
                <a16:creationId xmlns:a16="http://schemas.microsoft.com/office/drawing/2014/main" id="{7C353677-B5AD-8097-EE84-11945E38996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7592" y="2554077"/>
            <a:ext cx="1552818" cy="434568"/>
          </a:xfrm>
          <a:prstGeom prst="roundRect">
            <a:avLst/>
          </a:prstGeom>
        </p:spPr>
      </p:pic>
      <p:sp>
        <p:nvSpPr>
          <p:cNvPr id="3" name="TextBox 2">
            <a:extLst>
              <a:ext uri="{FF2B5EF4-FFF2-40B4-BE49-F238E27FC236}">
                <a16:creationId xmlns:a16="http://schemas.microsoft.com/office/drawing/2014/main" id="{02338B53-31BF-C65B-1DCF-FB76BD511C24}"/>
              </a:ext>
            </a:extLst>
          </p:cNvPr>
          <p:cNvSpPr txBox="1"/>
          <p:nvPr/>
        </p:nvSpPr>
        <p:spPr>
          <a:xfrm>
            <a:off x="7753352" y="2338398"/>
            <a:ext cx="4143374" cy="3477875"/>
          </a:xfrm>
          <a:prstGeom prst="rect">
            <a:avLst/>
          </a:prstGeom>
          <a:noFill/>
        </p:spPr>
        <p:txBody>
          <a:bodyPr wrap="square" rtlCol="0">
            <a:spAutoFit/>
          </a:bodyPr>
          <a:lstStyle/>
          <a:p>
            <a:pPr marL="285750" indent="-285750">
              <a:spcBef>
                <a:spcPts val="400"/>
              </a:spcBef>
              <a:buClr>
                <a:schemeClr val="tx1"/>
              </a:buClr>
              <a:buFont typeface="Arial Narrow" panose="020B0606020202030204" pitchFamily="34" charset="0"/>
              <a:buChar char="●"/>
            </a:pPr>
            <a:r>
              <a:rPr lang="en-US" sz="1500" dirty="0">
                <a:latin typeface="+mj-lt"/>
              </a:rPr>
              <a:t>BPA is authorized to issue and sell bonds to the U.S. Treasury to fund Federal Columbia River Power System (FCRPS)-related capital investments and operating expenses</a:t>
            </a:r>
          </a:p>
          <a:p>
            <a:pPr lvl="1">
              <a:spcBef>
                <a:spcPts val="400"/>
              </a:spcBef>
              <a:buClr>
                <a:schemeClr val="tx1"/>
              </a:buClr>
            </a:pPr>
            <a:r>
              <a:rPr lang="en-US" sz="1500" dirty="0">
                <a:latin typeface="+mj-lt"/>
              </a:rPr>
              <a:t>-BPA may have up to $13.7 billion aggregate principal amount of bonds outstanding at any given time, increasing to $17.7 billion in FY28</a:t>
            </a:r>
          </a:p>
          <a:p>
            <a:pPr lvl="1">
              <a:spcBef>
                <a:spcPts val="400"/>
              </a:spcBef>
              <a:buClr>
                <a:schemeClr val="tx1"/>
              </a:buClr>
            </a:pPr>
            <a:r>
              <a:rPr lang="en-US" sz="1500" dirty="0">
                <a:latin typeface="+mj-lt"/>
              </a:rPr>
              <a:t>-Within this authority, BPA may also access a $750 million line of credit with the U.S. Treasury to fund operating expenses</a:t>
            </a:r>
          </a:p>
          <a:p>
            <a:pPr marL="285750" indent="-285750">
              <a:spcBef>
                <a:spcPts val="400"/>
              </a:spcBef>
              <a:buClr>
                <a:schemeClr val="tx1"/>
              </a:buClr>
              <a:buFont typeface="Arial Narrow" panose="020B0606020202030204" pitchFamily="34" charset="0"/>
              <a:buChar char="●"/>
            </a:pPr>
            <a:r>
              <a:rPr lang="en-US" sz="1500" dirty="0">
                <a:latin typeface="+mj-lt"/>
              </a:rPr>
              <a:t>BPA repays amounts that have been appropriated by Congress to our Federal partners for power-related capital investments in the Federal system</a:t>
            </a:r>
          </a:p>
        </p:txBody>
      </p:sp>
      <p:sp>
        <p:nvSpPr>
          <p:cNvPr id="2" name="Slide Number Placeholder 3">
            <a:extLst>
              <a:ext uri="{FF2B5EF4-FFF2-40B4-BE49-F238E27FC236}">
                <a16:creationId xmlns:a16="http://schemas.microsoft.com/office/drawing/2014/main" id="{AD548033-9B2B-2354-201D-22E31B2F0D01}"/>
              </a:ext>
            </a:extLst>
          </p:cNvPr>
          <p:cNvSpPr txBox="1">
            <a:spLocks/>
          </p:cNvSpPr>
          <p:nvPr/>
        </p:nvSpPr>
        <p:spPr>
          <a:xfrm>
            <a:off x="447676" y="6356350"/>
            <a:ext cx="11039473"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i="1" dirty="0"/>
              <a:t>*Other non-federal obligations include BPA supported debt issued through Northwest Infrastructure Financing Corporation and Public Utility District No. 1 of Lewis County, Washington</a:t>
            </a:r>
          </a:p>
        </p:txBody>
      </p:sp>
    </p:spTree>
    <p:extLst>
      <p:ext uri="{BB962C8B-B14F-4D97-AF65-F5344CB8AC3E}">
        <p14:creationId xmlns:p14="http://schemas.microsoft.com/office/powerpoint/2010/main" val="38037548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JPM_CONVERT_POSITION" val="0;240.75;316.875;21.125"/>
</p:tagLst>
</file>

<file path=ppt/tags/tag10.xml><?xml version="1.0" encoding="utf-8"?>
<p:tagLst xmlns:a="http://schemas.openxmlformats.org/drawingml/2006/main" xmlns:r="http://schemas.openxmlformats.org/officeDocument/2006/relationships" xmlns:p="http://schemas.openxmlformats.org/presentationml/2006/main">
  <p:tag name="JPM_CONVERT_POSITION" val="0;240.75;316.875;21.125"/>
</p:tagLst>
</file>

<file path=ppt/tags/tag11.xml><?xml version="1.0" encoding="utf-8"?>
<p:tagLst xmlns:a="http://schemas.openxmlformats.org/drawingml/2006/main" xmlns:r="http://schemas.openxmlformats.org/officeDocument/2006/relationships" xmlns:p="http://schemas.openxmlformats.org/presentationml/2006/main">
  <p:tag name="JPM_CONVERT_POSITION" val="72;120;280.875;120.75"/>
</p:tagLst>
</file>

<file path=ppt/tags/tag12.xml><?xml version="1.0" encoding="utf-8"?>
<p:tagLst xmlns:a="http://schemas.openxmlformats.org/drawingml/2006/main" xmlns:r="http://schemas.openxmlformats.org/officeDocument/2006/relationships" xmlns:p="http://schemas.openxmlformats.org/presentationml/2006/main">
  <p:tag name="JPM_CONVERT_POSITION" val="72;261.875;280.875;494.125"/>
  <p:tag name="JPM_TEXT_SIZE" val="11"/>
</p:tagLst>
</file>

<file path=ppt/tags/tag13.xml><?xml version="1.0" encoding="utf-8"?>
<p:tagLst xmlns:a="http://schemas.openxmlformats.org/drawingml/2006/main" xmlns:r="http://schemas.openxmlformats.org/officeDocument/2006/relationships" xmlns:p="http://schemas.openxmlformats.org/presentationml/2006/main">
  <p:tag name="JPM_CONVERT_POSITION" val="0;240.75;316.875;21.125"/>
</p:tagLst>
</file>

<file path=ppt/tags/tag14.xml><?xml version="1.0" encoding="utf-8"?>
<p:tagLst xmlns:a="http://schemas.openxmlformats.org/drawingml/2006/main" xmlns:r="http://schemas.openxmlformats.org/officeDocument/2006/relationships" xmlns:p="http://schemas.openxmlformats.org/presentationml/2006/main">
  <p:tag name="JPM_CONVERT_POSITION" val="72;120;280.875;120.75"/>
</p:tagLst>
</file>

<file path=ppt/tags/tag15.xml><?xml version="1.0" encoding="utf-8"?>
<p:tagLst xmlns:a="http://schemas.openxmlformats.org/drawingml/2006/main" xmlns:r="http://schemas.openxmlformats.org/officeDocument/2006/relationships" xmlns:p="http://schemas.openxmlformats.org/presentationml/2006/main">
  <p:tag name="JPM_CONVERT_POSITION" val="72;261.875;280.875;494.125"/>
  <p:tag name="JPM_TEXT_SIZE" val="11"/>
</p:tagLst>
</file>

<file path=ppt/tags/tag16.xml><?xml version="1.0" encoding="utf-8"?>
<p:tagLst xmlns:a="http://schemas.openxmlformats.org/drawingml/2006/main" xmlns:r="http://schemas.openxmlformats.org/officeDocument/2006/relationships" xmlns:p="http://schemas.openxmlformats.org/presentationml/2006/main">
  <p:tag name="USERDATASHEETID" val="3ab7a67a-9a94-4a84-9133-938551254b07"/>
  <p:tag name="PITCHPROCHARTTYPE" val="Pie.Standard Pie"/>
  <p:tag name="AVERAGELINEVISIBILITY" val="False"/>
  <p:tag name="AVERAGERANGEVISIBILITY" val="False"/>
  <p:tag name="PIETOTALSVISIBILITY" val="False"/>
  <p:tag name="CHARTDATASHEETHASHCODE" val="6524125274721541742442081072471661018017723314511423673"/>
  <p:tag name="PPCHARTTYPE" val="1033"/>
  <p:tag name="VERSIONCONVERTED" val="3"/>
  <p:tag name="CHARTDATASHEETID" val="ac91af8c-3549-4d53-915d-378ef83eba7e"/>
  <p:tag name="SELECTEDSIZEANDPOSITIONLAYOUT" val="Two Content"/>
  <p:tag name="OBJECTTITLESHAPEID" val="15"/>
  <p:tag name="THISSHAPESIZEANDPOSITIONDETAILS" val="top=165.6&amp;left=37.44&amp;height=352.8&amp;width=336.96"/>
  <p:tag name="VERSION" val="2"/>
  <p:tag name="PITCHPROUNIQUECHARTTOKEN" val="a31e3452-4d3e-478d-9a14-8ef3c7008355"/>
</p:tagLst>
</file>

<file path=ppt/tags/tag17.xml><?xml version="1.0" encoding="utf-8"?>
<p:tagLst xmlns:a="http://schemas.openxmlformats.org/drawingml/2006/main" xmlns:r="http://schemas.openxmlformats.org/officeDocument/2006/relationships" xmlns:p="http://schemas.openxmlformats.org/presentationml/2006/main">
  <p:tag name="USERDATASHEETID" val="3ab7a67a-9a94-4a84-9133-938551254b07"/>
  <p:tag name="PITCHPROCHARTTYPE" val="Pie.Standard Pie"/>
  <p:tag name="AVERAGELINEVISIBILITY" val="False"/>
  <p:tag name="AVERAGERANGEVISIBILITY" val="False"/>
  <p:tag name="PIETOTALSVISIBILITY" val="False"/>
  <p:tag name="CHARTDATASHEETHASHCODE" val="6524125274721541742442081072471661018017723314511423673"/>
  <p:tag name="PPCHARTTYPE" val="1033"/>
  <p:tag name="VERSIONCONVERTED" val="3"/>
  <p:tag name="CHARTDATASHEETID" val="ac91af8c-3549-4d53-915d-378ef83eba7e"/>
  <p:tag name="SELECTEDSIZEANDPOSITIONLAYOUT" val="Two Content"/>
  <p:tag name="OBJECTTITLESHAPEID" val="15"/>
  <p:tag name="THISSHAPESIZEANDPOSITIONDETAILS" val="top=165.6&amp;left=37.44&amp;height=352.8&amp;width=336.96"/>
  <p:tag name="VERSION" val="2"/>
  <p:tag name="PITCHPROUNIQUECHARTTOKEN" val="8b0d6b3e-b18d-405f-82a0-55ebacaf0829"/>
</p:tagLst>
</file>

<file path=ppt/tags/tag18.xml><?xml version="1.0" encoding="utf-8"?>
<p:tagLst xmlns:a="http://schemas.openxmlformats.org/drawingml/2006/main" xmlns:r="http://schemas.openxmlformats.org/officeDocument/2006/relationships" xmlns:p="http://schemas.openxmlformats.org/presentationml/2006/main">
  <p:tag name="USERDATASHEETID" val="3ab7a67a-9a94-4a84-9133-938551254b07"/>
  <p:tag name="PITCHPROCHARTTYPE" val="Pie.Standard Pie"/>
  <p:tag name="AVERAGELINEVISIBILITY" val="False"/>
  <p:tag name="AVERAGERANGEVISIBILITY" val="False"/>
  <p:tag name="PIETOTALSVISIBILITY" val="False"/>
  <p:tag name="CHARTDATASHEETHASHCODE" val="6524125274721541742442081072471661018017723314511423673"/>
  <p:tag name="PPCHARTTYPE" val="1033"/>
  <p:tag name="VERSIONCONVERTED" val="3"/>
  <p:tag name="CHARTDATASHEETID" val="ac91af8c-3549-4d53-915d-378ef83eba7e"/>
  <p:tag name="SELECTEDSIZEANDPOSITIONLAYOUT" val="Two Content"/>
  <p:tag name="OBJECTTITLESHAPEID" val="15"/>
  <p:tag name="THISSHAPESIZEANDPOSITIONDETAILS" val="top=165.6&amp;left=37.44&amp;height=352.8&amp;width=336.96"/>
  <p:tag name="VERSION" val="2"/>
  <p:tag name="PITCHPROUNIQUECHARTTOKEN" val="02d93701-22c2-43d1-b824-0c5add3b95b4"/>
</p:tagLst>
</file>

<file path=ppt/tags/tag19.xml><?xml version="1.0" encoding="utf-8"?>
<p:tagLst xmlns:a="http://schemas.openxmlformats.org/drawingml/2006/main" xmlns:r="http://schemas.openxmlformats.org/officeDocument/2006/relationships" xmlns:p="http://schemas.openxmlformats.org/presentationml/2006/main">
  <p:tag name="VERSION" val="2"/>
</p:tagLst>
</file>

<file path=ppt/tags/tag2.xml><?xml version="1.0" encoding="utf-8"?>
<p:tagLst xmlns:a="http://schemas.openxmlformats.org/drawingml/2006/main" xmlns:r="http://schemas.openxmlformats.org/officeDocument/2006/relationships" xmlns:p="http://schemas.openxmlformats.org/presentationml/2006/main">
  <p:tag name="JPM_CONVERT_POSITION" val="72;120;280.875;120.75"/>
</p:tagLst>
</file>

<file path=ppt/tags/tag20.xml><?xml version="1.0" encoding="utf-8"?>
<p:tagLst xmlns:a="http://schemas.openxmlformats.org/drawingml/2006/main" xmlns:r="http://schemas.openxmlformats.org/officeDocument/2006/relationships" xmlns:p="http://schemas.openxmlformats.org/presentationml/2006/main">
  <p:tag name="VERSION" val="2"/>
</p:tagLst>
</file>

<file path=ppt/tags/tag21.xml><?xml version="1.0" encoding="utf-8"?>
<p:tagLst xmlns:a="http://schemas.openxmlformats.org/drawingml/2006/main" xmlns:r="http://schemas.openxmlformats.org/officeDocument/2006/relationships" xmlns:p="http://schemas.openxmlformats.org/presentationml/2006/main">
  <p:tag name="USERDATASHEETID" val="3ab7a67a-9a94-4a84-9133-938551254b07"/>
  <p:tag name="PITCHPROCHARTTYPE" val="Pie.Standard Pie"/>
  <p:tag name="AVERAGELINEVISIBILITY" val="False"/>
  <p:tag name="AVERAGERANGEVISIBILITY" val="False"/>
  <p:tag name="PIETOTALSVISIBILITY" val="False"/>
  <p:tag name="CHARTDATASHEETHASHCODE" val="6524125274721541742442081072471661018017723314511423673"/>
  <p:tag name="PPCHARTTYPE" val="1033"/>
  <p:tag name="VERSIONCONVERTED" val="3"/>
  <p:tag name="CHARTDATASHEETID" val="ac91af8c-3549-4d53-915d-378ef83eba7e"/>
  <p:tag name="SELECTEDSIZEANDPOSITIONLAYOUT" val="Two Content"/>
  <p:tag name="OBJECTTITLESHAPEID" val="15"/>
  <p:tag name="THISSHAPESIZEANDPOSITIONDETAILS" val="top=165.6&amp;left=37.44&amp;height=352.8&amp;width=336.96"/>
  <p:tag name="PITCHPROUNIQUECHARTTOKEN" val="3d351b78-deeb-49ca-8799-8a8a709dc7cd"/>
  <p:tag name="VERSION" val="2"/>
</p:tagLst>
</file>

<file path=ppt/tags/tag22.xml><?xml version="1.0" encoding="utf-8"?>
<p:tagLst xmlns:a="http://schemas.openxmlformats.org/drawingml/2006/main" xmlns:r="http://schemas.openxmlformats.org/officeDocument/2006/relationships" xmlns:p="http://schemas.openxmlformats.org/presentationml/2006/main">
  <p:tag name="USERDATASHEETID" val="3ab7a67a-9a94-4a84-9133-938551254b07"/>
  <p:tag name="PITCHPROCHARTTYPE" val="Pie.Standard Pie"/>
  <p:tag name="AVERAGELINEVISIBILITY" val="False"/>
  <p:tag name="AVERAGERANGEVISIBILITY" val="False"/>
  <p:tag name="PIETOTALSVISIBILITY" val="False"/>
  <p:tag name="CHARTDATASHEETHASHCODE" val="6524125274721541742442081072471661018017723314511423673"/>
  <p:tag name="PPCHARTTYPE" val="1033"/>
  <p:tag name="VERSIONCONVERTED" val="3"/>
  <p:tag name="CHARTDATASHEETID" val="ac91af8c-3549-4d53-915d-378ef83eba7e"/>
  <p:tag name="SELECTEDSIZEANDPOSITIONLAYOUT" val="Two Content"/>
  <p:tag name="OBJECTTITLESHAPEID" val="15"/>
  <p:tag name="THISSHAPESIZEANDPOSITIONDETAILS" val="top=165.6&amp;left=37.44&amp;height=352.8&amp;width=336.96"/>
  <p:tag name="VERSION" val="2"/>
  <p:tag name="PITCHPROUNIQUECHARTTOKEN" val="c14a0f91-a166-4fd1-b747-75c8d673645a"/>
</p:tagLst>
</file>

<file path=ppt/tags/tag23.xml><?xml version="1.0" encoding="utf-8"?>
<p:tagLst xmlns:a="http://schemas.openxmlformats.org/drawingml/2006/main" xmlns:r="http://schemas.openxmlformats.org/officeDocument/2006/relationships" xmlns:p="http://schemas.openxmlformats.org/presentationml/2006/main">
  <p:tag name="VERSION" val="2"/>
</p:tagLst>
</file>

<file path=ppt/tags/tag24.xml><?xml version="1.0" encoding="utf-8"?>
<p:tagLst xmlns:a="http://schemas.openxmlformats.org/drawingml/2006/main" xmlns:r="http://schemas.openxmlformats.org/officeDocument/2006/relationships" xmlns:p="http://schemas.openxmlformats.org/presentationml/2006/main">
  <p:tag name="VERSION" val="2"/>
</p:tagLst>
</file>

<file path=ppt/tags/tag25.xml><?xml version="1.0" encoding="utf-8"?>
<p:tagLst xmlns:a="http://schemas.openxmlformats.org/drawingml/2006/main" xmlns:r="http://schemas.openxmlformats.org/officeDocument/2006/relationships" xmlns:p="http://schemas.openxmlformats.org/presentationml/2006/main">
  <p:tag name="DATA" val="&lt;CalendarOptions ExcludeWeekends=&quot;True&quot; Months=&quot;5&quot; ShowMonths=&quot;True&quot; StartMonth=&quot;2023-08-01&quot; StartOnMonday=&quot;True&quot; xmlns=&quot;clr-namespace:JPMC.PitchPro.Tables.Business;assembly=JPMC.PitchPro&quot; /&gt;"/>
  <p:tag name="TYPE" val="Horizontal Calendar"/>
</p:tagLst>
</file>

<file path=ppt/tags/tag3.xml><?xml version="1.0" encoding="utf-8"?>
<p:tagLst xmlns:a="http://schemas.openxmlformats.org/drawingml/2006/main" xmlns:r="http://schemas.openxmlformats.org/officeDocument/2006/relationships" xmlns:p="http://schemas.openxmlformats.org/presentationml/2006/main">
  <p:tag name="JPM_CONVERT_POSITION" val="72;261.875;280.875;494.125"/>
  <p:tag name="JPM_TEXT_SIZE" val="11"/>
</p:tagLst>
</file>

<file path=ppt/tags/tag4.xml><?xml version="1.0" encoding="utf-8"?>
<p:tagLst xmlns:a="http://schemas.openxmlformats.org/drawingml/2006/main" xmlns:r="http://schemas.openxmlformats.org/officeDocument/2006/relationships" xmlns:p="http://schemas.openxmlformats.org/presentationml/2006/main">
  <p:tag name="JPM_CONVERT_POSITION" val="0;240.75;316.875;21.125"/>
</p:tagLst>
</file>

<file path=ppt/tags/tag5.xml><?xml version="1.0" encoding="utf-8"?>
<p:tagLst xmlns:a="http://schemas.openxmlformats.org/drawingml/2006/main" xmlns:r="http://schemas.openxmlformats.org/officeDocument/2006/relationships" xmlns:p="http://schemas.openxmlformats.org/presentationml/2006/main">
  <p:tag name="JPM_CONVERT_POSITION" val="72;120;280.875;120.75"/>
</p:tagLst>
</file>

<file path=ppt/tags/tag6.xml><?xml version="1.0" encoding="utf-8"?>
<p:tagLst xmlns:a="http://schemas.openxmlformats.org/drawingml/2006/main" xmlns:r="http://schemas.openxmlformats.org/officeDocument/2006/relationships" xmlns:p="http://schemas.openxmlformats.org/presentationml/2006/main">
  <p:tag name="JPM_CONVERT_POSITION" val="72;261.875;280.875;494.125"/>
  <p:tag name="JPM_TEXT_SIZE" val="11"/>
</p:tagLst>
</file>

<file path=ppt/tags/tag7.xml><?xml version="1.0" encoding="utf-8"?>
<p:tagLst xmlns:a="http://schemas.openxmlformats.org/drawingml/2006/main" xmlns:r="http://schemas.openxmlformats.org/officeDocument/2006/relationships" xmlns:p="http://schemas.openxmlformats.org/presentationml/2006/main">
  <p:tag name="JPM_CONVERT_POSITION" val="0;240.75;316.875;21.125"/>
</p:tagLst>
</file>

<file path=ppt/tags/tag8.xml><?xml version="1.0" encoding="utf-8"?>
<p:tagLst xmlns:a="http://schemas.openxmlformats.org/drawingml/2006/main" xmlns:r="http://schemas.openxmlformats.org/officeDocument/2006/relationships" xmlns:p="http://schemas.openxmlformats.org/presentationml/2006/main">
  <p:tag name="JPM_CONVERT_POSITION" val="72;120;280.875;120.75"/>
</p:tagLst>
</file>

<file path=ppt/tags/tag9.xml><?xml version="1.0" encoding="utf-8"?>
<p:tagLst xmlns:a="http://schemas.openxmlformats.org/drawingml/2006/main" xmlns:r="http://schemas.openxmlformats.org/officeDocument/2006/relationships" xmlns:p="http://schemas.openxmlformats.org/presentationml/2006/main">
  <p:tag name="JPM_CONVERT_POSITION" val="72;261.875;280.875;494.125"/>
  <p:tag name="JPM_TEXT_SIZE" val="11"/>
</p:tagLst>
</file>

<file path=ppt/theme/theme1.xml><?xml version="1.0" encoding="utf-8"?>
<a:theme xmlns:a="http://schemas.openxmlformats.org/drawingml/2006/main" name="Office Theme">
  <a:themeElements>
    <a:clrScheme name="Custom 2">
      <a:dk1>
        <a:srgbClr val="000000"/>
      </a:dk1>
      <a:lt1>
        <a:srgbClr val="FFFFFF"/>
      </a:lt1>
      <a:dk2>
        <a:srgbClr val="225174"/>
      </a:dk2>
      <a:lt2>
        <a:srgbClr val="FFFFFF"/>
      </a:lt2>
      <a:accent1>
        <a:srgbClr val="8EBCDE"/>
      </a:accent1>
      <a:accent2>
        <a:srgbClr val="059966"/>
      </a:accent2>
      <a:accent3>
        <a:srgbClr val="408EC8"/>
      </a:accent3>
      <a:accent4>
        <a:srgbClr val="034D34"/>
      </a:accent4>
      <a:accent5>
        <a:srgbClr val="225174"/>
      </a:accent5>
      <a:accent6>
        <a:srgbClr val="FFFFFF"/>
      </a:accent6>
      <a:hlink>
        <a:srgbClr val="0000FF"/>
      </a:hlink>
      <a:folHlink>
        <a:srgbClr val="954F72"/>
      </a:folHlink>
    </a:clrScheme>
    <a:fontScheme name="Custom 1">
      <a:majorFont>
        <a:latin typeface="Seaford Display"/>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ncial pitch deck_Win32_JB_v2.potx" id="{20737546-06B0-4BD7-AC56-F403EF86C0E3}" vid="{1EA85B44-1A53-4BBB-B1B2-A9A21AB62E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ABF6A0BF8D6B42B6875D010827CA82" ma:contentTypeVersion="8" ma:contentTypeDescription="Create a new document." ma:contentTypeScope="" ma:versionID="064faf10f46933c8e991a3f3bdb8be8d">
  <xsd:schema xmlns:xsd="http://www.w3.org/2001/XMLSchema" xmlns:xs="http://www.w3.org/2001/XMLSchema" xmlns:p="http://schemas.microsoft.com/office/2006/metadata/properties" xmlns:ns2="e73b5b8a-ebf6-4670-888d-a9d02110ba6c" targetNamespace="http://schemas.microsoft.com/office/2006/metadata/properties" ma:root="true" ma:fieldsID="27d0eb186f179875ebfad599d371ce09" ns2:_="">
    <xsd:import namespace="e73b5b8a-ebf6-4670-888d-a9d02110ba6c"/>
    <xsd:element name="properties">
      <xsd:complexType>
        <xsd:sequence>
          <xsd:element name="documentManagement">
            <xsd:complexType>
              <xsd:all>
                <xsd:element ref="ns2:Item" minOccurs="0"/>
                <xsd:element ref="ns2:Page_x0020__x0023_" minOccurs="0"/>
                <xsd:element ref="ns2:Year" minOccurs="0"/>
                <xsd:element ref="ns2:Issuer" minOccurs="0"/>
                <xsd:element ref="ns2:Series" minOccurs="0"/>
                <xsd:element ref="ns2:Status" minOccurs="0"/>
                <xsd:element ref="ns2:SME_x0020_Review" minOccurs="0"/>
                <xsd:element ref="ns2:Review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b5b8a-ebf6-4670-888d-a9d02110ba6c" elementFormDefault="qualified">
    <xsd:import namespace="http://schemas.microsoft.com/office/2006/documentManagement/types"/>
    <xsd:import namespace="http://schemas.microsoft.com/office/infopath/2007/PartnerControls"/>
    <xsd:element name="Item" ma:index="8" nillable="true" ma:displayName="Item" ma:format="Dropdown" ma:internalName="Item">
      <xsd:simpleType>
        <xsd:restriction base="dms:Choice">
          <xsd:enumeration value="1 - Appendix A"/>
          <xsd:enumeration value="2 - OS Tie-Out"/>
          <xsd:enumeration value="3 - Presentation"/>
          <xsd:enumeration value="4 - Lessons Learned"/>
          <xsd:enumeration value="5 - Due Diligence"/>
          <xsd:enumeration value="6 - Coordination"/>
        </xsd:restriction>
      </xsd:simpleType>
    </xsd:element>
    <xsd:element name="Page_x0020__x0023_" ma:index="9" nillable="true" ma:displayName="Page #" ma:internalName="Page_x0020__x0023_">
      <xsd:simpleType>
        <xsd:restriction base="dms:Text">
          <xsd:maxLength value="5"/>
        </xsd:restriction>
      </xsd:simpleType>
    </xsd:element>
    <xsd:element name="Year" ma:index="10" nillable="true" ma:displayName="Year" ma:default="2025" ma:format="Dropdown" ma:internalName="Year">
      <xsd:simpleType>
        <xsd:restriction base="dms:Choice">
          <xsd:enumeration value="2024"/>
          <xsd:enumeration value="2025"/>
          <xsd:enumeration value="2026"/>
        </xsd:restriction>
      </xsd:simpleType>
    </xsd:element>
    <xsd:element name="Issuer" ma:index="11" nillable="true" ma:displayName="Issuer" ma:format="Dropdown" ma:internalName="Issuer">
      <xsd:simpleType>
        <xsd:restriction base="dms:Choice">
          <xsd:enumeration value="Energy Northwest"/>
          <xsd:enumeration value="Idaho Energy Resources Authority"/>
          <xsd:enumeration value="Port of Morrow 15"/>
        </xsd:restriction>
      </xsd:simpleType>
    </xsd:element>
    <xsd:element name="Series" ma:index="12" nillable="true" ma:displayName="Series" ma:internalName="Series">
      <xsd:complexType>
        <xsd:complexContent>
          <xsd:extension base="dms:MultiChoice">
            <xsd:sequence>
              <xsd:element name="Value" maxOccurs="unbounded" minOccurs="0" nillable="true">
                <xsd:simpleType>
                  <xsd:restriction base="dms:Choice">
                    <xsd:enumeration value="A"/>
                    <xsd:enumeration value="B"/>
                    <xsd:enumeration value="C"/>
                    <xsd:enumeration value="D"/>
                    <xsd:enumeration value="E"/>
                    <xsd:enumeration value="F"/>
                  </xsd:restriction>
                </xsd:simpleType>
              </xsd:element>
            </xsd:sequence>
          </xsd:extension>
        </xsd:complexContent>
      </xsd:complexType>
    </xsd:element>
    <xsd:element name="Status" ma:index="13" nillable="true" ma:displayName="Status" ma:format="Dropdown" ma:internalName="Status">
      <xsd:simpleType>
        <xsd:restriction base="dms:Choice">
          <xsd:enumeration value="HOT"/>
          <xsd:enumeration value="ARCHIVE"/>
        </xsd:restriction>
      </xsd:simpleType>
    </xsd:element>
    <xsd:element name="SME_x0020_Review" ma:index="14" nillable="true" ma:displayName="SME Review" ma:list="UserInfo" ma:SharePointGroup="0" ma:internalName="SME_x0020_Review"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Date" ma:index="15" nillable="true" ma:displayName="Review Date" ma:format="DateOnly" ma:internalName="Review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e73b5b8a-ebf6-4670-888d-a9d02110ba6c">HOT</Status>
    <Issuer xmlns="e73b5b8a-ebf6-4670-888d-a9d02110ba6c">Energy Northwest</Issuer>
    <Page_x0020__x0023_ xmlns="e73b5b8a-ebf6-4670-888d-a9d02110ba6c" xsi:nil="true"/>
    <Item xmlns="e73b5b8a-ebf6-4670-888d-a9d02110ba6c">3 - Presentation</Item>
    <Series xmlns="e73b5b8a-ebf6-4670-888d-a9d02110ba6c">
      <Value>A</Value>
      <Value>B</Value>
    </Series>
    <Review_x0020_Date xmlns="e73b5b8a-ebf6-4670-888d-a9d02110ba6c" xsi:nil="true"/>
    <Year xmlns="e73b5b8a-ebf6-4670-888d-a9d02110ba6c">2025</Year>
    <SME_x0020_Review xmlns="e73b5b8a-ebf6-4670-888d-a9d02110ba6c">
      <UserInfo>
        <DisplayName/>
        <AccountId xsi:nil="true"/>
        <AccountType/>
      </UserInfo>
    </SME_x0020_Review>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95C745-CF2D-4A2C-9F48-C13EBBAE0C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3b5b8a-ebf6-4670-888d-a9d02110ba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AD7039-4680-4956-9542-B83D9E6314E4}">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e73b5b8a-ebf6-4670-888d-a9d02110ba6c"/>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0FC5A798-286F-493A-A004-3C6C2A6B8B9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Financial pitch deck</Template>
  <TotalTime>3552</TotalTime>
  <Words>4587</Words>
  <Application>Microsoft Office PowerPoint</Application>
  <PresentationFormat>Widescreen</PresentationFormat>
  <Paragraphs>655</Paragraphs>
  <Slides>32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Arial</vt:lpstr>
      <vt:lpstr>Arial Narrow</vt:lpstr>
      <vt:lpstr>Calibri</vt:lpstr>
      <vt:lpstr>Seaford</vt:lpstr>
      <vt:lpstr>Seaford Display</vt:lpstr>
      <vt:lpstr>Source Sans Pro ExtraLight</vt:lpstr>
      <vt:lpstr>Times New Roman</vt:lpstr>
      <vt:lpstr>Office Theme</vt:lpstr>
      <vt:lpstr>PowerPoint Presentation</vt:lpstr>
      <vt:lpstr>PowerPoint Presentation</vt:lpstr>
      <vt:lpstr>PowerPoint Presentation</vt:lpstr>
      <vt:lpstr>PowerPoint Presentation</vt:lpstr>
      <vt:lpstr>PowerPoint Presentation</vt:lpstr>
      <vt:lpstr>Table of Contents</vt:lpstr>
      <vt:lpstr>COMPANY OVERVIEW</vt:lpstr>
      <vt:lpstr>PowerPoint Presentation</vt:lpstr>
      <vt:lpstr>PowerPoint Presentation</vt:lpstr>
      <vt:lpstr>PowerPoint Presentation</vt:lpstr>
      <vt:lpstr>PowerPoint Presentation</vt:lpstr>
      <vt:lpstr>PowerPoint Presentation</vt:lpstr>
      <vt:lpstr>COMPANY OVERVIEW</vt:lpstr>
      <vt:lpstr>PowerPoint Presentation</vt:lpstr>
      <vt:lpstr>PowerPoint Presentation</vt:lpstr>
      <vt:lpstr>COMPANY OVERVIEW</vt:lpstr>
      <vt:lpstr>PowerPoint Presentation</vt:lpstr>
      <vt:lpstr>PowerPoint Presentation</vt:lpstr>
      <vt:lpstr>PowerPoint Presentation</vt:lpstr>
      <vt:lpstr>PowerPoint Presentation</vt:lpstr>
      <vt:lpstr>COMPANY OVERVIEW</vt:lpstr>
      <vt:lpstr>PowerPoint Presentation</vt:lpstr>
      <vt:lpstr>PowerPoint Presentation</vt:lpstr>
      <vt:lpstr>PowerPoint Presentation</vt:lpstr>
      <vt:lpstr>COMPANY OVERVIEW</vt:lpstr>
      <vt:lpstr>Debt Outstanding &amp; Payment Obligations $15.0 billion outstanding as of 9/30/24</vt:lpstr>
      <vt:lpstr>PowerPoint Presentation</vt:lpstr>
      <vt:lpstr>PowerPoint Presentation</vt:lpstr>
      <vt:lpstr>COMPANY OVERVIEW</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EN2025 AB Roadshow Draft</dc:title>
  <dc:creator>Hart, Taylar I (CIB, USA)</dc:creator>
  <cp:lastModifiedBy>Brown,Carrie L (BPA) - TSRS-DITT-1</cp:lastModifiedBy>
  <cp:revision>258</cp:revision>
  <cp:lastPrinted>2024-10-09T20:08:23Z</cp:lastPrinted>
  <dcterms:created xsi:type="dcterms:W3CDTF">2024-10-02T16:35:41Z</dcterms:created>
  <dcterms:modified xsi:type="dcterms:W3CDTF">2025-06-24T21:25:50Z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0x0101003EABF6A0BF8D6B42B6875D010827CA82</vt:lpwstr>
  </property>
  <property fmtid="{D5CDD505-2E9C-101B-9397-08002B2CF9AE}" pid="3" name="MediaServiceImageTags">
    <vt:lpwstr/>
  </property>
</Properties>
</file>