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319" r:id="rId5"/>
    <p:sldId id="371" r:id="rId6"/>
    <p:sldId id="320" r:id="rId7"/>
    <p:sldId id="317" r:id="rId8"/>
    <p:sldId id="349" r:id="rId9"/>
    <p:sldId id="372" r:id="rId10"/>
    <p:sldId id="347" r:id="rId11"/>
    <p:sldId id="352" r:id="rId12"/>
    <p:sldId id="322" r:id="rId13"/>
    <p:sldId id="326" r:id="rId14"/>
    <p:sldId id="297" r:id="rId15"/>
    <p:sldId id="346" r:id="rId16"/>
    <p:sldId id="338" r:id="rId17"/>
    <p:sldId id="295" r:id="rId18"/>
    <p:sldId id="335" r:id="rId19"/>
    <p:sldId id="325" r:id="rId20"/>
    <p:sldId id="353" r:id="rId21"/>
    <p:sldId id="363" r:id="rId22"/>
    <p:sldId id="365" r:id="rId23"/>
    <p:sldId id="328" r:id="rId24"/>
    <p:sldId id="339" r:id="rId25"/>
    <p:sldId id="298" r:id="rId26"/>
    <p:sldId id="327" r:id="rId27"/>
    <p:sldId id="359" r:id="rId28"/>
    <p:sldId id="361" r:id="rId29"/>
    <p:sldId id="370" r:id="rId30"/>
    <p:sldId id="334" r:id="rId31"/>
    <p:sldId id="35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E's Value Proposition" id="{D192AA32-2A6F-4736-A684-1F0F577E3290}">
          <p14:sldIdLst>
            <p14:sldId id="319"/>
            <p14:sldId id="371"/>
            <p14:sldId id="320"/>
            <p14:sldId id="317"/>
            <p14:sldId id="349"/>
            <p14:sldId id="372"/>
            <p14:sldId id="347"/>
            <p14:sldId id="352"/>
            <p14:sldId id="322"/>
            <p14:sldId id="326"/>
            <p14:sldId id="297"/>
            <p14:sldId id="346"/>
            <p14:sldId id="338"/>
            <p14:sldId id="295"/>
            <p14:sldId id="335"/>
            <p14:sldId id="325"/>
            <p14:sldId id="353"/>
            <p14:sldId id="363"/>
            <p14:sldId id="365"/>
            <p14:sldId id="328"/>
            <p14:sldId id="339"/>
            <p14:sldId id="298"/>
            <p14:sldId id="327"/>
            <p14:sldId id="359"/>
            <p14:sldId id="361"/>
            <p14:sldId id="370"/>
            <p14:sldId id="334"/>
            <p14:sldId id="3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B052CE-EB7E-A4EE-3344-D4F6172F681B}" name="Annaleigh McDonald" initials="AM" userId="Annaleigh McDonald" providerId="None"/>
  <p188:author id="{B84FEFDC-50A6-F9C3-7F22-1CA0F83CA176}" name="rob carmichael" initials="rc" userId="9640ea47e92c3a4a" providerId="Windows Live"/>
  <p188:author id="{09062DF2-052A-FE71-B966-D180792B2A57}" name="Rob Carmichael" initials="RC" userId="S::rcarmichael@cadeogroup.com::38a2a619-b8ae-4fcc-9117-3be8051150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lacker,Juan Carlos (CONTR) - PEH-6" initials="BC(-P" lastIdx="9" clrIdx="6">
    <p:extLst>
      <p:ext uri="{19B8F6BF-5375-455C-9EA6-DF929625EA0E}">
        <p15:presenceInfo xmlns:p15="http://schemas.microsoft.com/office/powerpoint/2012/main" userId="S-1-5-21-2009805145-1601463483-1839490880-230156" providerId="AD"/>
      </p:ext>
    </p:extLst>
  </p:cmAuthor>
  <p:cmAuthor id="1" name="Sarah Widder" initials="SW" lastIdx="8" clrIdx="0">
    <p:extLst>
      <p:ext uri="{19B8F6BF-5375-455C-9EA6-DF929625EA0E}">
        <p15:presenceInfo xmlns:p15="http://schemas.microsoft.com/office/powerpoint/2012/main" userId="S::swidder@cadeogroup.com::fa8fd212-8514-43b3-8943-0313af3f0441" providerId="AD"/>
      </p:ext>
    </p:extLst>
  </p:cmAuthor>
  <p:cmAuthor id="8" name="Moody,David F (BPA) - PEJC-6" initials="MF(-P" lastIdx="26" clrIdx="7">
    <p:extLst>
      <p:ext uri="{19B8F6BF-5375-455C-9EA6-DF929625EA0E}">
        <p15:presenceInfo xmlns:p15="http://schemas.microsoft.com/office/powerpoint/2012/main" userId="S-1-5-21-2009805145-1601463483-1839490880-126640" providerId="AD"/>
      </p:ext>
    </p:extLst>
  </p:cmAuthor>
  <p:cmAuthor id="2" name="Bonnie Watson" initials="BW" lastIdx="182" clrIdx="1">
    <p:extLst>
      <p:ext uri="{19B8F6BF-5375-455C-9EA6-DF929625EA0E}">
        <p15:presenceInfo xmlns:p15="http://schemas.microsoft.com/office/powerpoint/2012/main" userId="Bonnie Watson" providerId="None"/>
      </p:ext>
    </p:extLst>
  </p:cmAuthor>
  <p:cmAuthor id="9" name="Kazarov,Elena A (BPA) - PEH-6" initials="KA(-P" lastIdx="8" clrIdx="8">
    <p:extLst>
      <p:ext uri="{19B8F6BF-5375-455C-9EA6-DF929625EA0E}">
        <p15:presenceInfo xmlns:p15="http://schemas.microsoft.com/office/powerpoint/2012/main" userId="S-1-5-21-2009805145-1601463483-1839490880-233209" providerId="AD"/>
      </p:ext>
    </p:extLst>
  </p:cmAuthor>
  <p:cmAuthor id="3" name="rob carmichael" initials="rc" lastIdx="20" clrIdx="2">
    <p:extLst>
      <p:ext uri="{19B8F6BF-5375-455C-9EA6-DF929625EA0E}">
        <p15:presenceInfo xmlns:p15="http://schemas.microsoft.com/office/powerpoint/2012/main" userId="9640ea47e92c3a4a" providerId="Windows Live"/>
      </p:ext>
    </p:extLst>
  </p:cmAuthor>
  <p:cmAuthor id="10" name="Kelsven,Phillip A (BPA) - PEH-6" initials="KA(-P" lastIdx="9" clrIdx="9">
    <p:extLst>
      <p:ext uri="{19B8F6BF-5375-455C-9EA6-DF929625EA0E}">
        <p15:presenceInfo xmlns:p15="http://schemas.microsoft.com/office/powerpoint/2012/main" userId="S-1-5-21-2009805145-1601463483-1839490880-172228" providerId="AD"/>
      </p:ext>
    </p:extLst>
  </p:cmAuthor>
  <p:cmAuthor id="4" name="Rob Carmichael" initials="RC" lastIdx="130" clrIdx="3">
    <p:extLst>
      <p:ext uri="{19B8F6BF-5375-455C-9EA6-DF929625EA0E}">
        <p15:presenceInfo xmlns:p15="http://schemas.microsoft.com/office/powerpoint/2012/main" userId="S::rcarmichael@cadeogroup.com::38a2a619-b8ae-4fcc-9117-3be805115027" providerId="AD"/>
      </p:ext>
    </p:extLst>
  </p:cmAuthor>
  <p:cmAuthor id="11" name="Lang,Brice N (BPA) - PEK-6" initials="LN(-P" lastIdx="6" clrIdx="10">
    <p:extLst>
      <p:ext uri="{19B8F6BF-5375-455C-9EA6-DF929625EA0E}">
        <p15:presenceInfo xmlns:p15="http://schemas.microsoft.com/office/powerpoint/2012/main" userId="S-1-5-21-2009805145-1601463483-1839490880-221236" providerId="AD"/>
      </p:ext>
    </p:extLst>
  </p:cmAuthor>
  <p:cmAuthor id="5" name="Annaleigh McDonald" initials="AM" lastIdx="3" clrIdx="4">
    <p:extLst>
      <p:ext uri="{19B8F6BF-5375-455C-9EA6-DF929625EA0E}">
        <p15:presenceInfo xmlns:p15="http://schemas.microsoft.com/office/powerpoint/2012/main" userId="S::amcdonald@cadeogroup.com::151cc7b4-fa6b-4bb4-ac77-3c053d37556f" providerId="AD"/>
      </p:ext>
    </p:extLst>
  </p:cmAuthor>
  <p:cmAuthor id="6" name="Annaleigh McDonald" initials="AM [2]" lastIdx="50" clrIdx="5">
    <p:extLst>
      <p:ext uri="{19B8F6BF-5375-455C-9EA6-DF929625EA0E}">
        <p15:presenceInfo xmlns:p15="http://schemas.microsoft.com/office/powerpoint/2012/main" userId="Annaleigh McDona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B8"/>
    <a:srgbClr val="003C71"/>
    <a:srgbClr val="B3F9FF"/>
    <a:srgbClr val="FFFFFF"/>
    <a:srgbClr val="A6A6A6"/>
    <a:srgbClr val="BEDFFF"/>
    <a:srgbClr val="3B9FFF"/>
    <a:srgbClr val="3347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D8098-27A7-4DA1-AAAB-C9F8C48941BC}" v="766" dt="2022-04-19T05:25:05.306"/>
    <p1510:client id="{BC351117-7EC1-438D-B54E-563227242B16}" v="6582" dt="2022-04-19T16:14:45.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25061" autoAdjust="0"/>
  </p:normalViewPr>
  <p:slideViewPr>
    <p:cSldViewPr snapToGrid="0">
      <p:cViewPr varScale="1">
        <p:scale>
          <a:sx n="22" d="100"/>
          <a:sy n="22" d="100"/>
        </p:scale>
        <p:origin x="3110" y="2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125" d="100"/>
          <a:sy n="125" d="100"/>
        </p:scale>
        <p:origin x="1800" y="-35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51B9C9-0EB9-4B18-8EE2-143405147AB1}" type="datetimeFigureOut">
              <a:rPr lang="en-US" smtClean="0"/>
              <a:t>10/19/2022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DC98958-04FF-40D1-B693-2A368E08DA18}" type="slidenum">
              <a:rPr lang="en-US" smtClean="0"/>
              <a:t>‹#›</a:t>
            </a:fld>
            <a:endParaRPr lang="en-US"/>
          </a:p>
        </p:txBody>
      </p:sp>
    </p:spTree>
    <p:extLst>
      <p:ext uri="{BB962C8B-B14F-4D97-AF65-F5344CB8AC3E}">
        <p14:creationId xmlns:p14="http://schemas.microsoft.com/office/powerpoint/2010/main" val="870186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F01BA7-FE74-4215-8125-9DC0077EF481}" type="datetimeFigureOut">
              <a:rPr lang="en-US" smtClean="0"/>
              <a:t>10/19/2022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094B8D-0D96-4B3A-A166-7BC526B76B5C}" type="slidenum">
              <a:rPr lang="en-US" smtClean="0"/>
              <a:t>‹#›</a:t>
            </a:fld>
            <a:endParaRPr lang="en-US" dirty="0"/>
          </a:p>
        </p:txBody>
      </p:sp>
    </p:spTree>
    <p:extLst>
      <p:ext uri="{BB962C8B-B14F-4D97-AF65-F5344CB8AC3E}">
        <p14:creationId xmlns:p14="http://schemas.microsoft.com/office/powerpoint/2010/main" val="375639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sfa.fema.gov/data/statistics/reports/heating-fires-residential-buildings-v21i10.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Today, I am going to share with you what BPA sees as the value of our shared work with our utilities on </a:t>
            </a:r>
            <a:r>
              <a:rPr lang="en-US" b="1" baseline="0" dirty="0" smtClean="0"/>
              <a:t>Energy Efficiency. </a:t>
            </a:r>
            <a:endParaRPr lang="en-US" b="1"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work we do together in EE is </a:t>
            </a:r>
            <a:r>
              <a:rPr lang="en-US" baseline="0" dirty="0" smtClean="0"/>
              <a:t>meaningful to a lot of our stakeholders, but we realized that </a:t>
            </a:r>
            <a:r>
              <a:rPr lang="en-US" b="1" baseline="0" dirty="0" smtClean="0"/>
              <a:t>BPA could be more proactive in characterizing the strategic value of our work.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the industry has been experiencing a lot of change, we saw an opportunity to </a:t>
            </a:r>
            <a:r>
              <a:rPr lang="en-US" b="1" baseline="0" dirty="0" smtClean="0"/>
              <a:t>examine the many benefits of EE in the face of our current challenges</a:t>
            </a:r>
            <a:r>
              <a:rPr lang="en-US" baseline="0" dirty="0" smtClean="0"/>
              <a:t>, both presently and in the future. </a:t>
            </a:r>
          </a:p>
          <a:p>
            <a:pPr marL="174708" indent="-174708">
              <a:buFont typeface="Arial" panose="020B0604020202020204" pitchFamily="34" charset="0"/>
              <a:buChar char="•"/>
            </a:pPr>
            <a:r>
              <a:rPr lang="en-US" baseline="0" dirty="0" smtClean="0"/>
              <a:t>This presentation—along with our recently published Annual Review document--attempts to provide a </a:t>
            </a:r>
            <a:r>
              <a:rPr lang="en-US" b="1" baseline="0" dirty="0" smtClean="0"/>
              <a:t>comprehensive narrative of the value EE</a:t>
            </a:r>
            <a:r>
              <a:rPr lang="en-US" baseline="0" dirty="0" smtClean="0"/>
              <a:t>. </a:t>
            </a:r>
          </a:p>
          <a:p>
            <a:pPr marL="631908" lvl="1" indent="-174708">
              <a:buFont typeface="Arial" panose="020B0604020202020204" pitchFamily="34" charset="0"/>
              <a:buChar char="•"/>
            </a:pPr>
            <a:r>
              <a:rPr lang="en-US" baseline="0" dirty="0" smtClean="0"/>
              <a:t>By the way, show of hands, </a:t>
            </a:r>
            <a:r>
              <a:rPr lang="en-US" b="1" baseline="0" dirty="0" smtClean="0"/>
              <a:t>who has read that Annual Review or at least peeked at it? </a:t>
            </a:r>
          </a:p>
        </p:txBody>
      </p:sp>
      <p:sp>
        <p:nvSpPr>
          <p:cNvPr id="4" name="Slide Number Placeholder 3"/>
          <p:cNvSpPr>
            <a:spLocks noGrp="1"/>
          </p:cNvSpPr>
          <p:nvPr>
            <p:ph type="sldNum" sz="quarter" idx="5"/>
          </p:nvPr>
        </p:nvSpPr>
        <p:spPr/>
        <p:txBody>
          <a:bodyPr/>
          <a:lstStyle/>
          <a:p>
            <a:fld id="{6C094B8D-0D96-4B3A-A166-7BC526B76B5C}" type="slidenum">
              <a:rPr lang="en-US" smtClean="0"/>
              <a:t>1</a:t>
            </a:fld>
            <a:endParaRPr lang="en-US" dirty="0"/>
          </a:p>
        </p:txBody>
      </p:sp>
    </p:spTree>
    <p:extLst>
      <p:ext uri="{BB962C8B-B14F-4D97-AF65-F5344CB8AC3E}">
        <p14:creationId xmlns:p14="http://schemas.microsoft.com/office/powerpoint/2010/main" val="149550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a:t>
            </a:r>
            <a:r>
              <a:rPr lang="en-US" baseline="0" dirty="0"/>
              <a:t> with </a:t>
            </a:r>
            <a:r>
              <a:rPr lang="en-US" baseline="0" dirty="0" smtClean="0"/>
              <a:t>enabling customer success. </a:t>
            </a:r>
            <a:r>
              <a:rPr lang="en-US" i="1" baseline="0" dirty="0" smtClean="0"/>
              <a:t>(1 of 4)</a:t>
            </a:r>
            <a:endParaRPr lang="en-US" i="1"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5134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Many of BPA’s customers simply do not have the </a:t>
            </a:r>
            <a:r>
              <a:rPr lang="en-US" b="1" dirty="0"/>
              <a:t>bandwidth or technical expertise </a:t>
            </a:r>
            <a:r>
              <a:rPr lang="en-US" dirty="0"/>
              <a:t>to help their end-users with projects. That’s where </a:t>
            </a:r>
            <a:r>
              <a:rPr lang="en-US" b="1" dirty="0"/>
              <a:t>we</a:t>
            </a:r>
            <a:r>
              <a:rPr lang="en-US" dirty="0"/>
              <a:t> come in as a giant lever </a:t>
            </a:r>
            <a:r>
              <a:rPr lang="en-US" dirty="0" smtClean="0"/>
              <a:t>they can </a:t>
            </a:r>
            <a:r>
              <a:rPr lang="en-US" dirty="0"/>
              <a:t>pull. </a:t>
            </a:r>
            <a:endParaRPr lang="en-US" dirty="0" smtClean="0"/>
          </a:p>
          <a:p>
            <a:pPr marL="174708" indent="-174708">
              <a:buFont typeface="Arial" panose="020B0604020202020204" pitchFamily="34" charset="0"/>
              <a:buChar char="•"/>
            </a:pPr>
            <a:r>
              <a:rPr lang="en-US" b="1" dirty="0" smtClean="0"/>
              <a:t>BPA engineers and EE representatives </a:t>
            </a:r>
            <a:r>
              <a:rPr lang="en-US" dirty="0" smtClean="0"/>
              <a:t>fill in this gap, enabling utilities</a:t>
            </a:r>
            <a:r>
              <a:rPr lang="en-US" baseline="0" dirty="0" smtClean="0"/>
              <a:t> </a:t>
            </a:r>
            <a:r>
              <a:rPr lang="en-US" dirty="0" smtClean="0"/>
              <a:t>to do more than they could on their own.  </a:t>
            </a:r>
          </a:p>
          <a:p>
            <a:pPr marL="174708" indent="-174708">
              <a:buFont typeface="Arial" panose="020B0604020202020204" pitchFamily="34" charset="0"/>
              <a:buChar char="•"/>
            </a:pPr>
            <a:r>
              <a:rPr lang="en-US" dirty="0" smtClean="0"/>
              <a:t>Whether it’s designing </a:t>
            </a:r>
            <a:r>
              <a:rPr lang="en-US" dirty="0"/>
              <a:t>a </a:t>
            </a:r>
            <a:r>
              <a:rPr lang="en-US" b="1" dirty="0"/>
              <a:t>school retrofit</a:t>
            </a:r>
            <a:r>
              <a:rPr lang="en-US" dirty="0"/>
              <a:t>, keeping tabs on </a:t>
            </a:r>
            <a:r>
              <a:rPr lang="en-US" b="1" dirty="0"/>
              <a:t>emerging technologies</a:t>
            </a:r>
            <a:r>
              <a:rPr lang="en-US" dirty="0"/>
              <a:t>, or </a:t>
            </a:r>
            <a:r>
              <a:rPr lang="en-US" b="1" dirty="0"/>
              <a:t>navigating the </a:t>
            </a:r>
            <a:r>
              <a:rPr lang="en-US" b="1" dirty="0" smtClean="0"/>
              <a:t>IM</a:t>
            </a:r>
            <a:r>
              <a:rPr lang="en-US" dirty="0" smtClean="0"/>
              <a:t>, </a:t>
            </a:r>
            <a:r>
              <a:rPr lang="en-US" dirty="0"/>
              <a:t>BPA’s EE staff stretch the capabilities and bandwidth of our customer utilities.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SKIP</a:t>
            </a:r>
            <a:endParaRPr lang="en-US" b="1" dirty="0"/>
          </a:p>
          <a:p>
            <a:pPr defTabSz="931774">
              <a:defRP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defTabSz="931774">
              <a:defRPr/>
            </a:pP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Information </a:t>
            </a:r>
            <a:r>
              <a:rPr lang="en-US" sz="1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from </a:t>
            </a: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Debra Bristow (use to speak to slide)</a:t>
            </a:r>
          </a:p>
          <a:p>
            <a:pPr defTabSz="931774">
              <a:defRP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Engineering Services group is comprised of </a:t>
            </a: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two sub-teams</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291179" indent="-291179" defTabSz="931774">
              <a:buFont typeface="Arial" panose="020B0604020202020204" pitchFamily="34" charset="0"/>
              <a:buChar char="•"/>
              <a:defRP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customer service implementation team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provides expertise in energy efficiency, shaping BPA customer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end-use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loads, meeting the resource needs of BPA, and</a:t>
            </a:r>
          </a:p>
          <a:p>
            <a:pPr marL="291179" indent="-291179" defTabSz="931774">
              <a:buFont typeface="Arial" panose="020B0604020202020204" pitchFamily="34" charset="0"/>
              <a:buChar char="•"/>
              <a:defRP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Energy Efficiency Emerging Technologies team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studies and tests new energy saving technologies for their technical merit and market potential.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nSpc>
                <a:spcPct val="106000"/>
              </a:lnSpc>
              <a:spcAft>
                <a:spcPts val="815"/>
              </a:spcAft>
            </a:pPr>
            <a:r>
              <a:rPr lang="en-US" sz="1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Critical Steps for Customer Service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6000"/>
              </a:lnSpc>
              <a:buFont typeface="+mj-lt"/>
              <a:buAutoNum type="arabicPeriod"/>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 with utilities and their end users to identify EE savings opportunities.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6000"/>
              </a:lnSpc>
              <a:buFont typeface="+mj-lt"/>
              <a:buAutoNum type="arabicPeriod"/>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Consult with end users and identify specific measures to propose to capture savings.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6000"/>
              </a:lnSpc>
              <a:buFont typeface="+mj-lt"/>
              <a:buAutoNum type="arabicPeriod"/>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Assisting with implementation of the EE measures.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6000"/>
              </a:lnSpc>
              <a:buFont typeface="+mj-lt"/>
              <a:buAutoNum type="arabicPeriod"/>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Design and implement measurement and verification protocols to quantify savings.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6000"/>
              </a:lnSpc>
              <a:spcAft>
                <a:spcPts val="815"/>
              </a:spcAft>
              <a:buFont typeface="+mj-lt"/>
              <a:buAutoNum type="arabicPeriod"/>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Complete consulting roles to assist in claiming savings.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712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BPA </a:t>
            </a:r>
            <a:r>
              <a:rPr lang="en-US" b="1" dirty="0"/>
              <a:t>supports </a:t>
            </a:r>
            <a:r>
              <a:rPr lang="en-US" b="1" i="1" dirty="0"/>
              <a:t>our</a:t>
            </a:r>
            <a:r>
              <a:rPr lang="en-US" b="1" dirty="0"/>
              <a:t> customers </a:t>
            </a:r>
            <a:r>
              <a:rPr lang="en-US" dirty="0"/>
              <a:t>by enabling them to have a touch point </a:t>
            </a:r>
            <a:r>
              <a:rPr lang="en-US" b="1" dirty="0"/>
              <a:t>with </a:t>
            </a:r>
            <a:r>
              <a:rPr lang="en-US" b="1" i="1" dirty="0"/>
              <a:t>their </a:t>
            </a:r>
            <a:r>
              <a:rPr lang="en-US" b="1" dirty="0" smtClean="0"/>
              <a:t>customers—a touchpoint </a:t>
            </a:r>
            <a:r>
              <a:rPr lang="en-US" b="1" dirty="0"/>
              <a:t>that is something other than </a:t>
            </a:r>
            <a:r>
              <a:rPr lang="en-US" dirty="0"/>
              <a:t>their bill, </a:t>
            </a:r>
            <a:r>
              <a:rPr lang="en-US" dirty="0" smtClean="0"/>
              <a:t>or shutoffs</a:t>
            </a:r>
            <a:r>
              <a:rPr lang="en-US" dirty="0"/>
              <a:t>, or other types of </a:t>
            </a:r>
            <a:r>
              <a:rPr lang="en-US" dirty="0" smtClean="0"/>
              <a:t>hassle. </a:t>
            </a:r>
            <a:endParaRPr lang="en-US" dirty="0"/>
          </a:p>
          <a:p>
            <a:pPr marL="174708" indent="-174708" defTabSz="931774">
              <a:buFont typeface="Arial" panose="020B0604020202020204" pitchFamily="34" charset="0"/>
              <a:buChar char="•"/>
              <a:defRPr/>
            </a:pPr>
            <a:r>
              <a:rPr lang="en-US" dirty="0"/>
              <a:t>Additionally, </a:t>
            </a:r>
            <a:r>
              <a:rPr lang="en-US" b="1" dirty="0"/>
              <a:t>in some areas</a:t>
            </a:r>
            <a:r>
              <a:rPr lang="en-US" dirty="0"/>
              <a:t>, BPA utility customers are </a:t>
            </a:r>
            <a:r>
              <a:rPr lang="en-US" b="1" dirty="0"/>
              <a:t>surrounded by neighboring utilities that have robust EE offerings</a:t>
            </a:r>
            <a:r>
              <a:rPr lang="en-US" dirty="0"/>
              <a:t>. BPA’s EE offering allows our customers to keep up with their neighbors and offer their end-users access to similar programs. </a:t>
            </a:r>
          </a:p>
          <a:p>
            <a:pPr lvl="1"/>
            <a:endParaRPr lang="en-US" dirty="0"/>
          </a:p>
          <a:p>
            <a:endParaRPr lang="en-US" dirty="0"/>
          </a:p>
        </p:txBody>
      </p:sp>
      <p:sp>
        <p:nvSpPr>
          <p:cNvPr id="4" name="Slide Number Placeholder 3"/>
          <p:cNvSpPr>
            <a:spLocks noGrp="1"/>
          </p:cNvSpPr>
          <p:nvPr>
            <p:ph type="sldNum" sz="quarter" idx="5"/>
          </p:nvPr>
        </p:nvSpPr>
        <p:spPr/>
        <p:txBody>
          <a:bodyPr/>
          <a:lstStyle/>
          <a:p>
            <a:fld id="{6C094B8D-0D96-4B3A-A166-7BC526B76B5C}" type="slidenum">
              <a:rPr lang="en-US" smtClean="0"/>
              <a:t>12</a:t>
            </a:fld>
            <a:endParaRPr lang="en-US" dirty="0"/>
          </a:p>
        </p:txBody>
      </p:sp>
    </p:spTree>
    <p:extLst>
      <p:ext uri="{BB962C8B-B14F-4D97-AF65-F5344CB8AC3E}">
        <p14:creationId xmlns:p14="http://schemas.microsoft.com/office/powerpoint/2010/main" val="143078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BPA’s EE portfolio </a:t>
            </a:r>
            <a:r>
              <a:rPr lang="en-US" b="1" dirty="0"/>
              <a:t>allows our utilities to make positive contributions to their </a:t>
            </a:r>
            <a:r>
              <a:rPr lang="en-US" b="1" dirty="0" smtClean="0"/>
              <a:t>communities </a:t>
            </a:r>
            <a:r>
              <a:rPr lang="en-US" b="0" dirty="0" smtClean="0"/>
              <a:t>beyond just energy savings.</a:t>
            </a:r>
            <a:endParaRPr lang="en-US" b="0" dirty="0"/>
          </a:p>
          <a:p>
            <a:pPr marL="174708" indent="-174708">
              <a:buFont typeface="Arial" panose="020B0604020202020204" pitchFamily="34" charset="0"/>
              <a:buChar char="•"/>
            </a:pPr>
            <a:r>
              <a:rPr lang="en-US" dirty="0"/>
              <a:t>For </a:t>
            </a:r>
            <a:r>
              <a:rPr lang="en-US" dirty="0" smtClean="0"/>
              <a:t>example, the </a:t>
            </a:r>
            <a:r>
              <a:rPr lang="en-US" b="1" dirty="0" smtClean="0"/>
              <a:t>Monument Grade School in Monument, Oregon installed a Very-High-Efficiency Dedicated-Outdoor Air-System </a:t>
            </a:r>
            <a:r>
              <a:rPr lang="en-US" dirty="0" smtClean="0"/>
              <a:t>(VHE DOAS) with BPA utility support (Columbia</a:t>
            </a:r>
            <a:r>
              <a:rPr lang="en-US" baseline="0" dirty="0" smtClean="0"/>
              <a:t> Power)</a:t>
            </a:r>
            <a:r>
              <a:rPr lang="en-US" dirty="0" smtClean="0"/>
              <a:t>, </a:t>
            </a:r>
            <a:r>
              <a:rPr lang="en-US" b="1" dirty="0" smtClean="0"/>
              <a:t>to improve air circulation, ventilation, and thermal comfort. </a:t>
            </a:r>
            <a:r>
              <a:rPr lang="en-US" dirty="0" smtClean="0"/>
              <a:t>While the solution </a:t>
            </a:r>
            <a:r>
              <a:rPr lang="en-US" b="1" dirty="0" smtClean="0"/>
              <a:t>reduced HVAC energy use by 60% </a:t>
            </a:r>
            <a:r>
              <a:rPr lang="en-US" dirty="0" smtClean="0"/>
              <a:t>at the school and </a:t>
            </a:r>
            <a:r>
              <a:rPr lang="en-US" b="1" dirty="0" smtClean="0"/>
              <a:t>overall building energy use by 33%, </a:t>
            </a:r>
            <a:r>
              <a:rPr lang="en-US" dirty="0" smtClean="0"/>
              <a:t>perhaps even more important</a:t>
            </a:r>
            <a:r>
              <a:rPr lang="en-US" baseline="0" dirty="0" smtClean="0"/>
              <a:t> -- </a:t>
            </a:r>
            <a:r>
              <a:rPr lang="en-US" b="1" dirty="0" smtClean="0"/>
              <a:t>it improved indoor air quality </a:t>
            </a:r>
            <a:r>
              <a:rPr lang="en-US" dirty="0" smtClean="0"/>
              <a:t>for a healthier learning environment and reduced risk of transmitting infectious diseases like COVID-19.</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Take</a:t>
            </a:r>
            <a:r>
              <a:rPr lang="en-US" baseline="0" dirty="0" smtClean="0"/>
              <a:t> another example: T</a:t>
            </a:r>
            <a:r>
              <a:rPr lang="en-US" dirty="0" smtClean="0"/>
              <a:t>he </a:t>
            </a:r>
            <a:r>
              <a:rPr lang="en-US" dirty="0"/>
              <a:t>Okanogan County PUD, with support from Bonneville, </a:t>
            </a:r>
            <a:r>
              <a:rPr lang="en-US" b="1" dirty="0"/>
              <a:t>modernized the HVAC systems in Tonasket School District.</a:t>
            </a:r>
          </a:p>
          <a:p>
            <a:pPr marL="174708" indent="-174708">
              <a:buFont typeface="Arial" panose="020B0604020202020204" pitchFamily="34" charset="0"/>
              <a:buChar char="•"/>
            </a:pPr>
            <a:r>
              <a:rPr lang="en-US" dirty="0"/>
              <a:t>Following this project, </a:t>
            </a:r>
            <a:r>
              <a:rPr lang="en-US" b="1" dirty="0"/>
              <a:t>the school’s energy</a:t>
            </a:r>
            <a:r>
              <a:rPr lang="en-US" b="1" baseline="0" dirty="0"/>
              <a:t> </a:t>
            </a:r>
            <a:r>
              <a:rPr lang="en-US" b="1" dirty="0"/>
              <a:t>bills dropped nearly in half, while lowering maintenance burden and making the school more comfortable. </a:t>
            </a:r>
          </a:p>
          <a:p>
            <a:pPr marL="174708" indent="-174708">
              <a:buFont typeface="Arial" panose="020B0604020202020204" pitchFamily="34" charset="0"/>
              <a:buChar char="•"/>
            </a:pPr>
            <a:r>
              <a:rPr lang="en-US" dirty="0" smtClean="0"/>
              <a:t>And </a:t>
            </a:r>
            <a:r>
              <a:rPr lang="en-US" dirty="0"/>
              <a:t>this is just one example. </a:t>
            </a:r>
            <a:r>
              <a:rPr lang="en-US" dirty="0" smtClean="0"/>
              <a:t>Between </a:t>
            </a:r>
            <a:r>
              <a:rPr lang="en-US" dirty="0"/>
              <a:t>2016 and 2021, </a:t>
            </a:r>
            <a:r>
              <a:rPr lang="en-US" b="1" dirty="0" smtClean="0"/>
              <a:t>BPA utilities invested </a:t>
            </a:r>
            <a:r>
              <a:rPr lang="en-US" b="1" dirty="0"/>
              <a:t>more than $3.5 million in approximately 300 schools to acquire *</a:t>
            </a:r>
            <a:r>
              <a:rPr lang="en-US" b="1" dirty="0" smtClean="0"/>
              <a:t>1.7 </a:t>
            </a:r>
            <a:r>
              <a:rPr lang="en-US" b="1" dirty="0"/>
              <a:t>aMW of </a:t>
            </a:r>
            <a:r>
              <a:rPr lang="en-US" b="1" dirty="0" smtClean="0"/>
              <a:t>energy </a:t>
            </a:r>
            <a:r>
              <a:rPr lang="en-US" b="1" dirty="0"/>
              <a:t>resource</a:t>
            </a:r>
            <a:r>
              <a:rPr lang="en-US" dirty="0"/>
              <a:t>. </a:t>
            </a:r>
          </a:p>
          <a:p>
            <a:pPr marL="640594" lvl="1" indent="-174708">
              <a:buFont typeface="Arial" panose="020B0604020202020204" pitchFamily="34" charset="0"/>
              <a:buChar char="•"/>
            </a:pPr>
            <a:r>
              <a:rPr lang="en-US" b="1" dirty="0"/>
              <a:t>Assuming </a:t>
            </a:r>
            <a:r>
              <a:rPr lang="en-US" b="1" dirty="0" smtClean="0"/>
              <a:t>8cents/kWh</a:t>
            </a:r>
            <a:r>
              <a:rPr lang="en-US" b="1" dirty="0"/>
              <a:t>, that equates to more than $1.1M annual savings </a:t>
            </a:r>
            <a:endParaRPr lang="en-US" dirty="0" smtClean="0"/>
          </a:p>
          <a:p>
            <a:pPr marL="174708" indent="-174708">
              <a:buFont typeface="Arial" panose="020B0604020202020204" pitchFamily="34" charset="0"/>
              <a:buChar char="•"/>
            </a:pPr>
            <a:endParaRPr lang="en-US" dirty="0"/>
          </a:p>
          <a:p>
            <a:r>
              <a:rPr lang="en-US" dirty="0"/>
              <a:t>*Source: Cadeo analysis of BOOM data. </a:t>
            </a:r>
          </a:p>
          <a:p>
            <a:r>
              <a:rPr lang="en-US" dirty="0"/>
              <a:t>**https://betterbricks.com/uploads/resources/HVAC_Monument-Case-Studypdf.pdf</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2533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some cases, large custom efficiency projects not only</a:t>
            </a:r>
            <a:r>
              <a:rPr lang="en-US" baseline="0" dirty="0"/>
              <a:t> bring in a significant amount of </a:t>
            </a:r>
            <a:r>
              <a:rPr lang="en-US" b="1" baseline="0" dirty="0"/>
              <a:t>cost-effective EE</a:t>
            </a:r>
            <a:r>
              <a:rPr lang="en-US" baseline="0" dirty="0"/>
              <a:t>, they </a:t>
            </a:r>
            <a:r>
              <a:rPr lang="en-US" dirty="0"/>
              <a:t>can </a:t>
            </a:r>
            <a:r>
              <a:rPr lang="en-US" b="1" dirty="0"/>
              <a:t>enable economic viability</a:t>
            </a:r>
            <a:r>
              <a:rPr lang="en-US" dirty="0"/>
              <a:t> for end-users. </a:t>
            </a:r>
          </a:p>
          <a:p>
            <a:pPr marL="174708" indent="-174708">
              <a:buFont typeface="Arial" panose="020B0604020202020204" pitchFamily="34" charset="0"/>
              <a:buChar char="•"/>
            </a:pPr>
            <a:r>
              <a:rPr lang="en-US" dirty="0"/>
              <a:t>For example: Honeybear Growers in Brewster, Washington upgraded its facility in 2021, </a:t>
            </a:r>
            <a:r>
              <a:rPr lang="en-US" b="1" dirty="0"/>
              <a:t>installing new </a:t>
            </a:r>
            <a:r>
              <a:rPr lang="en-US" sz="1800" b="1" dirty="0">
                <a:solidFill>
                  <a:srgbClr val="56575A"/>
                </a:solidFill>
                <a:latin typeface="Source Sans Pro" panose="020B0503030403020204" pitchFamily="34" charset="0"/>
              </a:rPr>
              <a:t>automated packing lines, refrigeration controls, and new pumps for washing produce</a:t>
            </a:r>
            <a:r>
              <a:rPr lang="en-US" sz="1800" dirty="0">
                <a:solidFill>
                  <a:srgbClr val="56575A"/>
                </a:solidFill>
                <a:latin typeface="Source Sans Pro" panose="020B0503030403020204" pitchFamily="34" charset="0"/>
              </a:rPr>
              <a:t>. </a:t>
            </a:r>
            <a:endParaRPr lang="en-US" sz="1800" dirty="0" smtClean="0">
              <a:solidFill>
                <a:srgbClr val="56575A"/>
              </a:solidFill>
              <a:latin typeface="Source Sans Pro" panose="020B0503030403020204" pitchFamily="34" charset="0"/>
            </a:endParaRPr>
          </a:p>
          <a:p>
            <a:pPr marL="174708" indent="-174708">
              <a:buFont typeface="Arial" panose="020B0604020202020204" pitchFamily="34" charset="0"/>
              <a:buChar char="•"/>
            </a:pPr>
            <a:r>
              <a:rPr lang="en-US" sz="1800" dirty="0" smtClean="0">
                <a:solidFill>
                  <a:srgbClr val="000000"/>
                </a:solidFill>
                <a:latin typeface="Source Sans Pro" panose="020B0503030403020204" pitchFamily="34" charset="0"/>
              </a:rPr>
              <a:t>Not </a:t>
            </a:r>
            <a:r>
              <a:rPr lang="en-US" sz="1800" dirty="0">
                <a:solidFill>
                  <a:srgbClr val="000000"/>
                </a:solidFill>
                <a:latin typeface="Source Sans Pro" panose="020B0503030403020204" pitchFamily="34" charset="0"/>
              </a:rPr>
              <a:t>only did the upgrades </a:t>
            </a:r>
            <a:r>
              <a:rPr lang="en-US" sz="1800" b="1" dirty="0">
                <a:solidFill>
                  <a:srgbClr val="000000"/>
                </a:solidFill>
                <a:latin typeface="Source Sans Pro" panose="020B0503030403020204" pitchFamily="34" charset="0"/>
              </a:rPr>
              <a:t>reduce the company’s operating costs by saving</a:t>
            </a:r>
            <a:r>
              <a:rPr lang="en-US" sz="1800" b="1" dirty="0">
                <a:solidFill>
                  <a:srgbClr val="56575A"/>
                </a:solidFill>
                <a:latin typeface="Source Sans Pro" panose="020B0503030403020204" pitchFamily="34" charset="0"/>
              </a:rPr>
              <a:t> over 150,000 kWh per year</a:t>
            </a:r>
            <a:r>
              <a:rPr lang="en-US" sz="1800" dirty="0">
                <a:solidFill>
                  <a:srgbClr val="56575A"/>
                </a:solidFill>
                <a:latin typeface="Source Sans Pro" panose="020B0503030403020204" pitchFamily="34" charset="0"/>
              </a:rPr>
              <a:t>, it also </a:t>
            </a:r>
            <a:r>
              <a:rPr lang="en-US" sz="1800" b="1" dirty="0">
                <a:solidFill>
                  <a:srgbClr val="56575A"/>
                </a:solidFill>
                <a:latin typeface="Source Sans Pro" panose="020B0503030403020204" pitchFamily="34" charset="0"/>
              </a:rPr>
              <a:t>doubled its produce sorting volume</a:t>
            </a:r>
            <a:r>
              <a:rPr lang="en-US" sz="1800" dirty="0">
                <a:solidFill>
                  <a:srgbClr val="56575A"/>
                </a:solidFill>
                <a:latin typeface="Source Sans Pro" panose="020B0503030403020204" pitchFamily="34" charset="0"/>
              </a:rPr>
              <a:t>. </a:t>
            </a:r>
            <a:endParaRPr lang="en-US" sz="1800" dirty="0" smtClean="0">
              <a:solidFill>
                <a:srgbClr val="56575A"/>
              </a:solidFill>
              <a:latin typeface="Source Sans Pro" panose="020B0503030403020204" pitchFamily="34" charset="0"/>
            </a:endParaRPr>
          </a:p>
          <a:p>
            <a:pPr marL="174708" indent="-174708">
              <a:buFont typeface="Arial" panose="020B0604020202020204" pitchFamily="34" charset="0"/>
              <a:buChar char="•"/>
            </a:pPr>
            <a:r>
              <a:rPr lang="en-US" sz="1800" dirty="0" smtClean="0">
                <a:solidFill>
                  <a:srgbClr val="56575A"/>
                </a:solidFill>
                <a:latin typeface="Source Sans Pro" panose="020B0503030403020204" pitchFamily="34" charset="0"/>
              </a:rPr>
              <a:t>And </a:t>
            </a:r>
            <a:r>
              <a:rPr lang="en-US" sz="1800" dirty="0">
                <a:solidFill>
                  <a:srgbClr val="56575A"/>
                </a:solidFill>
                <a:latin typeface="Source Sans Pro" panose="020B0503030403020204" pitchFamily="34" charset="0"/>
              </a:rPr>
              <a:t>the refrigeration controls help them cool apples faster, allowing for longer storage time</a:t>
            </a:r>
            <a:r>
              <a:rPr lang="en-US" sz="1800" dirty="0" smtClean="0">
                <a:solidFill>
                  <a:srgbClr val="56575A"/>
                </a:solidFill>
                <a:latin typeface="Source Sans Pro" panose="020B0503030403020204" pitchFamily="34" charset="0"/>
              </a:rPr>
              <a:t>.</a:t>
            </a:r>
          </a:p>
          <a:p>
            <a:pPr marL="174708" indent="-174708">
              <a:buFont typeface="Arial" panose="020B0604020202020204" pitchFamily="34" charset="0"/>
              <a:buChar char="•"/>
            </a:pPr>
            <a:r>
              <a:rPr lang="en-US" sz="1800" b="1" dirty="0" smtClean="0">
                <a:solidFill>
                  <a:srgbClr val="56575A"/>
                </a:solidFill>
                <a:latin typeface="Source Sans Pro" panose="020B0503030403020204" pitchFamily="34" charset="0"/>
              </a:rPr>
              <a:t>That’s a real boost to their business!</a:t>
            </a:r>
            <a:endParaRPr lang="en-US" sz="1800" b="1" dirty="0">
              <a:solidFill>
                <a:srgbClr val="56575A"/>
              </a:solidFill>
              <a:latin typeface="Source Sans Pro" panose="020B0503030403020204" pitchFamily="34" charset="0"/>
            </a:endParaRPr>
          </a:p>
          <a:p>
            <a:pPr marL="291179" indent="-291179">
              <a:buFont typeface="Arial" panose="020B0604020202020204" pitchFamily="34" charset="0"/>
              <a:buChar char="•"/>
            </a:pPr>
            <a:endParaRPr lang="en-US" sz="1800" dirty="0">
              <a:solidFill>
                <a:srgbClr val="56575A"/>
              </a:solidFill>
              <a:latin typeface="Source Sans Pro" panose="020B0503030403020204" pitchFamily="34" charset="0"/>
            </a:endParaRPr>
          </a:p>
          <a:p>
            <a:pPr defTabSz="931774">
              <a:defRPr/>
            </a:pPr>
            <a:r>
              <a:rPr lang="en-US" sz="2900" dirty="0" smtClean="0">
                <a:solidFill>
                  <a:srgbClr val="56575A"/>
                </a:solidFill>
                <a:latin typeface="Source Sans Pro" panose="020B0503030403020204" pitchFamily="34" charset="0"/>
              </a:rPr>
              <a:t>Source</a:t>
            </a:r>
            <a:r>
              <a:rPr lang="en-US" sz="2900" dirty="0">
                <a:solidFill>
                  <a:srgbClr val="56575A"/>
                </a:solidFill>
                <a:latin typeface="Source Sans Pro" panose="020B0503030403020204" pitchFamily="34" charset="0"/>
              </a:rPr>
              <a:t>: EE project posters from marketing</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5525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addition,</a:t>
            </a:r>
            <a:r>
              <a:rPr lang="en-US" baseline="0" dirty="0"/>
              <a:t> there are many other non-energy benefits of EE.</a:t>
            </a:r>
            <a:endParaRPr lang="en-US" dirty="0"/>
          </a:p>
          <a:p>
            <a:pPr marL="174708" indent="-174708">
              <a:buFont typeface="Arial" panose="020B0604020202020204" pitchFamily="34" charset="0"/>
              <a:buChar char="•"/>
            </a:pPr>
            <a:r>
              <a:rPr lang="en-US" b="1" dirty="0"/>
              <a:t>Increased </a:t>
            </a:r>
            <a:r>
              <a:rPr lang="en-US" sz="1800" b="1" dirty="0">
                <a:latin typeface="Times New Roman" panose="02020603050405020304" pitchFamily="18" charset="0"/>
                <a:ea typeface="Times New Roman" panose="02020603050405020304" pitchFamily="18" charset="0"/>
              </a:rPr>
              <a:t>comfort, noise reduction, and health benefits </a:t>
            </a:r>
            <a:r>
              <a:rPr lang="en-US" sz="1800" dirty="0">
                <a:latin typeface="Times New Roman" panose="02020603050405020304" pitchFamily="18" charset="0"/>
                <a:ea typeface="Times New Roman" panose="02020603050405020304" pitchFamily="18" charset="0"/>
              </a:rPr>
              <a:t>are all benefits of home weatherization.</a:t>
            </a:r>
          </a:p>
          <a:p>
            <a:pPr marL="174708" indent="-174708">
              <a:buFont typeface="Arial" panose="020B0604020202020204" pitchFamily="34" charset="0"/>
              <a:buChar char="•"/>
            </a:pPr>
            <a:r>
              <a:rPr lang="en-US" sz="1800" b="1" dirty="0">
                <a:latin typeface="Times New Roman" panose="02020603050405020304" pitchFamily="18" charset="0"/>
                <a:ea typeface="Times New Roman" panose="02020603050405020304" pitchFamily="18" charset="0"/>
              </a:rPr>
              <a:t>As wildfires seem to get worse every year</a:t>
            </a:r>
            <a:r>
              <a:rPr lang="en-US" sz="1800" dirty="0">
                <a:latin typeface="Times New Roman" panose="02020603050405020304" pitchFamily="18" charset="0"/>
                <a:ea typeface="Times New Roman" panose="02020603050405020304" pitchFamily="18" charset="0"/>
              </a:rPr>
              <a:t>, improving indoor air quality from outside air infiltration is a major health benefit.</a:t>
            </a:r>
          </a:p>
          <a:p>
            <a:pPr marL="174708" indent="-174708">
              <a:buFont typeface="Arial" panose="020B0604020202020204" pitchFamily="34" charset="0"/>
              <a:buChar char="•"/>
            </a:pPr>
            <a:r>
              <a:rPr lang="en-US" sz="1800" b="1" dirty="0">
                <a:latin typeface="Times New Roman" panose="02020603050405020304" pitchFamily="18" charset="0"/>
                <a:ea typeface="Times New Roman" panose="02020603050405020304" pitchFamily="18" charset="0"/>
              </a:rPr>
              <a:t>Another </a:t>
            </a:r>
            <a:r>
              <a:rPr lang="en-US" sz="1800" b="1" dirty="0" smtClean="0">
                <a:latin typeface="Times New Roman" panose="02020603050405020304" pitchFamily="18" charset="0"/>
                <a:ea typeface="Times New Roman" panose="02020603050405020304" pitchFamily="18" charset="0"/>
              </a:rPr>
              <a:t>benefit?</a:t>
            </a:r>
            <a:r>
              <a:rPr lang="en-US" sz="1800" b="1" baseline="0" dirty="0" smtClean="0">
                <a:latin typeface="Times New Roman" panose="02020603050405020304" pitchFamily="18" charset="0"/>
                <a:ea typeface="Times New Roman" panose="02020603050405020304" pitchFamily="18" charset="0"/>
              </a:rPr>
              <a:t> S</a:t>
            </a:r>
            <a:r>
              <a:rPr lang="en-US" sz="1800" b="1" dirty="0" smtClean="0">
                <a:latin typeface="Times New Roman" panose="02020603050405020304" pitchFamily="18" charset="0"/>
                <a:ea typeface="Times New Roman" panose="02020603050405020304" pitchFamily="18" charset="0"/>
              </a:rPr>
              <a:t>afety</a:t>
            </a:r>
            <a:r>
              <a:rPr lang="en-US" sz="1800" b="1" dirty="0">
                <a:latin typeface="Times New Roman" panose="02020603050405020304" pitchFamily="18" charset="0"/>
                <a:ea typeface="Times New Roman" panose="02020603050405020304" pitchFamily="18" charset="0"/>
              </a:rPr>
              <a:t>!</a:t>
            </a:r>
            <a:r>
              <a:rPr lang="en-US" sz="1800" b="1" dirty="0" smtClean="0">
                <a:latin typeface="Times New Roman" panose="02020603050405020304" pitchFamily="18" charset="0"/>
                <a:ea typeface="Times New Roman" panose="02020603050405020304" pitchFamily="18" charset="0"/>
              </a:rPr>
              <a:t> </a:t>
            </a:r>
            <a:r>
              <a:rPr lang="en-US" sz="1800" b="1" dirty="0">
                <a:latin typeface="Segoe UI" panose="020B0502040204020203" pitchFamily="34" charset="0"/>
                <a:ea typeface="Times New Roman" panose="02020603050405020304" pitchFamily="18" charset="0"/>
              </a:rPr>
              <a:t>R</a:t>
            </a:r>
            <a:r>
              <a:rPr lang="en-US" sz="1800" b="1" dirty="0">
                <a:latin typeface="Segoe UI" panose="020B0502040204020203" pitchFamily="34" charset="0"/>
              </a:rPr>
              <a:t>esistance baseboard and wall heaters are the second leading cause of home fires</a:t>
            </a:r>
            <a:r>
              <a:rPr lang="en-US" sz="1800" dirty="0">
                <a:latin typeface="Segoe UI" panose="020B0502040204020203" pitchFamily="34" charset="0"/>
              </a:rPr>
              <a:t> and eliminating or reducing use of them with a ductless heat pump is a significant safety benefit.* Also, </a:t>
            </a:r>
            <a:r>
              <a:rPr lang="en-US" sz="1800" b="1" dirty="0">
                <a:latin typeface="Segoe UI" panose="020B0502040204020203" pitchFamily="34" charset="0"/>
              </a:rPr>
              <a:t>safety measures in non-residential settings like better lighting in warehouses reduce accidents. </a:t>
            </a:r>
          </a:p>
          <a:p>
            <a:pPr marL="174708" indent="-174708">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 commercial and industrial settings, </a:t>
            </a:r>
            <a:r>
              <a:rPr lang="en-US" sz="1800" b="1" dirty="0">
                <a:latin typeface="Times New Roman" panose="02020603050405020304" pitchFamily="18" charset="0"/>
                <a:ea typeface="Times New Roman" panose="02020603050405020304" pitchFamily="18" charset="0"/>
              </a:rPr>
              <a:t>energy efficient equipment is often higher quality and longer lasting providing economic benefits – beyond bill savings</a:t>
            </a:r>
            <a:r>
              <a:rPr lang="en-US" sz="1800" dirty="0">
                <a:latin typeface="Times New Roman" panose="02020603050405020304" pitchFamily="18" charset="0"/>
                <a:ea typeface="Times New Roman" panose="02020603050405020304" pitchFamily="18" charset="0"/>
              </a:rPr>
              <a:t>-- that make a difference to the end user’s bottom line. </a:t>
            </a:r>
          </a:p>
          <a:p>
            <a:pPr marL="174708" indent="-174708">
              <a:buFont typeface="Arial" panose="020B0604020202020204" pitchFamily="34" charset="0"/>
              <a:buChar char="•"/>
            </a:pPr>
            <a:r>
              <a:rPr lang="en-US" sz="1800" dirty="0" smtClean="0">
                <a:latin typeface="Times New Roman" panose="02020603050405020304" pitchFamily="18" charset="0"/>
                <a:ea typeface="Times New Roman" panose="02020603050405020304" pitchFamily="18" charset="0"/>
              </a:rPr>
              <a:t>Sometimes </a:t>
            </a:r>
            <a:r>
              <a:rPr lang="en-US" sz="1800" dirty="0">
                <a:latin typeface="Times New Roman" panose="02020603050405020304" pitchFamily="18" charset="0"/>
                <a:ea typeface="Times New Roman" panose="02020603050405020304" pitchFamily="18" charset="0"/>
              </a:rPr>
              <a:t>EE can also reduce overall maintenance costs: </a:t>
            </a:r>
            <a:r>
              <a:rPr lang="en-US" sz="1800" b="1" dirty="0">
                <a:latin typeface="Times New Roman" panose="02020603050405020304" pitchFamily="18" charset="0"/>
                <a:ea typeface="Times New Roman" panose="02020603050405020304" pitchFamily="18" charset="0"/>
              </a:rPr>
              <a:t>Variable frequency drives, for example, when added to industrial equipment, typically reduce the frequency of maintenance intervention</a:t>
            </a:r>
            <a:r>
              <a:rPr lang="en-US" sz="1800" dirty="0">
                <a:latin typeface="Times New Roman" panose="02020603050405020304" pitchFamily="18" charset="0"/>
                <a:ea typeface="Times New Roman" panose="02020603050405020304" pitchFamily="18" charset="0"/>
              </a:rPr>
              <a:t>, which incidentally reduces likelihood of injury. </a:t>
            </a:r>
          </a:p>
          <a:p>
            <a:endParaRPr lang="en-US" sz="1800" dirty="0">
              <a:latin typeface="Times New Roman" panose="02020603050405020304" pitchFamily="18" charset="0"/>
              <a:ea typeface="Times New Roman" panose="02020603050405020304" pitchFamily="18" charset="0"/>
            </a:endParaRPr>
          </a:p>
          <a:p>
            <a:pPr marL="291179" indent="-291179">
              <a:buFont typeface="Arial" panose="020B0604020202020204" pitchFamily="34" charset="0"/>
              <a:buChar char="•"/>
            </a:pPr>
            <a:r>
              <a:rPr lang="en-US" sz="1800" dirty="0" smtClean="0">
                <a:latin typeface="Times New Roman" panose="02020603050405020304" pitchFamily="18" charset="0"/>
              </a:rPr>
              <a:t>*</a:t>
            </a:r>
            <a:r>
              <a:rPr lang="en-US" sz="1800" dirty="0">
                <a:latin typeface="Times New Roman" panose="02020603050405020304" pitchFamily="18" charset="0"/>
              </a:rPr>
              <a:t>SOURCE: </a:t>
            </a:r>
            <a:r>
              <a:rPr lang="en-US" sz="1800" dirty="0">
                <a:hlinkClick r:id="rId3"/>
              </a:rPr>
              <a:t>Heating Fires in Residential Buildings (2017-2019) (fema.gov)</a:t>
            </a:r>
            <a:endParaRPr lang="en-US" sz="1800" dirty="0"/>
          </a:p>
          <a:p>
            <a:pPr marL="291179" indent="-291179">
              <a:buFont typeface="Arial" panose="020B0604020202020204" pitchFamily="34" charset="0"/>
              <a:buChar char="•"/>
            </a:pPr>
            <a:r>
              <a:rPr lang="en-US" sz="1800" dirty="0">
                <a:latin typeface="Times New Roman" panose="02020603050405020304" pitchFamily="18" charset="0"/>
              </a:rPr>
              <a:t>**SOURCE: </a:t>
            </a:r>
            <a:r>
              <a:rPr lang="en-US" sz="1800" dirty="0">
                <a:latin typeface="Times New Roman" panose="02020603050405020304" pitchFamily="18" charset="0"/>
                <a:ea typeface="Tms Rmn"/>
                <a:cs typeface="Tms Rmn"/>
              </a:rPr>
              <a:t>Massachusetts Special and Cross-Sector Studies Area, Residential and Low-Income Non-energy benefits (NEI) Evaluation.  Tetra Tech and Nexus Market Research.  August 2011</a:t>
            </a:r>
            <a:endParaRPr lang="en-US" dirty="0"/>
          </a:p>
        </p:txBody>
      </p:sp>
      <p:sp>
        <p:nvSpPr>
          <p:cNvPr id="4" name="Slide Number Placeholder 3"/>
          <p:cNvSpPr>
            <a:spLocks noGrp="1"/>
          </p:cNvSpPr>
          <p:nvPr>
            <p:ph type="sldNum" sz="quarter" idx="5"/>
          </p:nvPr>
        </p:nvSpPr>
        <p:spPr/>
        <p:txBody>
          <a:bodyPr/>
          <a:lstStyle/>
          <a:p>
            <a:fld id="{6C094B8D-0D96-4B3A-A166-7BC526B76B5C}" type="slidenum">
              <a:rPr lang="en-US" smtClean="0"/>
              <a:t>15</a:t>
            </a:fld>
            <a:endParaRPr lang="en-US" dirty="0"/>
          </a:p>
        </p:txBody>
      </p:sp>
    </p:spTree>
    <p:extLst>
      <p:ext uri="{BB962C8B-B14F-4D97-AF65-F5344CB8AC3E}">
        <p14:creationId xmlns:p14="http://schemas.microsoft.com/office/powerpoint/2010/main" val="168940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t>
            </a:r>
            <a:r>
              <a:rPr lang="en-US" dirty="0"/>
              <a:t>about the </a:t>
            </a:r>
            <a:r>
              <a:rPr lang="en-US" b="1" dirty="0"/>
              <a:t>economic benefits </a:t>
            </a:r>
            <a:r>
              <a:rPr lang="en-US" dirty="0" smtClean="0"/>
              <a:t>of our EE efforts.</a:t>
            </a:r>
            <a:r>
              <a:rPr lang="en-US" baseline="0" dirty="0" smtClean="0"/>
              <a:t> </a:t>
            </a:r>
            <a:r>
              <a:rPr lang="en-US" i="1" baseline="0" dirty="0" smtClean="0"/>
              <a:t>(2 of 4)</a:t>
            </a:r>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530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Historically, </a:t>
            </a:r>
            <a:r>
              <a:rPr lang="en-US" b="1" dirty="0"/>
              <a:t>BPA has pursued EE because it is the lowest cost resource</a:t>
            </a:r>
            <a:r>
              <a:rPr lang="en-US" dirty="0"/>
              <a:t>.  </a:t>
            </a:r>
            <a:r>
              <a:rPr lang="en-US" b="1" dirty="0"/>
              <a:t>Any other resource</a:t>
            </a:r>
            <a:r>
              <a:rPr lang="en-US" dirty="0"/>
              <a:t>—whether gas turbines, wind or </a:t>
            </a:r>
            <a:r>
              <a:rPr lang="en-US" b="0" dirty="0"/>
              <a:t>solar—</a:t>
            </a:r>
            <a:r>
              <a:rPr lang="en-US" b="1" dirty="0"/>
              <a:t>would have been more costly. That’s why we say that EE is cost </a:t>
            </a:r>
            <a:r>
              <a:rPr lang="en-US" b="1" dirty="0" smtClean="0"/>
              <a:t>effective.</a:t>
            </a:r>
          </a:p>
          <a:p>
            <a:pPr marL="174708" indent="-174708">
              <a:buFont typeface="Arial" panose="020B0604020202020204" pitchFamily="34" charset="0"/>
              <a:buChar char="•"/>
            </a:pPr>
            <a:r>
              <a:rPr lang="en-US" dirty="0" smtClean="0"/>
              <a:t>Therefore</a:t>
            </a:r>
            <a:r>
              <a:rPr lang="en-US" dirty="0"/>
              <a:t>, </a:t>
            </a:r>
            <a:r>
              <a:rPr lang="en-US" dirty="0" smtClean="0"/>
              <a:t>BPA’s </a:t>
            </a:r>
            <a:r>
              <a:rPr lang="en-US" dirty="0"/>
              <a:t>costs, </a:t>
            </a:r>
            <a:r>
              <a:rPr lang="en-US" b="1" dirty="0"/>
              <a:t>and therefore rates</a:t>
            </a:r>
            <a:r>
              <a:rPr lang="en-US" dirty="0"/>
              <a:t>, would have been higher without our past efficiency efforts. </a:t>
            </a:r>
          </a:p>
          <a:p>
            <a:pPr marL="174708" indent="-174708">
              <a:buFont typeface="Arial" panose="020B0604020202020204" pitchFamily="34" charset="0"/>
              <a:buChar char="•"/>
            </a:pPr>
            <a:r>
              <a:rPr lang="en-US" dirty="0"/>
              <a:t>And of course, end-users don’t pay for energy they don’t use, </a:t>
            </a:r>
            <a:r>
              <a:rPr lang="en-US" b="1" dirty="0"/>
              <a:t>leading to lower bills</a:t>
            </a:r>
            <a:r>
              <a:rPr lang="en-US" dirty="0"/>
              <a:t>. </a:t>
            </a:r>
          </a:p>
          <a:p>
            <a:pPr marL="174708" indent="-174708">
              <a:buFont typeface="Arial" panose="020B0604020202020204" pitchFamily="34" charset="0"/>
              <a:buChar char="•"/>
            </a:pPr>
            <a:r>
              <a:rPr lang="en-US" dirty="0"/>
              <a:t>And </a:t>
            </a:r>
            <a:r>
              <a:rPr lang="en-US" dirty="0" smtClean="0"/>
              <a:t>the </a:t>
            </a:r>
            <a:r>
              <a:rPr lang="en-US" baseline="0" dirty="0" smtClean="0"/>
              <a:t>region’s </a:t>
            </a:r>
            <a:r>
              <a:rPr lang="en-US" baseline="0" dirty="0"/>
              <a:t>EE programs have reduced bills </a:t>
            </a:r>
            <a:r>
              <a:rPr lang="en-US" baseline="0" dirty="0" smtClean="0"/>
              <a:t>by quite a lot: </a:t>
            </a:r>
            <a:r>
              <a:rPr lang="en-US" baseline="0" dirty="0"/>
              <a:t>As the Council called out in their 2021 Power Plan, “</a:t>
            </a:r>
            <a:r>
              <a:rPr lang="en-US" dirty="0">
                <a:solidFill>
                  <a:prstClr val="white"/>
                </a:solidFill>
                <a:latin typeface="Arial" panose="020B0604020202020204" pitchFamily="34" charset="0"/>
              </a:rPr>
              <a:t>The cumulative efficiency savings since 1980 have reduced consumer electricity bills by about </a:t>
            </a:r>
            <a:r>
              <a:rPr lang="en-US" b="1" dirty="0">
                <a:solidFill>
                  <a:prstClr val="white"/>
                </a:solidFill>
                <a:latin typeface="Arial" panose="020B0604020202020204" pitchFamily="34" charset="0"/>
              </a:rPr>
              <a:t>$4 billion </a:t>
            </a:r>
            <a:r>
              <a:rPr lang="en-US" dirty="0">
                <a:solidFill>
                  <a:prstClr val="white"/>
                </a:solidFill>
                <a:latin typeface="Arial" panose="020B0604020202020204" pitchFamily="34" charset="0"/>
              </a:rPr>
              <a:t>per year”</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83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Capacity constraints are an emerging issue </a:t>
            </a:r>
            <a:r>
              <a:rPr lang="en-US" dirty="0" smtClean="0"/>
              <a:t>for many utilities in the region. </a:t>
            </a:r>
          </a:p>
          <a:p>
            <a:pPr marL="174708" indent="-174708">
              <a:buFont typeface="Arial" panose="020B0604020202020204" pitchFamily="34" charset="0"/>
              <a:buChar char="•"/>
            </a:pPr>
            <a:r>
              <a:rPr lang="en-US" dirty="0" smtClean="0"/>
              <a:t>BPA’s conservation program will help avoid future capacity constraints and improve our ability to offer capacity products to our customers when they need it.</a:t>
            </a:r>
          </a:p>
          <a:p>
            <a:pPr marL="174708" indent="-174708">
              <a:buFont typeface="Arial" panose="020B0604020202020204" pitchFamily="34" charset="0"/>
              <a:buChar char="•"/>
            </a:pPr>
            <a:r>
              <a:rPr lang="en-US" b="1" dirty="0" smtClean="0"/>
              <a:t>Let’s look at an example: During the last two years BPA programs achieved 79 </a:t>
            </a:r>
            <a:r>
              <a:rPr lang="en-US" b="1" dirty="0" err="1" smtClean="0"/>
              <a:t>aMW</a:t>
            </a:r>
            <a:r>
              <a:rPr lang="en-US" b="1" dirty="0" smtClean="0"/>
              <a:t> of EE. </a:t>
            </a:r>
          </a:p>
          <a:p>
            <a:pPr marL="174708" indent="-174708">
              <a:buFont typeface="Arial" panose="020B0604020202020204" pitchFamily="34" charset="0"/>
              <a:buChar char="•"/>
            </a:pPr>
            <a:r>
              <a:rPr lang="en-US" b="1" dirty="0" smtClean="0"/>
              <a:t>On a winter morning, those 79 </a:t>
            </a:r>
            <a:r>
              <a:rPr lang="en-US" b="1" dirty="0" err="1" smtClean="0"/>
              <a:t>aMW</a:t>
            </a:r>
            <a:r>
              <a:rPr lang="en-US" b="1" dirty="0" smtClean="0"/>
              <a:t> actually provide 178 MW of winter morning capacity</a:t>
            </a:r>
          </a:p>
          <a:p>
            <a:pPr marL="174708" indent="-174708">
              <a:buFont typeface="Arial" panose="020B0604020202020204" pitchFamily="34" charset="0"/>
              <a:buChar char="•"/>
            </a:pPr>
            <a:r>
              <a:rPr lang="en-US" dirty="0" smtClean="0"/>
              <a:t>This is because things like </a:t>
            </a:r>
            <a:r>
              <a:rPr lang="en-US" b="1" dirty="0" smtClean="0"/>
              <a:t>HVAC and Weatherization efficiency have a greater impact on load </a:t>
            </a:r>
            <a:r>
              <a:rPr lang="en-US" dirty="0" smtClean="0"/>
              <a:t>and provide the most value when regional capacity needs are greatest.</a:t>
            </a:r>
          </a:p>
          <a:p>
            <a:pPr marL="174708" indent="-174708">
              <a:buFont typeface="Arial" panose="020B0604020202020204" pitchFamily="34" charset="0"/>
              <a:buChar char="•"/>
            </a:pPr>
            <a:r>
              <a:rPr lang="en-US" dirty="0" smtClean="0"/>
              <a:t>If using heavy-load-hour mid-C prices as a proxy, those 178 MW would be valued at $1.8M over the course of a single winter season.</a:t>
            </a:r>
          </a:p>
          <a:p>
            <a:pPr marL="174708" indent="-174708">
              <a:buFont typeface="Arial" panose="020B0604020202020204" pitchFamily="34" charset="0"/>
              <a:buChar char="•"/>
            </a:pPr>
            <a:r>
              <a:rPr lang="en-US" dirty="0" smtClean="0"/>
              <a:t>And this value grows over time. Each year, as BPA acquires more efficiency, it adds to the previous acquisitions to provide even more impact when we need it most.**</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*SOURCE: “the 2021 IRP analysis finds that the acquisition of new cumulative conservation reduces the scale of capacity needs and defers the PUD’s need for new long-term capacity resources until the mid-2020s”</a:t>
            </a:r>
          </a:p>
          <a:p>
            <a:pPr marL="174708" indent="-174708">
              <a:buFont typeface="Arial" panose="020B0604020202020204" pitchFamily="34" charset="0"/>
              <a:buChar char="•"/>
            </a:pPr>
            <a:r>
              <a:rPr lang="en-US" dirty="0" smtClean="0"/>
              <a:t>https://www.snopud.com/wp-content/uploads/2021/12/Final_2021_IRP.pdf</a:t>
            </a:r>
          </a:p>
          <a:p>
            <a:pPr marL="174708" indent="-174708">
              <a:buFont typeface="Arial" panose="020B0604020202020204" pitchFamily="34" charset="0"/>
              <a:buChar char="•"/>
            </a:pPr>
            <a:r>
              <a:rPr lang="en-US" dirty="0" smtClean="0"/>
              <a:t>**SOURCE: file:///\\HQ5F01.bud.bpa.gov\ESB\Planning\Bonnie%20Watson\PE%20Value%20Proposition\Task%203.%20Presentation\Pres%20Reference%20Docs\Slide%2025%20capacity%20calculations.xlsx</a:t>
            </a:r>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38264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EE can also </a:t>
            </a:r>
            <a:r>
              <a:rPr lang="en-US" dirty="0" smtClean="0"/>
              <a:t>be a </a:t>
            </a:r>
            <a:r>
              <a:rPr lang="en-US" dirty="0"/>
              <a:t>great tool for our </a:t>
            </a:r>
            <a:r>
              <a:rPr lang="en-US" b="1" dirty="0"/>
              <a:t>customer</a:t>
            </a:r>
            <a:r>
              <a:rPr lang="en-US" b="1" baseline="0" dirty="0"/>
              <a:t> utilities to </a:t>
            </a:r>
            <a:r>
              <a:rPr lang="en-US" b="1" dirty="0"/>
              <a:t>push out </a:t>
            </a:r>
            <a:r>
              <a:rPr lang="en-US" b="1" dirty="0" smtClean="0"/>
              <a:t>or reduce capital </a:t>
            </a:r>
            <a:r>
              <a:rPr lang="en-US" b="1" dirty="0"/>
              <a:t>expenditures on their distribution systems</a:t>
            </a:r>
            <a:r>
              <a:rPr lang="en-US" dirty="0"/>
              <a:t>—which lowers their customer’s bills in the long</a:t>
            </a:r>
            <a:r>
              <a:rPr lang="en-US" baseline="0" dirty="0"/>
              <a:t> run</a:t>
            </a:r>
            <a:r>
              <a:rPr lang="en-US" dirty="0"/>
              <a:t>. </a:t>
            </a:r>
          </a:p>
          <a:p>
            <a:pPr defTabSz="931774">
              <a:defRPr/>
            </a:pPr>
            <a:endParaRPr lang="en-US" dirty="0"/>
          </a:p>
          <a:p>
            <a:pPr defTabSz="931774">
              <a:defRPr/>
            </a:pPr>
            <a:r>
              <a:rPr lang="en-US" dirty="0" smtClean="0">
                <a:solidFill>
                  <a:srgbClr val="FF0000"/>
                </a:solidFill>
              </a:rPr>
              <a:t>For example, </a:t>
            </a:r>
            <a:r>
              <a:rPr lang="en-US" b="1" dirty="0" smtClean="0">
                <a:solidFill>
                  <a:srgbClr val="FF0000"/>
                </a:solidFill>
              </a:rPr>
              <a:t>Lower Valley</a:t>
            </a:r>
            <a:r>
              <a:rPr lang="en-US" b="1" baseline="0" dirty="0" smtClean="0">
                <a:solidFill>
                  <a:srgbClr val="FF0000"/>
                </a:solidFill>
              </a:rPr>
              <a:t> found they had a transformer overheating problem on very cold winter mornings</a:t>
            </a:r>
            <a:r>
              <a:rPr lang="en-US" baseline="0" dirty="0" smtClean="0">
                <a:solidFill>
                  <a:srgbClr val="FF0000"/>
                </a:solidFill>
              </a:rPr>
              <a:t> (like below zero). Replacing the transformer with the next larger size could cost more than $1 million, and would occur before the existing transformer was fully depreciated. They found themselves with a couple-hundred-KW-problem and a million-dollar solution. </a:t>
            </a:r>
            <a:r>
              <a:rPr lang="en-US" b="1" baseline="0" dirty="0" smtClean="0">
                <a:solidFill>
                  <a:srgbClr val="FF0000"/>
                </a:solidFill>
              </a:rPr>
              <a:t>What Lower Valley did was put demand response (DR) controls on most of the water heaters on the feeders served by the existing transformer, producing ~500kW of winter morning peak load reduction.</a:t>
            </a:r>
            <a:r>
              <a:rPr lang="en-US" baseline="0" dirty="0" smtClean="0">
                <a:solidFill>
                  <a:srgbClr val="FF0000"/>
                </a:solidFill>
              </a:rPr>
              <a:t> This may not sound like much, but it’s just enough to prevent overheating of the transformer. While Lower Valley chose to use DR as a solution for this problem, utilities facing similar scenarios could deploy EE programs in the same way to reduce load in specific parts of their distribution system. For our smaller customers, </a:t>
            </a:r>
            <a:r>
              <a:rPr lang="en-US" b="1" baseline="0" dirty="0" smtClean="0">
                <a:solidFill>
                  <a:srgbClr val="FF0000"/>
                </a:solidFill>
              </a:rPr>
              <a:t>small actions can defer significant investments</a:t>
            </a:r>
            <a:r>
              <a:rPr lang="en-US" baseline="0" dirty="0" smtClean="0">
                <a:solidFill>
                  <a:srgbClr val="FF0000"/>
                </a:solidFill>
              </a:rPr>
              <a:t>. This type of action can be financially beneficial for our public power utility customers and help keep their retail rates lower than they would be otherwise. </a:t>
            </a:r>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0000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some </a:t>
            </a:r>
            <a:r>
              <a:rPr lang="en-US" b="1" baseline="0" dirty="0" smtClean="0"/>
              <a:t>background</a:t>
            </a:r>
            <a:r>
              <a:rPr lang="en-US" baseline="0" dirty="0" smtClean="0"/>
              <a:t>. </a:t>
            </a:r>
            <a:r>
              <a:rPr lang="en-US" dirty="0" smtClean="0"/>
              <a:t>Traditionally</a:t>
            </a:r>
            <a:r>
              <a:rPr lang="en-US" dirty="0"/>
              <a:t>, every </a:t>
            </a:r>
            <a:r>
              <a:rPr lang="en-US" b="1" dirty="0"/>
              <a:t>5-6 years</a:t>
            </a:r>
            <a:r>
              <a:rPr lang="en-US" b="1" baseline="0" dirty="0"/>
              <a:t> </a:t>
            </a:r>
            <a:r>
              <a:rPr lang="en-US" b="1" dirty="0"/>
              <a:t>the Power Council sets a regional conservation target that</a:t>
            </a:r>
            <a:r>
              <a:rPr lang="en-US" b="1" baseline="0" dirty="0"/>
              <a:t> includes </a:t>
            </a:r>
            <a:r>
              <a:rPr lang="en-US" b="1" dirty="0"/>
              <a:t>all the cost-effective </a:t>
            </a:r>
            <a:r>
              <a:rPr lang="en-US" b="1" dirty="0" smtClean="0"/>
              <a:t>EE</a:t>
            </a:r>
            <a:r>
              <a:rPr lang="en-US" dirty="0" smtClean="0"/>
              <a:t> </a:t>
            </a:r>
            <a:r>
              <a:rPr lang="en-US" dirty="0"/>
              <a:t>that should be </a:t>
            </a:r>
            <a:r>
              <a:rPr lang="en-US" dirty="0" smtClean="0"/>
              <a:t>acquired by all regional utilities. </a:t>
            </a:r>
            <a:endParaRPr lang="en-US" dirty="0"/>
          </a:p>
          <a:p>
            <a:endParaRPr lang="en-US" dirty="0"/>
          </a:p>
          <a:p>
            <a:r>
              <a:rPr lang="en-US" b="1" dirty="0"/>
              <a:t>BPA has provided </a:t>
            </a:r>
            <a:r>
              <a:rPr lang="en-US" b="1" dirty="0" smtClean="0"/>
              <a:t>program </a:t>
            </a:r>
            <a:r>
              <a:rPr lang="en-US" b="1" dirty="0"/>
              <a:t>infrastructure and incentive funding </a:t>
            </a:r>
            <a:r>
              <a:rPr lang="en-US" dirty="0"/>
              <a:t>that enables our utility customers to </a:t>
            </a:r>
            <a:r>
              <a:rPr lang="en-US" b="1" dirty="0"/>
              <a:t>acquire</a:t>
            </a:r>
            <a:r>
              <a:rPr lang="en-US" b="1" baseline="0" dirty="0"/>
              <a:t> </a:t>
            </a:r>
            <a:r>
              <a:rPr lang="en-US" b="1" dirty="0"/>
              <a:t>around 40% of the regional conservation target</a:t>
            </a:r>
            <a:r>
              <a:rPr lang="en-US" dirty="0" smtClean="0"/>
              <a:t>. NEEA</a:t>
            </a:r>
            <a:r>
              <a:rPr lang="en-US" baseline="0" dirty="0" smtClean="0"/>
              <a:t> contributes to advancing EE with their market transformation efforts, which helps clear the path for utilities to acquire conservation.</a:t>
            </a:r>
            <a:endParaRPr lang="en-US" dirty="0"/>
          </a:p>
          <a:p>
            <a:endParaRPr lang="en-US" dirty="0"/>
          </a:p>
          <a:p>
            <a:r>
              <a:rPr lang="en-US" b="0" dirty="0"/>
              <a:t>Historically there has been a </a:t>
            </a:r>
            <a:r>
              <a:rPr lang="en-US" b="1" dirty="0"/>
              <a:t>relative abundance of the cost-effective </a:t>
            </a:r>
            <a:r>
              <a:rPr lang="en-US" b="1" dirty="0" smtClean="0"/>
              <a:t>EE</a:t>
            </a:r>
            <a:r>
              <a:rPr lang="en-US" b="0" baseline="0" dirty="0" smtClean="0"/>
              <a:t> </a:t>
            </a:r>
            <a:r>
              <a:rPr lang="en-US" b="0" baseline="0" dirty="0"/>
              <a:t>which </a:t>
            </a:r>
            <a:r>
              <a:rPr lang="en-US" b="0" dirty="0"/>
              <a:t>was largely driven by cheap lighting measures, as well as the higher cost of alternative power resources.  </a:t>
            </a:r>
          </a:p>
          <a:p>
            <a:endParaRPr lang="en-US" b="1" dirty="0"/>
          </a:p>
          <a:p>
            <a:r>
              <a:rPr lang="en-US" b="1" dirty="0"/>
              <a:t>Finally, our</a:t>
            </a:r>
            <a:r>
              <a:rPr lang="en-US" b="1" baseline="0" dirty="0"/>
              <a:t> EE programs haven’t put much emphasis on </a:t>
            </a:r>
            <a:r>
              <a:rPr lang="en-US" b="1" dirty="0"/>
              <a:t>the timing or location of energy savings</a:t>
            </a:r>
            <a:r>
              <a:rPr lang="en-US" dirty="0"/>
              <a:t>. In other words, the specific time of day/season or geographic</a:t>
            </a:r>
            <a:r>
              <a:rPr lang="en-US" baseline="0" dirty="0"/>
              <a:t> area </a:t>
            </a:r>
            <a:r>
              <a:rPr lang="en-US" dirty="0"/>
              <a:t>haven’t been closely integrated into our program design.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7930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a:t>
            </a:r>
            <a:r>
              <a:rPr lang="en-US" baseline="0" dirty="0" smtClean="0"/>
              <a:t> we covered the Customer Service benefits, and then the Economic benefits </a:t>
            </a:r>
            <a:r>
              <a:rPr lang="en-US" baseline="0" dirty="0"/>
              <a:t>of </a:t>
            </a:r>
            <a:r>
              <a:rPr lang="en-US" baseline="0" dirty="0" smtClean="0"/>
              <a:t>EE. Next, I’d like to </a:t>
            </a:r>
            <a:r>
              <a:rPr lang="en-US" dirty="0" smtClean="0"/>
              <a:t>highlight </a:t>
            </a:r>
            <a:r>
              <a:rPr lang="en-US" b="1" dirty="0" smtClean="0"/>
              <a:t>resilience</a:t>
            </a:r>
            <a:r>
              <a:rPr lang="en-US" dirty="0"/>
              <a:t>. </a:t>
            </a:r>
            <a:r>
              <a:rPr lang="en-US" i="1" baseline="0" dirty="0" smtClean="0"/>
              <a:t>(3 of 4)</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853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Our historic and ongoing EE achievements have and will continue to </a:t>
            </a:r>
            <a:r>
              <a:rPr lang="en-US" b="1" dirty="0">
                <a:solidFill>
                  <a:srgbClr val="262626"/>
                </a:solidFill>
                <a:latin typeface="Arial" panose="020B0604020202020204" pitchFamily="34" charset="0"/>
                <a:ea typeface="Arial" panose="020B0604020202020204" pitchFamily="34" charset="0"/>
                <a:cs typeface="Times New Roman" panose="02020603050405020304" pitchFamily="18" charset="0"/>
              </a:rPr>
              <a:t>mitigate the impact of electrification</a:t>
            </a: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 </a:t>
            </a:r>
          </a:p>
          <a:p>
            <a:pPr marL="174708" indent="-174708">
              <a:buFont typeface="Arial" panose="020B0604020202020204" pitchFamily="34" charset="0"/>
              <a:buChar char="•"/>
            </a:pPr>
            <a:r>
              <a:rPr lang="en-US"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As you know, it</a:t>
            </a:r>
            <a:r>
              <a:rPr lang="en-US" baseline="0"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 is no easy task to </a:t>
            </a:r>
            <a:r>
              <a:rPr lang="en-US" b="1" baseline="0"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p</a:t>
            </a:r>
            <a:r>
              <a:rPr lang="en-US" b="1"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rovide </a:t>
            </a:r>
            <a:r>
              <a:rPr lang="en-US" b="1" dirty="0">
                <a:solidFill>
                  <a:srgbClr val="262626"/>
                </a:solidFill>
                <a:latin typeface="Arial" panose="020B0604020202020204" pitchFamily="34" charset="0"/>
                <a:ea typeface="Arial" panose="020B0604020202020204" pitchFamily="34" charset="0"/>
                <a:cs typeface="Times New Roman" panose="02020603050405020304" pitchFamily="18" charset="0"/>
              </a:rPr>
              <a:t>reliable power while integrating intermittent renewables </a:t>
            </a: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and accommodating the </a:t>
            </a:r>
            <a:r>
              <a:rPr lang="en-US" b="1" dirty="0">
                <a:solidFill>
                  <a:srgbClr val="262626"/>
                </a:solidFill>
                <a:latin typeface="Arial" panose="020B0604020202020204" pitchFamily="34" charset="0"/>
                <a:ea typeface="Arial" panose="020B0604020202020204" pitchFamily="34" charset="0"/>
                <a:cs typeface="Times New Roman" panose="02020603050405020304" pitchFamily="18" charset="0"/>
              </a:rPr>
              <a:t>growing drive for </a:t>
            </a:r>
            <a:r>
              <a:rPr lang="en-US" b="1"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electrification</a:t>
            </a:r>
            <a:r>
              <a:rPr lang="en-US"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a:t>
            </a:r>
            <a:r>
              <a:rPr lang="en-US" baseline="0"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 </a:t>
            </a:r>
          </a:p>
          <a:p>
            <a:pPr marL="174708" indent="-174708">
              <a:buFont typeface="Arial" panose="020B0604020202020204" pitchFamily="34" charset="0"/>
              <a:buChar char="•"/>
            </a:pPr>
            <a:r>
              <a:rPr lang="en-US" b="1"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Driven </a:t>
            </a:r>
            <a:r>
              <a:rPr lang="en-US" b="1" dirty="0">
                <a:solidFill>
                  <a:srgbClr val="262626"/>
                </a:solidFill>
                <a:latin typeface="Arial" panose="020B0604020202020204" pitchFamily="34" charset="0"/>
                <a:ea typeface="Arial" panose="020B0604020202020204" pitchFamily="34" charset="0"/>
                <a:cs typeface="Times New Roman" panose="02020603050405020304" pitchFamily="18" charset="0"/>
              </a:rPr>
              <a:t>by EVs and heat pump adoption, overall load growth will increase and has the potential to become peakier</a:t>
            </a: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 and more challenging for distribution systems to handle. </a:t>
            </a:r>
          </a:p>
          <a:p>
            <a:pPr marL="174708" indent="-174708">
              <a:buFont typeface="Arial" panose="020B0604020202020204" pitchFamily="34" charset="0"/>
              <a:buChar char="•"/>
            </a:pP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Some EE measures like </a:t>
            </a:r>
            <a:r>
              <a:rPr lang="en-US" b="1" dirty="0">
                <a:solidFill>
                  <a:srgbClr val="262626"/>
                </a:solidFill>
                <a:latin typeface="Arial" panose="020B0604020202020204" pitchFamily="34" charset="0"/>
                <a:ea typeface="Arial" panose="020B0604020202020204" pitchFamily="34" charset="0"/>
                <a:cs typeface="Times New Roman" panose="02020603050405020304" pitchFamily="18" charset="0"/>
              </a:rPr>
              <a:t>HVAC, lighting and weatherization can take the edge off by reducing peaks</a:t>
            </a: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 </a:t>
            </a:r>
            <a:r>
              <a:rPr lang="en-US" dirty="0" smtClean="0">
                <a:solidFill>
                  <a:srgbClr val="262626"/>
                </a:solidFill>
                <a:latin typeface="Arial" panose="020B0604020202020204" pitchFamily="34" charset="0"/>
                <a:ea typeface="Arial" panose="020B0604020202020204" pitchFamily="34" charset="0"/>
                <a:cs typeface="Times New Roman" panose="02020603050405020304" pitchFamily="18" charset="0"/>
              </a:rPr>
              <a:t>Measures </a:t>
            </a: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that save energy at the right time of day offer the greatest value. </a:t>
            </a:r>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513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BPA has invested significantly in weatherization and DHPs. Weatherization in particular is not just an energy efficiency play, or a peak demand reduction play; it can also be a thought of as a </a:t>
            </a:r>
            <a:r>
              <a:rPr lang="en-US" b="1" dirty="0">
                <a:solidFill>
                  <a:srgbClr val="262626"/>
                </a:solidFill>
                <a:latin typeface="Arial" panose="020B0604020202020204" pitchFamily="34" charset="0"/>
                <a:ea typeface="Arial" panose="020B0604020202020204" pitchFamily="34" charset="0"/>
                <a:cs typeface="Times New Roman" panose="02020603050405020304" pitchFamily="18" charset="0"/>
              </a:rPr>
              <a:t>resilience program</a:t>
            </a:r>
            <a:r>
              <a:rPr lang="en-US" dirty="0">
                <a:solidFill>
                  <a:srgbClr val="262626"/>
                </a:solidFill>
                <a:latin typeface="Arial" panose="020B0604020202020204" pitchFamily="34" charset="0"/>
                <a:ea typeface="Arial" panose="020B0604020202020204" pitchFamily="34" charset="0"/>
                <a:cs typeface="Times New Roman" panose="02020603050405020304" pitchFamily="18" charset="0"/>
              </a:rPr>
              <a:t>. </a:t>
            </a:r>
          </a:p>
          <a:p>
            <a:pPr marL="174708" indent="-174708" defTabSz="931774">
              <a:buFont typeface="Arial" panose="020B0604020202020204" pitchFamily="34" charset="0"/>
              <a:buChar char="•"/>
              <a:defRPr/>
            </a:pPr>
            <a:r>
              <a:rPr lang="en-US" b="1" dirty="0" smtClean="0"/>
              <a:t>Tighter, better insulated homes </a:t>
            </a:r>
            <a:r>
              <a:rPr lang="en-US" dirty="0" smtClean="0"/>
              <a:t>provide people with </a:t>
            </a:r>
            <a:r>
              <a:rPr lang="en-US" dirty="0"/>
              <a:t>enhanced safety and security during extreme weather events, </a:t>
            </a:r>
            <a:r>
              <a:rPr lang="en-US" u="sng" dirty="0"/>
              <a:t>by allowing existing HVAC systems to maintain temperatures </a:t>
            </a:r>
            <a:r>
              <a:rPr lang="en-US" u="sng" dirty="0" smtClean="0"/>
              <a:t>better.</a:t>
            </a:r>
            <a:r>
              <a:rPr lang="en-US" u="none" baseline="0" dirty="0" smtClean="0"/>
              <a:t> </a:t>
            </a:r>
          </a:p>
          <a:p>
            <a:pPr marL="174708" indent="-174708" defTabSz="931774">
              <a:buFont typeface="Arial" panose="020B0604020202020204" pitchFamily="34" charset="0"/>
              <a:buChar char="•"/>
              <a:defRPr/>
            </a:pPr>
            <a:r>
              <a:rPr lang="en-US" baseline="0" dirty="0" smtClean="0"/>
              <a:t>In addition to extreme heat waves, we’re </a:t>
            </a:r>
            <a:r>
              <a:rPr lang="en-US" baseline="0" dirty="0"/>
              <a:t>also </a:t>
            </a:r>
            <a:r>
              <a:rPr lang="en-US" baseline="0" dirty="0" smtClean="0"/>
              <a:t>seeing </a:t>
            </a:r>
            <a:r>
              <a:rPr lang="en-US" baseline="0" dirty="0"/>
              <a:t>more extreme winter storms. In February of 2021, Oregon experienced an ice storm that left </a:t>
            </a:r>
            <a:r>
              <a:rPr lang="en-US" b="1" baseline="0" dirty="0"/>
              <a:t>more than half a million homes and businesses experiencing power failures</a:t>
            </a:r>
            <a:r>
              <a:rPr lang="en-US" baseline="0" dirty="0"/>
              <a:t>. It was the largest power outage in Oregon’s history</a:t>
            </a:r>
            <a:r>
              <a:rPr lang="en-US" baseline="0" dirty="0" smtClean="0"/>
              <a:t>.</a:t>
            </a:r>
            <a:endParaRPr lang="en-US" baseline="0" dirty="0"/>
          </a:p>
          <a:p>
            <a:pPr marL="174708" indent="-174708" defTabSz="931774">
              <a:buFont typeface="Arial" panose="020B0604020202020204" pitchFamily="34" charset="0"/>
              <a:buChar char="•"/>
              <a:defRPr/>
            </a:pPr>
            <a:r>
              <a:rPr lang="en-US" dirty="0"/>
              <a:t>We can help </a:t>
            </a:r>
            <a:r>
              <a:rPr lang="en-US" dirty="0" smtClean="0"/>
              <a:t>Northwest</a:t>
            </a:r>
            <a:r>
              <a:rPr lang="en-US" baseline="0" dirty="0" smtClean="0"/>
              <a:t> people be more resilient to future </a:t>
            </a:r>
            <a:r>
              <a:rPr lang="en-US" baseline="0" dirty="0"/>
              <a:t>extreme heat waves or winter </a:t>
            </a:r>
            <a:r>
              <a:rPr lang="en-US" baseline="0" dirty="0" smtClean="0"/>
              <a:t>storms with energy efficiency. </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37717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 want to talk about the </a:t>
            </a:r>
            <a:r>
              <a:rPr lang="en-US" dirty="0" smtClean="0"/>
              <a:t>environmental </a:t>
            </a:r>
            <a:r>
              <a:rPr lang="en-US" dirty="0"/>
              <a:t>benefits of our EE work. </a:t>
            </a:r>
            <a:r>
              <a:rPr lang="en-US" i="1" baseline="0" dirty="0" smtClean="0"/>
              <a:t>(4 of 4)</a:t>
            </a:r>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2675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smtClean="0"/>
              <a:t>Obviously, there are CO2 reduction benefits to our EE efforts.</a:t>
            </a:r>
          </a:p>
          <a:p>
            <a:pPr marL="174708" indent="-174708">
              <a:buFont typeface="Arial" panose="020B0604020202020204" pitchFamily="34" charset="0"/>
              <a:buChar char="•"/>
            </a:pPr>
            <a:r>
              <a:rPr lang="en-US" baseline="0" dirty="0" smtClean="0"/>
              <a:t>Focusing only on replacement resources, we can’t determine the exact amount of resources that would have been built absent our EE investment so therefore it’s impossible to quantify the true total carbon impact of our EE efforts. However, using the Council’s estimate of 0.91 pounds/kWh of CO2 equivalent, </a:t>
            </a:r>
            <a:r>
              <a:rPr lang="en-US" b="1" baseline="0" dirty="0" smtClean="0"/>
              <a:t>BPA’s EE program has reduced CO2 emissions by 10 million tons since 1982</a:t>
            </a:r>
            <a:r>
              <a:rPr lang="en-US" baseline="0" dirty="0" smtClean="0"/>
              <a:t>. According to the EPA’s calculator, that is </a:t>
            </a:r>
            <a:r>
              <a:rPr lang="en-US" b="1" baseline="0" dirty="0" smtClean="0"/>
              <a:t>equivalent to taking more than 2.1 million cars of the road for a year</a:t>
            </a:r>
            <a:r>
              <a:rPr lang="en-US" baseline="0" dirty="0" smtClean="0"/>
              <a:t>.</a:t>
            </a:r>
          </a:p>
          <a:p>
            <a:endParaRPr lang="en-US" baseline="0" dirty="0" smtClean="0"/>
          </a:p>
          <a:p>
            <a:r>
              <a:rPr lang="en-US" b="0" dirty="0" smtClean="0"/>
              <a:t>SOURCES:</a:t>
            </a:r>
          </a:p>
          <a:p>
            <a:r>
              <a:rPr lang="en-US" dirty="0" smtClean="0"/>
              <a:t>Council Paper on Avoided Carbon Dioxide Production Rates in the Northwest Power System</a:t>
            </a:r>
          </a:p>
          <a:p>
            <a:endParaRPr lang="en-US" dirty="0" smtClean="0"/>
          </a:p>
          <a:p>
            <a:r>
              <a:rPr lang="en-US" dirty="0" smtClean="0">
                <a:cs typeface="Calibri" panose="020F0502020204030204"/>
              </a:rPr>
              <a:t>The Council’s method determines a WECC-wide marginal emissions rate for 4 different years, 2016, 2021, 2026, 2031. And in each year finds the average emission rates of all hours of the years over 80 different hydro scenarios. </a:t>
            </a:r>
            <a:r>
              <a:rPr lang="en-US" dirty="0" smtClean="0"/>
              <a:t>https://www.nwcouncil.org/media/filer_public/ac/d9/acd94f75-20ef-4d1c-b0c9-ea5cf113778d/2018-1.pdf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panose="020F0502020204030204"/>
              </a:rPr>
              <a:t>Note: </a:t>
            </a:r>
            <a:r>
              <a:rPr lang="en-US" dirty="0" smtClean="0"/>
              <a:t>2357 </a:t>
            </a:r>
            <a:r>
              <a:rPr lang="en-US" dirty="0" err="1" smtClean="0"/>
              <a:t>aMW</a:t>
            </a:r>
            <a:r>
              <a:rPr lang="en-US" dirty="0" smtClean="0"/>
              <a:t> of savings equating to 8M tons of avoided CO2ew works out to 0.85 lbs../kwh, which is very close to the Council’s 0.91 figure for 2021, which is what Nathan Kelly advocated using for the current rate period.</a:t>
            </a:r>
          </a:p>
          <a:p>
            <a:endParaRPr lang="en-US" baseline="0" dirty="0" smtClean="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0895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At </a:t>
            </a:r>
            <a:r>
              <a:rPr lang="en-US" dirty="0"/>
              <a:t>the end of the day, </a:t>
            </a:r>
            <a:r>
              <a:rPr lang="en-US" b="1" dirty="0"/>
              <a:t>the energy resource BPA has acquired over the years</a:t>
            </a:r>
            <a:r>
              <a:rPr lang="en-US" dirty="0"/>
              <a:t>—and will continue to </a:t>
            </a:r>
            <a:r>
              <a:rPr lang="en-US" dirty="0" smtClean="0"/>
              <a:t>acquire—</a:t>
            </a:r>
            <a:r>
              <a:rPr lang="en-US" b="1" dirty="0" smtClean="0"/>
              <a:t>means </a:t>
            </a:r>
            <a:r>
              <a:rPr lang="en-US" b="1" dirty="0"/>
              <a:t>power plants did not need to be built. </a:t>
            </a:r>
          </a:p>
          <a:p>
            <a:pPr marL="174708" indent="-174708">
              <a:buFont typeface="Arial" panose="020B0604020202020204" pitchFamily="34" charset="0"/>
              <a:buChar char="•"/>
            </a:pPr>
            <a:r>
              <a:rPr lang="en-US" dirty="0" smtClean="0"/>
              <a:t>That’s EE’s </a:t>
            </a:r>
            <a:r>
              <a:rPr lang="en-US" dirty="0"/>
              <a:t>impact. </a:t>
            </a:r>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16783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smtClean="0"/>
              <a:t>In summary,</a:t>
            </a:r>
            <a:r>
              <a:rPr lang="en-US" b="0" baseline="0" dirty="0" smtClean="0"/>
              <a:t> w</a:t>
            </a:r>
            <a:r>
              <a:rPr lang="en-US" dirty="0" smtClean="0"/>
              <a:t>hile BPA acquires EE primarily as the most cost-effective</a:t>
            </a:r>
            <a:r>
              <a:rPr lang="en-US" baseline="0" dirty="0" smtClean="0"/>
              <a:t> resource to meet our system needs, there are </a:t>
            </a:r>
            <a:r>
              <a:rPr lang="en-US" b="1" baseline="0" dirty="0" smtClean="0"/>
              <a:t>many other benefits that our customers and Northwest communities reap on top of getting a cost-effective resource</a:t>
            </a:r>
            <a:r>
              <a:rPr lang="en-US" baseline="0" dirty="0" smtClean="0"/>
              <a:t>.</a:t>
            </a:r>
          </a:p>
          <a:p>
            <a:pPr marL="174708" indent="-174708">
              <a:buFont typeface="Arial" panose="020B0604020202020204" pitchFamily="34" charset="0"/>
              <a:buChar char="•"/>
            </a:pPr>
            <a:r>
              <a:rPr lang="en-US" dirty="0" smtClean="0"/>
              <a:t>Any one of these benefits alone may not justify the cost from every perspective,</a:t>
            </a:r>
            <a:r>
              <a:rPr lang="en-US" baseline="0" dirty="0" smtClean="0"/>
              <a:t> </a:t>
            </a:r>
            <a:r>
              <a:rPr lang="en-US" b="1" baseline="0" dirty="0" smtClean="0"/>
              <a:t>b</a:t>
            </a:r>
            <a:r>
              <a:rPr lang="en-US" b="1" dirty="0" smtClean="0"/>
              <a:t>ut taken together, our EE work is a slam dunk</a:t>
            </a:r>
            <a:r>
              <a:rPr lang="en-US" dirty="0" smtClean="0"/>
              <a:t>, and a unifying force in the region for meeting the challenges ahead.</a:t>
            </a:r>
          </a:p>
          <a:p>
            <a:endParaRPr lang="en-US" dirty="0"/>
          </a:p>
        </p:txBody>
      </p:sp>
      <p:sp>
        <p:nvSpPr>
          <p:cNvPr id="4" name="Slide Number Placeholder 3"/>
          <p:cNvSpPr>
            <a:spLocks noGrp="1"/>
          </p:cNvSpPr>
          <p:nvPr>
            <p:ph type="sldNum" sz="quarter" idx="5"/>
          </p:nvPr>
        </p:nvSpPr>
        <p:spPr/>
        <p:txBody>
          <a:bodyPr/>
          <a:lstStyle/>
          <a:p>
            <a:fld id="{6C094B8D-0D96-4B3A-A166-7BC526B76B5C}" type="slidenum">
              <a:rPr lang="en-US" smtClean="0"/>
              <a:t>26</a:t>
            </a:fld>
            <a:endParaRPr lang="en-US" dirty="0"/>
          </a:p>
        </p:txBody>
      </p:sp>
    </p:spTree>
    <p:extLst>
      <p:ext uri="{BB962C8B-B14F-4D97-AF65-F5344CB8AC3E}">
        <p14:creationId xmlns:p14="http://schemas.microsoft.com/office/powerpoint/2010/main" val="461508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dirty="0"/>
              <a:t>, its worth </a:t>
            </a:r>
            <a:r>
              <a:rPr lang="en-US" dirty="0" smtClean="0"/>
              <a:t>considering </a:t>
            </a:r>
            <a:r>
              <a:rPr lang="en-US" b="1" dirty="0"/>
              <a:t>who </a:t>
            </a:r>
            <a:r>
              <a:rPr lang="en-US" dirty="0"/>
              <a:t>reaps the benefits of this resource that we’ve created. </a:t>
            </a:r>
            <a:r>
              <a:rPr lang="en-US" b="1" dirty="0" smtClean="0"/>
              <a:t>EE </a:t>
            </a:r>
            <a:r>
              <a:rPr lang="en-US" b="1" dirty="0"/>
              <a:t>is </a:t>
            </a:r>
            <a:r>
              <a:rPr lang="en-US" b="1" dirty="0" smtClean="0"/>
              <a:t>truly a </a:t>
            </a:r>
            <a:r>
              <a:rPr lang="en-US" b="1" dirty="0"/>
              <a:t>community resource</a:t>
            </a:r>
            <a:r>
              <a:rPr lang="en-US" dirty="0"/>
              <a:t> in that it is not centralized and owned by one company or corporate </a:t>
            </a:r>
            <a:r>
              <a:rPr lang="en-US" dirty="0" smtClean="0"/>
              <a:t>entity </a:t>
            </a:r>
            <a:r>
              <a:rPr lang="en-US" dirty="0"/>
              <a:t>which </a:t>
            </a:r>
            <a:r>
              <a:rPr lang="en-US" dirty="0" smtClean="0"/>
              <a:t>captures </a:t>
            </a:r>
            <a:r>
              <a:rPr lang="en-US" dirty="0"/>
              <a:t>all the </a:t>
            </a:r>
            <a:r>
              <a:rPr lang="en-US" dirty="0" smtClean="0"/>
              <a:t>benefits.</a:t>
            </a:r>
            <a:r>
              <a:rPr lang="en-US" baseline="0" dirty="0" smtClean="0"/>
              <a:t> </a:t>
            </a:r>
            <a:endParaRPr lang="en-US" dirty="0"/>
          </a:p>
          <a:p>
            <a:endParaRPr lang="en-US" dirty="0"/>
          </a:p>
          <a:p>
            <a:r>
              <a:rPr lang="en-US" dirty="0"/>
              <a:t>By its nature, </a:t>
            </a:r>
            <a:r>
              <a:rPr lang="en-US" b="1" dirty="0"/>
              <a:t>EE is distributed throughout communities and our customers’ customers</a:t>
            </a:r>
            <a:r>
              <a:rPr lang="en-US" dirty="0"/>
              <a:t>. We have work to do to help our customers</a:t>
            </a:r>
            <a:r>
              <a:rPr lang="en-US" baseline="0" dirty="0"/>
              <a:t> </a:t>
            </a:r>
            <a:r>
              <a:rPr lang="en-US" dirty="0"/>
              <a:t>improve the equitable allocation of EE benefits among end-users, but EE comes a lot closer to that than a merchant-owned gas peaking plant or wind farm. </a:t>
            </a:r>
          </a:p>
        </p:txBody>
      </p:sp>
      <p:sp>
        <p:nvSpPr>
          <p:cNvPr id="4" name="Slide Number Placeholder 3"/>
          <p:cNvSpPr>
            <a:spLocks noGrp="1"/>
          </p:cNvSpPr>
          <p:nvPr>
            <p:ph type="sldNum" sz="quarter" idx="5"/>
          </p:nvPr>
        </p:nvSpPr>
        <p:spPr/>
        <p:txBody>
          <a:bodyPr/>
          <a:lstStyle/>
          <a:p>
            <a:fld id="{6C094B8D-0D96-4B3A-A166-7BC526B76B5C}" type="slidenum">
              <a:rPr lang="en-US" smtClean="0"/>
              <a:t>27</a:t>
            </a:fld>
            <a:endParaRPr lang="en-US" dirty="0"/>
          </a:p>
        </p:txBody>
      </p:sp>
    </p:spTree>
    <p:extLst>
      <p:ext uri="{BB962C8B-B14F-4D97-AF65-F5344CB8AC3E}">
        <p14:creationId xmlns:p14="http://schemas.microsoft.com/office/powerpoint/2010/main" val="381069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 you for your efforts to bring value to the region and help us accomplish our mission!</a:t>
            </a:r>
            <a:endParaRPr lang="en-US" dirty="0"/>
          </a:p>
        </p:txBody>
      </p:sp>
      <p:sp>
        <p:nvSpPr>
          <p:cNvPr id="4" name="Slide Number Placeholder 3"/>
          <p:cNvSpPr>
            <a:spLocks noGrp="1"/>
          </p:cNvSpPr>
          <p:nvPr>
            <p:ph type="sldNum" sz="quarter" idx="10"/>
          </p:nvPr>
        </p:nvSpPr>
        <p:spPr/>
        <p:txBody>
          <a:bodyPr/>
          <a:lstStyle/>
          <a:p>
            <a:fld id="{6C094B8D-0D96-4B3A-A166-7BC526B76B5C}" type="slidenum">
              <a:rPr lang="en-US" smtClean="0"/>
              <a:t>28</a:t>
            </a:fld>
            <a:endParaRPr lang="en-US" dirty="0"/>
          </a:p>
        </p:txBody>
      </p:sp>
    </p:spTree>
    <p:extLst>
      <p:ext uri="{BB962C8B-B14F-4D97-AF65-F5344CB8AC3E}">
        <p14:creationId xmlns:p14="http://schemas.microsoft.com/office/powerpoint/2010/main" val="44175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dirty="0" smtClean="0"/>
              <a:t>let’s talk about the </a:t>
            </a:r>
            <a:r>
              <a:rPr lang="en-US" b="1" dirty="0" smtClean="0"/>
              <a:t>current</a:t>
            </a:r>
            <a:r>
              <a:rPr lang="en-US" dirty="0" smtClean="0"/>
              <a:t> </a:t>
            </a:r>
            <a:r>
              <a:rPr lang="en-US" dirty="0"/>
              <a:t>energy landscape </a:t>
            </a:r>
            <a:r>
              <a:rPr lang="en-US" dirty="0" smtClean="0"/>
              <a:t>in </a:t>
            </a:r>
            <a:r>
              <a:rPr lang="en-US" dirty="0"/>
              <a:t>which we operate…</a:t>
            </a:r>
          </a:p>
          <a:p>
            <a:r>
              <a:rPr lang="en-US" dirty="0"/>
              <a:t> </a:t>
            </a:r>
            <a:endParaRPr lang="en-US" b="1" dirty="0"/>
          </a:p>
          <a:p>
            <a:pPr marL="174708" indent="-174708" defTabSz="931774">
              <a:buFont typeface="Arial" panose="020B0604020202020204" pitchFamily="34" charset="0"/>
              <a:buChar char="•"/>
              <a:defRPr/>
            </a:pPr>
            <a:r>
              <a:rPr lang="en-US" b="1" baseline="0" dirty="0" smtClean="0"/>
              <a:t>In </a:t>
            </a:r>
            <a:r>
              <a:rPr lang="en-US" b="1" dirty="0">
                <a:latin typeface="Segoe UI" panose="020B0502040204020203" pitchFamily="34" charset="0"/>
              </a:rPr>
              <a:t>2018, BPA changed how it performs the Resource </a:t>
            </a:r>
            <a:r>
              <a:rPr lang="en-US" b="1" dirty="0" smtClean="0">
                <a:latin typeface="Segoe UI" panose="020B0502040204020203" pitchFamily="34" charset="0"/>
              </a:rPr>
              <a:t>Program (RP) </a:t>
            </a:r>
            <a:r>
              <a:rPr lang="en-US" dirty="0">
                <a:latin typeface="Segoe UI" panose="020B0502040204020203" pitchFamily="34" charset="0"/>
              </a:rPr>
              <a:t>which assesses long-term, least-cost power resource acquisition strategies. The amount of EE resource used to be an </a:t>
            </a:r>
            <a:r>
              <a:rPr lang="en-US" b="1" i="1" dirty="0">
                <a:latin typeface="Segoe UI" panose="020B0502040204020203" pitchFamily="34" charset="0"/>
              </a:rPr>
              <a:t>input</a:t>
            </a:r>
            <a:r>
              <a:rPr lang="en-US" i="1" dirty="0">
                <a:latin typeface="Segoe UI" panose="020B0502040204020203" pitchFamily="34" charset="0"/>
              </a:rPr>
              <a:t> </a:t>
            </a:r>
            <a:r>
              <a:rPr lang="en-US" dirty="0">
                <a:latin typeface="Segoe UI" panose="020B0502040204020203" pitchFamily="34" charset="0"/>
              </a:rPr>
              <a:t>into the RP, but in 2018 the methodology was changed so that the RP would now tell us </a:t>
            </a:r>
            <a:r>
              <a:rPr lang="en-US" b="1" dirty="0">
                <a:latin typeface="Segoe UI" panose="020B0502040204020203" pitchFamily="34" charset="0"/>
              </a:rPr>
              <a:t>how much EE the BPA system needed as an </a:t>
            </a:r>
            <a:r>
              <a:rPr lang="en-US" b="1" i="1" dirty="0">
                <a:latin typeface="Segoe UI" panose="020B0502040204020203" pitchFamily="34" charset="0"/>
              </a:rPr>
              <a:t>output</a:t>
            </a:r>
            <a:r>
              <a:rPr lang="en-US" dirty="0">
                <a:latin typeface="Segoe UI" panose="020B0502040204020203" pitchFamily="34" charset="0"/>
              </a:rPr>
              <a:t>. Starting in 2018, BPA began to consider the BPA resource program alongside the Council Plan when thinking about the amount of EE Resource needed.</a:t>
            </a:r>
            <a:endParaRPr lang="en-US" dirty="0">
              <a:latin typeface="Arial" panose="020B0604020202020204" pitchFamily="34" charset="0"/>
            </a:endParaRPr>
          </a:p>
          <a:p>
            <a:pPr marL="174708" indent="-174708" defTabSz="931774">
              <a:buFont typeface="Arial" panose="020B0604020202020204" pitchFamily="34" charset="0"/>
              <a:buChar char="•"/>
              <a:defRPr/>
            </a:pPr>
            <a:endParaRPr lang="en-US" b="0" dirty="0" smtClean="0"/>
          </a:p>
          <a:p>
            <a:pPr marL="174708" indent="-174708" defTabSz="931774">
              <a:buFont typeface="Arial" panose="020B0604020202020204" pitchFamily="34" charset="0"/>
              <a:buChar char="•"/>
              <a:defRPr/>
            </a:pPr>
            <a:r>
              <a:rPr lang="en-US" b="1" dirty="0" smtClean="0"/>
              <a:t>We’ve successfully</a:t>
            </a:r>
            <a:r>
              <a:rPr lang="en-US" b="1" baseline="0" dirty="0" smtClean="0"/>
              <a:t> </a:t>
            </a:r>
            <a:r>
              <a:rPr lang="en-US" b="1" baseline="0" dirty="0"/>
              <a:t>acquired a lot of the low </a:t>
            </a:r>
            <a:r>
              <a:rPr lang="en-US" b="1" baseline="0" dirty="0" smtClean="0"/>
              <a:t>hanging, </a:t>
            </a:r>
            <a:r>
              <a:rPr lang="en-US" b="1" baseline="0" dirty="0"/>
              <a:t>most cost-effective EE</a:t>
            </a:r>
            <a:r>
              <a:rPr lang="en-US" b="0" baseline="0" dirty="0"/>
              <a:t>. </a:t>
            </a:r>
            <a:r>
              <a:rPr lang="en-US" b="1" baseline="0" dirty="0"/>
              <a:t>The cost of renewables is coming down and EE isn’t as cheap as it once was. </a:t>
            </a:r>
            <a:r>
              <a:rPr lang="en-US" dirty="0"/>
              <a:t>Because of this, efficiency has</a:t>
            </a:r>
            <a:r>
              <a:rPr lang="en-US" baseline="0" dirty="0"/>
              <a:t> more competition from cheaper renewables in the Council’s cost models.</a:t>
            </a:r>
            <a:endParaRPr lang="en-US" dirty="0"/>
          </a:p>
          <a:p>
            <a:pPr marL="640594" lvl="1"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r>
              <a:rPr lang="en-US" b="1" dirty="0"/>
              <a:t>Another industry</a:t>
            </a:r>
            <a:r>
              <a:rPr lang="en-US" b="1" baseline="0" dirty="0"/>
              <a:t> </a:t>
            </a:r>
            <a:r>
              <a:rPr lang="en-US" b="1" dirty="0"/>
              <a:t>trend that EE is experiencing is the growing emphasis on timing and flexibility of power resources</a:t>
            </a:r>
            <a:r>
              <a:rPr lang="en-US" b="0" dirty="0"/>
              <a:t> due to</a:t>
            </a:r>
            <a:r>
              <a:rPr lang="en-US" b="0" baseline="0" dirty="0"/>
              <a:t> the integration of renewables, electrification, and extreme weather events. </a:t>
            </a:r>
          </a:p>
          <a:p>
            <a:pPr marL="174708" indent="-174708">
              <a:buFont typeface="Arial" panose="020B0604020202020204" pitchFamily="34" charset="0"/>
              <a:buChar char="•"/>
            </a:pPr>
            <a:endParaRPr lang="en-US" b="1" baseline="0" dirty="0"/>
          </a:p>
          <a:p>
            <a:pPr marL="174708" indent="-174708">
              <a:buFont typeface="Arial" panose="020B0604020202020204" pitchFamily="34" charset="0"/>
              <a:buChar char="•"/>
            </a:pPr>
            <a:r>
              <a:rPr lang="en-US" b="0" baseline="0" dirty="0" smtClean="0"/>
              <a:t>It’s </a:t>
            </a:r>
            <a:r>
              <a:rPr lang="en-US" b="0" baseline="0" dirty="0"/>
              <a:t>also become apparent that there is an </a:t>
            </a:r>
            <a:r>
              <a:rPr lang="en-US" b="1" baseline="0" dirty="0"/>
              <a:t>i</a:t>
            </a:r>
            <a:r>
              <a:rPr lang="en-US" b="1" dirty="0"/>
              <a:t>ncreasing divergence of utility needs</a:t>
            </a:r>
            <a:r>
              <a:rPr lang="en-US" b="0" dirty="0"/>
              <a:t>. It is </a:t>
            </a:r>
            <a:r>
              <a:rPr lang="en-US" dirty="0"/>
              <a:t>not new that </a:t>
            </a:r>
            <a:r>
              <a:rPr lang="en-US" b="1" dirty="0"/>
              <a:t>our customers are highly varied in their interests and needs, but</a:t>
            </a:r>
            <a:r>
              <a:rPr lang="en-US" b="1" baseline="0" dirty="0"/>
              <a:t> the gap is widening </a:t>
            </a:r>
            <a:r>
              <a:rPr lang="en-US" b="1" dirty="0"/>
              <a:t>due to new climate policies and the rate of growth</a:t>
            </a:r>
            <a:r>
              <a:rPr lang="en-US" b="1" baseline="0" dirty="0"/>
              <a:t> in electrification</a:t>
            </a:r>
            <a:r>
              <a:rPr lang="en-US" baseline="0" dirty="0"/>
              <a:t>, among other things</a:t>
            </a:r>
            <a:r>
              <a:rPr lang="en-US" dirty="0"/>
              <a:t>. </a:t>
            </a:r>
            <a:r>
              <a:rPr lang="en-US" dirty="0" smtClean="0"/>
              <a:t>Customers </a:t>
            </a:r>
            <a:r>
              <a:rPr lang="en-US" dirty="0"/>
              <a:t>at the forefront of electrification will have different needs and challenges than those not pushing forward with electrification.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smtClean="0"/>
              <a:t>Of </a:t>
            </a:r>
            <a:r>
              <a:rPr lang="en-US" b="1" dirty="0"/>
              <a:t>course, </a:t>
            </a:r>
            <a:r>
              <a:rPr lang="en-US" b="1" dirty="0" smtClean="0"/>
              <a:t>all of this plays out as we develop BPA</a:t>
            </a:r>
            <a:r>
              <a:rPr lang="en-US" b="1" baseline="0" dirty="0" smtClean="0"/>
              <a:t>’s Provider of Choice plan</a:t>
            </a:r>
            <a:r>
              <a:rPr lang="en-US" baseline="0" dirty="0" smtClean="0"/>
              <a:t>, which seeks to renew long-term preference power sales policy and contracts starting in 2028. </a:t>
            </a:r>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942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I’ve </a:t>
            </a:r>
            <a:r>
              <a:rPr lang="en-US" b="1" baseline="0" dirty="0"/>
              <a:t>summarized a bit of the history and current landscape</a:t>
            </a:r>
            <a:r>
              <a:rPr lang="en-US" baseline="0" dirty="0"/>
              <a:t>, let’s look </a:t>
            </a:r>
            <a:r>
              <a:rPr lang="en-US" baseline="0" dirty="0" smtClean="0"/>
              <a:t>at </a:t>
            </a:r>
            <a:r>
              <a:rPr lang="en-US" b="1" baseline="0" dirty="0" smtClean="0"/>
              <a:t>what we’ve accomplished </a:t>
            </a:r>
            <a:r>
              <a:rPr lang="en-US" baseline="0" dirty="0" smtClean="0"/>
              <a:t>and </a:t>
            </a:r>
            <a:r>
              <a:rPr lang="en-US" b="1" baseline="0" dirty="0"/>
              <a:t>how we </a:t>
            </a:r>
            <a:r>
              <a:rPr lang="en-US" b="1" baseline="0" dirty="0" smtClean="0"/>
              <a:t>view </a:t>
            </a:r>
            <a:r>
              <a:rPr lang="en-US" b="1" baseline="0" dirty="0"/>
              <a:t>the evolving value of energy efficiency today and in the future</a:t>
            </a:r>
            <a:r>
              <a:rPr lang="en-US" baseline="0" dirty="0"/>
              <a:t>. </a:t>
            </a:r>
            <a:endParaRPr lang="en-US" dirty="0"/>
          </a:p>
        </p:txBody>
      </p:sp>
      <p:sp>
        <p:nvSpPr>
          <p:cNvPr id="4" name="Slide Number Placeholder 3"/>
          <p:cNvSpPr>
            <a:spLocks noGrp="1"/>
          </p:cNvSpPr>
          <p:nvPr>
            <p:ph type="sldNum" sz="quarter" idx="5"/>
          </p:nvPr>
        </p:nvSpPr>
        <p:spPr/>
        <p:txBody>
          <a:bodyPr/>
          <a:lstStyle/>
          <a:p>
            <a:fld id="{6C094B8D-0D96-4B3A-A166-7BC526B76B5C}" type="slidenum">
              <a:rPr lang="en-US" smtClean="0"/>
              <a:t>4</a:t>
            </a:fld>
            <a:endParaRPr lang="en-US" dirty="0"/>
          </a:p>
        </p:txBody>
      </p:sp>
    </p:spTree>
    <p:extLst>
      <p:ext uri="{BB962C8B-B14F-4D97-AF65-F5344CB8AC3E}">
        <p14:creationId xmlns:p14="http://schemas.microsoft.com/office/powerpoint/2010/main" val="336295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First and foremost, EE is a </a:t>
            </a:r>
            <a:r>
              <a:rPr lang="en-US" b="1" baseline="0" dirty="0"/>
              <a:t>real resource </a:t>
            </a:r>
            <a:r>
              <a:rPr lang="en-US" baseline="0" dirty="0"/>
              <a:t>that we use to meet system needs. The primary reason we do EE is to meet system needs and to </a:t>
            </a:r>
            <a:r>
              <a:rPr lang="en-US" b="1" baseline="0" dirty="0"/>
              <a:t>make sure </a:t>
            </a:r>
            <a:r>
              <a:rPr lang="en-US" b="1" baseline="0" dirty="0" smtClean="0"/>
              <a:t>that </a:t>
            </a:r>
            <a:r>
              <a:rPr lang="en-US" b="1" baseline="0" dirty="0"/>
              <a:t>our preference customers have access to a low-cost, reliable power system</a:t>
            </a:r>
            <a:r>
              <a:rPr lang="en-US" baseline="0" dirty="0"/>
              <a:t>.</a:t>
            </a:r>
          </a:p>
          <a:p>
            <a:pPr marL="174708" indent="-174708">
              <a:buFont typeface="Arial" panose="020B0604020202020204" pitchFamily="34" charset="0"/>
              <a:buChar char="•"/>
            </a:pPr>
            <a:r>
              <a:rPr lang="en-US" baseline="0" dirty="0"/>
              <a:t>Over the last 40 years (since 1982), </a:t>
            </a:r>
            <a:r>
              <a:rPr lang="en-US" baseline="0" dirty="0" smtClean="0"/>
              <a:t>in partnership with our customers </a:t>
            </a:r>
            <a:r>
              <a:rPr lang="en-US" b="1" baseline="0" dirty="0" smtClean="0"/>
              <a:t>we </a:t>
            </a:r>
            <a:r>
              <a:rPr lang="en-US" b="1" baseline="0" dirty="0"/>
              <a:t>have acquired an EE resource of more than </a:t>
            </a:r>
            <a:r>
              <a:rPr lang="en-US" b="1" baseline="0" dirty="0" smtClean="0"/>
              <a:t>2,505 </a:t>
            </a:r>
            <a:r>
              <a:rPr lang="en-US" b="1" baseline="0" dirty="0"/>
              <a:t>aMW</a:t>
            </a:r>
            <a:r>
              <a:rPr lang="en-US" baseline="0" dirty="0"/>
              <a:t>.*  </a:t>
            </a:r>
          </a:p>
        </p:txBody>
      </p:sp>
      <p:sp>
        <p:nvSpPr>
          <p:cNvPr id="4" name="Slide Number Placeholder 3"/>
          <p:cNvSpPr>
            <a:spLocks noGrp="1"/>
          </p:cNvSpPr>
          <p:nvPr>
            <p:ph type="sldNum" sz="quarter" idx="5"/>
          </p:nvPr>
        </p:nvSpPr>
        <p:spPr/>
        <p:txBody>
          <a:bodyPr/>
          <a:lstStyle/>
          <a:p>
            <a:fld id="{05C717DE-A07A-42F3-8DB2-3F06BCD8658D}" type="slidenum">
              <a:rPr lang="en-US" smtClean="0"/>
              <a:t>5</a:t>
            </a:fld>
            <a:endParaRPr lang="en-US" dirty="0"/>
          </a:p>
        </p:txBody>
      </p:sp>
    </p:spTree>
    <p:extLst>
      <p:ext uri="{BB962C8B-B14F-4D97-AF65-F5344CB8AC3E}">
        <p14:creationId xmlns:p14="http://schemas.microsoft.com/office/powerpoint/2010/main" val="243748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smtClean="0"/>
              <a:t>To put that in perspective, the typical annual production of the entire Bonneville system is about 9,800 </a:t>
            </a:r>
            <a:r>
              <a:rPr lang="en-US" b="1" baseline="0" dirty="0" err="1" smtClean="0"/>
              <a:t>aMW</a:t>
            </a:r>
            <a:r>
              <a:rPr lang="en-US" b="1" baseline="0" dirty="0" smtClean="0"/>
              <a:t>.** </a:t>
            </a:r>
          </a:p>
          <a:p>
            <a:pPr marL="174708" indent="-174708">
              <a:buFont typeface="Arial" panose="020B0604020202020204" pitchFamily="34" charset="0"/>
              <a:buChar char="•"/>
            </a:pPr>
            <a:r>
              <a:rPr lang="en-US" baseline="0" dirty="0" smtClean="0"/>
              <a:t>That means </a:t>
            </a:r>
            <a:r>
              <a:rPr lang="en-US" b="1" baseline="0" dirty="0" smtClean="0"/>
              <a:t>about a quarter of the Federal Columbia River Power System</a:t>
            </a:r>
            <a:r>
              <a:rPr lang="en-US" baseline="0" dirty="0" smtClean="0"/>
              <a:t> is available to meet current needs because of our EE efforts. </a:t>
            </a:r>
          </a:p>
          <a:p>
            <a:pPr marL="174708" indent="-174708">
              <a:buFont typeface="Arial" panose="020B0604020202020204" pitchFamily="34" charset="0"/>
              <a:buChar char="•"/>
            </a:pPr>
            <a:r>
              <a:rPr lang="en-US" b="1" baseline="0" dirty="0" smtClean="0"/>
              <a:t>That EE resource is also equivalent to the entire Grand Coulee Dam (pictured here)</a:t>
            </a:r>
          </a:p>
          <a:p>
            <a:pPr marL="174708" indent="-174708">
              <a:buFont typeface="Arial" panose="020B0604020202020204" pitchFamily="34" charset="0"/>
              <a:buChar char="•"/>
            </a:pPr>
            <a:r>
              <a:rPr lang="en-US" b="1" baseline="0" dirty="0" smtClean="0"/>
              <a:t>Or enough to power two </a:t>
            </a:r>
            <a:r>
              <a:rPr lang="en-US" b="1" baseline="0" dirty="0" err="1" smtClean="0"/>
              <a:t>Seattles</a:t>
            </a:r>
            <a:r>
              <a:rPr lang="en-US" b="1" baseline="0" dirty="0" smtClean="0"/>
              <a:t>.****</a:t>
            </a:r>
          </a:p>
          <a:p>
            <a:pPr defTabSz="931774">
              <a:defRPr/>
            </a:pPr>
            <a:r>
              <a:rPr lang="en-US" baseline="0" dirty="0" smtClean="0"/>
              <a:t>That’s a lot of resource!</a:t>
            </a:r>
          </a:p>
          <a:p>
            <a:pPr defTabSz="931774">
              <a:defRPr/>
            </a:pPr>
            <a:endParaRPr lang="en-US" baseline="0" dirty="0" smtClean="0"/>
          </a:p>
          <a:p>
            <a:pPr defTabSz="931774">
              <a:defRPr/>
            </a:pPr>
            <a:r>
              <a:rPr lang="en-US" b="1" baseline="0" dirty="0" smtClean="0"/>
              <a:t>---SKIP THE REST…---</a:t>
            </a:r>
          </a:p>
          <a:p>
            <a:pPr defTabSz="931774">
              <a:defRPr/>
            </a:pPr>
            <a:r>
              <a:rPr lang="en-US" baseline="0" dirty="0" smtClean="0"/>
              <a:t>You may be wondering what that 2,450 </a:t>
            </a:r>
            <a:r>
              <a:rPr lang="en-US" baseline="0" dirty="0" err="1" smtClean="0"/>
              <a:t>aMW</a:t>
            </a:r>
            <a:r>
              <a:rPr lang="en-US" baseline="0" dirty="0" smtClean="0"/>
              <a:t> represents: It’s the sum of first-year energy savings every year since 1982. If you’re wondering if it makes sense to add the savings up and talk about it like this—the conventional wisdom from the Council is that people don’t uninstall weatherization and go back to a poorly insulated house. Similarly, people don’t uninstall a high-efficiency heat pump and go back to baseboard strip heat. The savings accumulate beyond the first year, and then when it’s time to replace the equipment at the end of its useful life people will install something at least as efficient as what they had before, if not more efficient. Obviously this isn’t true in 100% of circumstances, but it’s solid enough that it makes a valid planning assumption.</a:t>
            </a:r>
            <a:endParaRPr lang="en-US" dirty="0" smtClean="0"/>
          </a:p>
          <a:p>
            <a:endParaRPr lang="en-US" dirty="0" smtClean="0"/>
          </a:p>
          <a:p>
            <a:r>
              <a:rPr lang="en-US" sz="1000" dirty="0" smtClean="0"/>
              <a:t>*Sourcing: </a:t>
            </a:r>
          </a:p>
          <a:p>
            <a:r>
              <a:rPr lang="en-US" sz="1000" dirty="0" smtClean="0"/>
              <a:t>2020 Red book: Through FY2020--BPA estimates a cumulative total of 2,357 </a:t>
            </a:r>
            <a:r>
              <a:rPr lang="en-US" sz="1000" dirty="0" err="1" smtClean="0"/>
              <a:t>aMW</a:t>
            </a:r>
            <a:r>
              <a:rPr lang="en-US" sz="1000" dirty="0" smtClean="0"/>
              <a:t> of energy have been achieved from BPA and its utility customers’ conservation programs since FY 1982.</a:t>
            </a:r>
          </a:p>
          <a:p>
            <a:r>
              <a:rPr lang="en-US" sz="1000" dirty="0" smtClean="0"/>
              <a:t>+Plus 63 </a:t>
            </a:r>
            <a:r>
              <a:rPr lang="en-US" sz="1000" dirty="0" err="1" smtClean="0"/>
              <a:t>aMW</a:t>
            </a:r>
            <a:r>
              <a:rPr lang="en-US" sz="1000" dirty="0" smtClean="0"/>
              <a:t> in 2021</a:t>
            </a:r>
          </a:p>
          <a:p>
            <a:r>
              <a:rPr lang="en-US" sz="1000" dirty="0" smtClean="0"/>
              <a:t>+Plus 7</a:t>
            </a:r>
            <a:r>
              <a:rPr lang="en-US" sz="1000" baseline="30000" dirty="0" smtClean="0"/>
              <a:t>th</a:t>
            </a:r>
            <a:r>
              <a:rPr lang="en-US" sz="1000" dirty="0" smtClean="0"/>
              <a:t> Plan period Momentum savings. Not final but definitely greater than 30 </a:t>
            </a:r>
            <a:r>
              <a:rPr lang="en-US" sz="1000" dirty="0" err="1" smtClean="0"/>
              <a:t>aMW</a:t>
            </a:r>
            <a:endParaRPr lang="en-US" sz="1000" dirty="0" smtClean="0"/>
          </a:p>
          <a:p>
            <a:r>
              <a:rPr lang="en-US" sz="1000" dirty="0" smtClean="0"/>
              <a:t>= At least 2,450 </a:t>
            </a:r>
            <a:r>
              <a:rPr lang="en-US" sz="1000" dirty="0" err="1" smtClean="0"/>
              <a:t>aMW</a:t>
            </a:r>
            <a:endParaRPr lang="en-US" sz="1000" dirty="0" smtClean="0"/>
          </a:p>
          <a:p>
            <a:pPr defTabSz="931774">
              <a:defRPr/>
            </a:pPr>
            <a:r>
              <a:rPr lang="en-US" sz="1000" dirty="0" smtClean="0"/>
              <a:t>**</a:t>
            </a:r>
            <a:r>
              <a:rPr lang="en-US" sz="1000" baseline="0" dirty="0" smtClean="0"/>
              <a:t>(source: https://www.nwcouncil.org/reports/columbia-river-history/bpaelectricity).</a:t>
            </a:r>
          </a:p>
          <a:p>
            <a:r>
              <a:rPr lang="en-US" sz="1000" dirty="0" smtClean="0"/>
              <a:t>***</a:t>
            </a:r>
            <a:r>
              <a:rPr lang="en-US" sz="1000" baseline="0" dirty="0" smtClean="0"/>
              <a:t>(source: https://nwriverpartners.org/wp-content/uploads/2020/02/BPA-Snake-Dams-Fact-Sheet-2016.pdf)</a:t>
            </a:r>
          </a:p>
          <a:p>
            <a:pPr defTabSz="931774">
              <a:defRPr/>
            </a:pPr>
            <a:r>
              <a:rPr lang="en-US" sz="1000" baseline="0" dirty="0" smtClean="0"/>
              <a:t>****(source: https://www.nwcouncil.org/reports/columbia-river-history/grandcouleehistory#:~:text=The%20total%20generating%20capacity%20is,cities%20the%20size%20of%20Seattle</a:t>
            </a:r>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5795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Because you can’t see the </a:t>
            </a:r>
            <a:r>
              <a:rPr lang="en-US" dirty="0" smtClean="0"/>
              <a:t>EE resource the </a:t>
            </a:r>
            <a:r>
              <a:rPr lang="en-US" dirty="0"/>
              <a:t>same way you can point at a dam, </a:t>
            </a:r>
            <a:r>
              <a:rPr lang="en-US" b="1" dirty="0"/>
              <a:t>we sometimes get asked: </a:t>
            </a:r>
            <a:r>
              <a:rPr lang="en-US" b="1" i="1" dirty="0"/>
              <a:t>is it </a:t>
            </a:r>
            <a:r>
              <a:rPr lang="en-US" b="1" i="1" dirty="0" smtClean="0"/>
              <a:t>real</a:t>
            </a:r>
            <a:r>
              <a:rPr lang="en-US" b="1" i="1" dirty="0"/>
              <a:t>? Can we count on it?</a:t>
            </a:r>
          </a:p>
          <a:p>
            <a:pPr marL="174708" indent="-174708">
              <a:buFont typeface="Arial" panose="020B0604020202020204" pitchFamily="34" charset="0"/>
              <a:buChar char="•"/>
            </a:pPr>
            <a:r>
              <a:rPr lang="en-US" b="1" dirty="0"/>
              <a:t>The answer is yes. </a:t>
            </a:r>
            <a:r>
              <a:rPr lang="en-US" dirty="0"/>
              <a:t>Not only do </a:t>
            </a:r>
            <a:r>
              <a:rPr lang="en-US" b="1" dirty="0"/>
              <a:t>we regularly</a:t>
            </a:r>
            <a:r>
              <a:rPr lang="en-US" b="1" baseline="0" dirty="0"/>
              <a:t> do third-party independent evaluations of our energy savings</a:t>
            </a:r>
            <a:r>
              <a:rPr lang="en-US" baseline="0" dirty="0"/>
              <a:t>, but if you l</a:t>
            </a:r>
            <a:r>
              <a:rPr lang="en-US" dirty="0"/>
              <a:t>ook at the last couple of decades of load growth</a:t>
            </a:r>
            <a:r>
              <a:rPr lang="en-US" baseline="0" dirty="0"/>
              <a:t> for Seattle City Light, for example, </a:t>
            </a:r>
            <a:r>
              <a:rPr lang="en-US" b="1" baseline="0" dirty="0"/>
              <a:t>t</a:t>
            </a:r>
            <a:r>
              <a:rPr lang="en-US" b="1" dirty="0"/>
              <a:t>he average Seattleite</a:t>
            </a:r>
            <a:r>
              <a:rPr lang="en-US" b="1" baseline="0" dirty="0"/>
              <a:t> </a:t>
            </a:r>
            <a:r>
              <a:rPr lang="en-US" b="1" dirty="0"/>
              <a:t>used 10,000 kWh </a:t>
            </a:r>
            <a:r>
              <a:rPr lang="en-US" b="1" dirty="0" smtClean="0"/>
              <a:t>per year in </a:t>
            </a:r>
            <a:r>
              <a:rPr lang="en-US" b="1" dirty="0"/>
              <a:t>2000, compared to 8,000 kWh per year in </a:t>
            </a:r>
            <a:r>
              <a:rPr lang="en-US" b="1" dirty="0" smtClean="0"/>
              <a:t>2020—a 20% drop, and that’s despite </a:t>
            </a:r>
            <a:r>
              <a:rPr lang="en-US" b="1" dirty="0"/>
              <a:t>all the new things we plug in</a:t>
            </a:r>
            <a:r>
              <a:rPr lang="en-US" b="1" dirty="0" smtClean="0"/>
              <a:t>!</a:t>
            </a:r>
            <a:r>
              <a:rPr lang="en-US" b="0" dirty="0" smtClean="0"/>
              <a:t>* While many factors contribute to that reduction, efficiency is a significant one.</a:t>
            </a:r>
            <a:endParaRPr lang="en-US" b="0" dirty="0"/>
          </a:p>
          <a:p>
            <a:pPr marL="174708" indent="-174708">
              <a:buFont typeface="Arial" panose="020B0604020202020204" pitchFamily="34" charset="0"/>
              <a:buChar char="•"/>
            </a:pPr>
            <a:r>
              <a:rPr lang="en-US" dirty="0"/>
              <a:t>In the NW more broadly, </a:t>
            </a:r>
            <a:r>
              <a:rPr lang="en-US" b="1" dirty="0"/>
              <a:t>the energy use per capita fell by 25%</a:t>
            </a:r>
            <a:r>
              <a:rPr lang="en-US" dirty="0"/>
              <a:t> between 1990 and 2015 (the last time the Northwest Power Council estimated this figure.)</a:t>
            </a:r>
          </a:p>
          <a:p>
            <a:pPr marL="174708" indent="-174708">
              <a:buFont typeface="Arial" panose="020B0604020202020204" pitchFamily="34" charset="0"/>
              <a:buChar char="•"/>
            </a:pPr>
            <a:r>
              <a:rPr lang="en-US" b="1" dirty="0"/>
              <a:t>The Council estimated that roughly 42% of that decline is due to </a:t>
            </a:r>
            <a:r>
              <a:rPr lang="en-US" b="1" dirty="0" smtClean="0"/>
              <a:t>EE</a:t>
            </a:r>
            <a:r>
              <a:rPr lang="en-US" dirty="0" smtClean="0"/>
              <a:t>, </a:t>
            </a:r>
            <a:r>
              <a:rPr lang="en-US" dirty="0"/>
              <a:t>with the rest due to structural changes in the economy. That’s a massive amount of resource region wide.</a:t>
            </a:r>
          </a:p>
          <a:p>
            <a:endParaRPr lang="en-US" dirty="0"/>
          </a:p>
          <a:p>
            <a:pPr defTabSz="931774">
              <a:defRPr/>
            </a:pPr>
            <a:r>
              <a:rPr lang="en-US" dirty="0"/>
              <a:t>*</a:t>
            </a:r>
            <a:r>
              <a:rPr lang="en-US" b="0" dirty="0"/>
              <a:t>(Source: https://www.seattle.gov/Documents/Departments/CityLight/2020IRPProgessReport.pdf)</a:t>
            </a:r>
          </a:p>
          <a:p>
            <a:endParaRPr lang="en-US" dirty="0"/>
          </a:p>
          <a:p>
            <a:r>
              <a:rPr lang="en-US" dirty="0"/>
              <a:t>(Source: https://www.nwcouncil.org/news/energy-efficiency-has-cut-regional-power-use-25-percent-1990)</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6C094B8D-0D96-4B3A-A166-7BC526B76B5C}" type="slidenum">
              <a:rPr lang="en-US" smtClean="0"/>
              <a:t>7</a:t>
            </a:fld>
            <a:endParaRPr lang="en-US" dirty="0"/>
          </a:p>
        </p:txBody>
      </p:sp>
    </p:spTree>
    <p:extLst>
      <p:ext uri="{BB962C8B-B14F-4D97-AF65-F5344CB8AC3E}">
        <p14:creationId xmlns:p14="http://schemas.microsoft.com/office/powerpoint/2010/main" val="264179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Looking at the regional resource mix over the last 20 years, </a:t>
            </a:r>
            <a:r>
              <a:rPr lang="en-US" dirty="0"/>
              <a:t>we see similar trends. </a:t>
            </a:r>
          </a:p>
          <a:p>
            <a:pPr marL="174708" indent="-174708">
              <a:buFont typeface="Arial" panose="020B0604020202020204" pitchFamily="34" charset="0"/>
              <a:buChar char="•"/>
            </a:pPr>
            <a:r>
              <a:rPr lang="en-US" b="1" dirty="0"/>
              <a:t>This chart, from the 2021 Power Plan</a:t>
            </a:r>
            <a:r>
              <a:rPr lang="en-US" dirty="0"/>
              <a:t>, makes EE’s contribution to the regional resource mix explicit. The dark blue represents electricity production from hydro, the light blue </a:t>
            </a:r>
            <a:r>
              <a:rPr lang="en-US" dirty="0" smtClean="0"/>
              <a:t>represents</a:t>
            </a:r>
            <a:r>
              <a:rPr lang="en-US" baseline="0" dirty="0" smtClean="0"/>
              <a:t> </a:t>
            </a:r>
            <a:r>
              <a:rPr lang="en-US" dirty="0" smtClean="0"/>
              <a:t>all </a:t>
            </a:r>
            <a:r>
              <a:rPr lang="en-US" dirty="0"/>
              <a:t>other resources </a:t>
            </a:r>
            <a:r>
              <a:rPr lang="en-US" dirty="0" smtClean="0"/>
              <a:t>(like nuclear</a:t>
            </a:r>
            <a:r>
              <a:rPr lang="en-US" dirty="0"/>
              <a:t>, natural gas, wind, etc.).</a:t>
            </a:r>
          </a:p>
          <a:p>
            <a:pPr marL="174708" indent="-174708">
              <a:buFont typeface="Arial" panose="020B0604020202020204" pitchFamily="34" charset="0"/>
              <a:buChar char="•"/>
            </a:pPr>
            <a:r>
              <a:rPr lang="en-US" dirty="0"/>
              <a:t>The white bars represent the region’s energy needs </a:t>
            </a:r>
            <a:r>
              <a:rPr lang="en-US" b="1" dirty="0"/>
              <a:t>that EE has already met</a:t>
            </a:r>
            <a:r>
              <a:rPr lang="en-US" dirty="0"/>
              <a:t>, meaning that if not for cost-effective EE, the region would have to use other more costly resources to meet those needs.</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C094B8D-0D96-4B3A-A166-7BC526B76B5C}"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2357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a:t>
            </a:r>
            <a:r>
              <a:rPr lang="en-US" b="1" dirty="0"/>
              <a:t>clearly EE as a resource is a real thing</a:t>
            </a:r>
            <a:r>
              <a:rPr lang="en-US" dirty="0"/>
              <a:t>. And our consistent work over the decades has made a real impact. </a:t>
            </a:r>
          </a:p>
          <a:p>
            <a:r>
              <a:rPr lang="en-US" dirty="0"/>
              <a:t/>
            </a:r>
            <a:br>
              <a:rPr lang="en-US" dirty="0"/>
            </a:br>
            <a:r>
              <a:rPr lang="en-US" b="1" dirty="0"/>
              <a:t>While BPA acquires EE primarily as the most cost-effective</a:t>
            </a:r>
            <a:r>
              <a:rPr lang="en-US" b="1" baseline="0" dirty="0"/>
              <a:t> resource to meet our system needs, there are many other </a:t>
            </a:r>
            <a:r>
              <a:rPr lang="en-US" b="1" baseline="0" dirty="0" smtClean="0"/>
              <a:t>benefits</a:t>
            </a:r>
            <a:r>
              <a:rPr lang="en-US" baseline="0" dirty="0" smtClean="0"/>
              <a:t> </a:t>
            </a:r>
            <a:r>
              <a:rPr lang="en-US" baseline="0" dirty="0"/>
              <a:t>that the agency, our customers, and Northwest communities reap on top </a:t>
            </a:r>
            <a:r>
              <a:rPr lang="en-US" baseline="0" dirty="0" smtClean="0"/>
              <a:t>of getting </a:t>
            </a:r>
            <a:r>
              <a:rPr lang="en-US" baseline="0" dirty="0"/>
              <a:t>a cost-effective resource. </a:t>
            </a:r>
            <a:r>
              <a:rPr lang="en-US" b="1" baseline="0" dirty="0" smtClean="0"/>
              <a:t>Now </a:t>
            </a:r>
            <a:r>
              <a:rPr lang="en-US" b="1" dirty="0" smtClean="0"/>
              <a:t>I’m </a:t>
            </a:r>
            <a:r>
              <a:rPr lang="en-US" b="1" dirty="0"/>
              <a:t>going to talk </a:t>
            </a:r>
            <a:r>
              <a:rPr lang="en-US" b="1" dirty="0" smtClean="0"/>
              <a:t>about </a:t>
            </a:r>
            <a:r>
              <a:rPr lang="en-US" b="1" dirty="0"/>
              <a:t>four</a:t>
            </a:r>
            <a:r>
              <a:rPr lang="en-US" b="1" baseline="0" dirty="0"/>
              <a:t> areas of </a:t>
            </a:r>
            <a:r>
              <a:rPr lang="en-US" b="1" dirty="0"/>
              <a:t>benefits of</a:t>
            </a:r>
            <a:r>
              <a:rPr lang="en-US" b="1" baseline="0" dirty="0"/>
              <a:t> EE</a:t>
            </a:r>
            <a:r>
              <a:rPr lang="en-US" b="1" dirty="0"/>
              <a:t>, which are also very real, even if they can’t always be completely captured in a cost-effectiveness calculation</a:t>
            </a:r>
            <a:r>
              <a:rPr lang="en-US" dirty="0"/>
              <a:t>. </a:t>
            </a:r>
          </a:p>
        </p:txBody>
      </p:sp>
      <p:sp>
        <p:nvSpPr>
          <p:cNvPr id="4" name="Slide Number Placeholder 3"/>
          <p:cNvSpPr>
            <a:spLocks noGrp="1"/>
          </p:cNvSpPr>
          <p:nvPr>
            <p:ph type="sldNum" sz="quarter" idx="5"/>
          </p:nvPr>
        </p:nvSpPr>
        <p:spPr/>
        <p:txBody>
          <a:bodyPr/>
          <a:lstStyle/>
          <a:p>
            <a:fld id="{6C094B8D-0D96-4B3A-A166-7BC526B76B5C}" type="slidenum">
              <a:rPr lang="en-US" smtClean="0"/>
              <a:t>9</a:t>
            </a:fld>
            <a:endParaRPr lang="en-US" dirty="0"/>
          </a:p>
        </p:txBody>
      </p:sp>
    </p:spTree>
    <p:extLst>
      <p:ext uri="{BB962C8B-B14F-4D97-AF65-F5344CB8AC3E}">
        <p14:creationId xmlns:p14="http://schemas.microsoft.com/office/powerpoint/2010/main" val="288086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5D39-3AF2-458A-9C30-36023E0BE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23BA2-9CB5-46B9-93BA-FC2270FE8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0A0B9-989B-4DBC-9B1A-17878B544DAA}"/>
              </a:ext>
            </a:extLst>
          </p:cNvPr>
          <p:cNvSpPr>
            <a:spLocks noGrp="1"/>
          </p:cNvSpPr>
          <p:nvPr>
            <p:ph type="dt" sz="half" idx="10"/>
          </p:nvPr>
        </p:nvSpPr>
        <p:spPr/>
        <p:txBody>
          <a:bodyPr/>
          <a:lstStyle/>
          <a:p>
            <a:fld id="{6521018C-A0BA-4BAF-9106-578A4124EC53}" type="datetime1">
              <a:rPr lang="en-US" smtClean="0"/>
              <a:t>10/19/2022</a:t>
            </a:fld>
            <a:endParaRPr lang="en-US" dirty="0"/>
          </a:p>
        </p:txBody>
      </p:sp>
      <p:sp>
        <p:nvSpPr>
          <p:cNvPr id="5" name="Footer Placeholder 4">
            <a:extLst>
              <a:ext uri="{FF2B5EF4-FFF2-40B4-BE49-F238E27FC236}">
                <a16:creationId xmlns:a16="http://schemas.microsoft.com/office/drawing/2014/main" id="{2F9D90BE-BC81-4B6B-861B-21CA83B6DD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1B5431-99A8-485E-A3E8-07FBB279EAB2}"/>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405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C21A-9BB1-4A6B-98E9-BE36EAEF6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8F0FC7-7EBC-4224-B032-3E3747AA0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AB8DC-AF17-48D4-8ADF-9DDF2AB00412}"/>
              </a:ext>
            </a:extLst>
          </p:cNvPr>
          <p:cNvSpPr>
            <a:spLocks noGrp="1"/>
          </p:cNvSpPr>
          <p:nvPr>
            <p:ph type="dt" sz="half" idx="10"/>
          </p:nvPr>
        </p:nvSpPr>
        <p:spPr/>
        <p:txBody>
          <a:bodyPr/>
          <a:lstStyle/>
          <a:p>
            <a:fld id="{28276C4F-2293-495D-B8B9-71D537EA9C0F}" type="datetime1">
              <a:rPr lang="en-US" smtClean="0"/>
              <a:t>10/19/2022</a:t>
            </a:fld>
            <a:endParaRPr lang="en-US" dirty="0"/>
          </a:p>
        </p:txBody>
      </p:sp>
      <p:sp>
        <p:nvSpPr>
          <p:cNvPr id="5" name="Footer Placeholder 4">
            <a:extLst>
              <a:ext uri="{FF2B5EF4-FFF2-40B4-BE49-F238E27FC236}">
                <a16:creationId xmlns:a16="http://schemas.microsoft.com/office/drawing/2014/main" id="{384D3E66-7011-4B2C-BD48-D5C9EA0EB3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E6D0B5-9488-4EF2-9AE3-71A9DCBD14BA}"/>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78808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11F71-13B2-4218-8A92-76C2CD6AE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07F9B-F751-4FDD-BCBD-7776236E9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0D1E1-CBE1-4DCC-8B8E-6D8E83F7CBFD}"/>
              </a:ext>
            </a:extLst>
          </p:cNvPr>
          <p:cNvSpPr>
            <a:spLocks noGrp="1"/>
          </p:cNvSpPr>
          <p:nvPr>
            <p:ph type="dt" sz="half" idx="10"/>
          </p:nvPr>
        </p:nvSpPr>
        <p:spPr/>
        <p:txBody>
          <a:bodyPr/>
          <a:lstStyle/>
          <a:p>
            <a:fld id="{9563E26F-6B43-4D2D-8653-3ECC3A8EC789}" type="datetime1">
              <a:rPr lang="en-US" smtClean="0"/>
              <a:t>10/19/2022</a:t>
            </a:fld>
            <a:endParaRPr lang="en-US" dirty="0"/>
          </a:p>
        </p:txBody>
      </p:sp>
      <p:sp>
        <p:nvSpPr>
          <p:cNvPr id="5" name="Footer Placeholder 4">
            <a:extLst>
              <a:ext uri="{FF2B5EF4-FFF2-40B4-BE49-F238E27FC236}">
                <a16:creationId xmlns:a16="http://schemas.microsoft.com/office/drawing/2014/main" id="{B0EE344D-48E4-4350-BC43-7831F1E7B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F4629D-9338-4048-8C2D-4CCAB8C17DFA}"/>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1852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B49F-8695-4C31-AD83-CEF10589E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501A9-F524-4B2E-BDF5-4D458E9CA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AEA15-4C41-46E5-B861-97DCFC9A600D}"/>
              </a:ext>
            </a:extLst>
          </p:cNvPr>
          <p:cNvSpPr>
            <a:spLocks noGrp="1"/>
          </p:cNvSpPr>
          <p:nvPr>
            <p:ph type="dt" sz="half" idx="10"/>
          </p:nvPr>
        </p:nvSpPr>
        <p:spPr/>
        <p:txBody>
          <a:bodyPr/>
          <a:lstStyle/>
          <a:p>
            <a:fld id="{166C2A7C-1C87-481E-BB2C-8951D54AA1FF}" type="datetime1">
              <a:rPr lang="en-US" smtClean="0"/>
              <a:t>10/19/2022</a:t>
            </a:fld>
            <a:endParaRPr lang="en-US" dirty="0"/>
          </a:p>
        </p:txBody>
      </p:sp>
      <p:sp>
        <p:nvSpPr>
          <p:cNvPr id="5" name="Footer Placeholder 4">
            <a:extLst>
              <a:ext uri="{FF2B5EF4-FFF2-40B4-BE49-F238E27FC236}">
                <a16:creationId xmlns:a16="http://schemas.microsoft.com/office/drawing/2014/main" id="{B1594CF4-5BAA-4458-BFAD-3DE212D31E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A8A8CF-B91F-41FD-A9FE-6DDB23B5C32D}"/>
              </a:ext>
            </a:extLst>
          </p:cNvPr>
          <p:cNvSpPr>
            <a:spLocks noGrp="1"/>
          </p:cNvSpPr>
          <p:nvPr>
            <p:ph type="sldNum" sz="quarter" idx="12"/>
          </p:nvPr>
        </p:nvSpPr>
        <p:spPr>
          <a:xfrm>
            <a:off x="9220200" y="6356350"/>
            <a:ext cx="2743200" cy="365125"/>
          </a:xfrm>
        </p:spPr>
        <p:txBody>
          <a:bodyPr/>
          <a:lstStyle>
            <a:lvl1pPr>
              <a:defRPr b="1">
                <a:solidFill>
                  <a:schemeClr val="accent4"/>
                </a:solidFill>
              </a:defRPr>
            </a:lvl1pPr>
          </a:lstStyle>
          <a:p>
            <a:r>
              <a:rPr lang="en-US" spc="300" dirty="0"/>
              <a:t>SLIDE </a:t>
            </a:r>
            <a:fld id="{D17B8275-806A-4A5E-8F75-C957AD850D33}" type="slidenum">
              <a:rPr lang="en-US" smtClean="0"/>
              <a:pPr/>
              <a:t>‹#›</a:t>
            </a:fld>
            <a:endParaRPr lang="en-US" dirty="0"/>
          </a:p>
        </p:txBody>
      </p:sp>
    </p:spTree>
    <p:extLst>
      <p:ext uri="{BB962C8B-B14F-4D97-AF65-F5344CB8AC3E}">
        <p14:creationId xmlns:p14="http://schemas.microsoft.com/office/powerpoint/2010/main" val="400135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4B8C-1628-48CD-8ACC-61E1BF505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A7C631-332D-4CBB-B310-694329ED2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1E9B8-FB8E-42E8-A6E3-C652DD1105D1}"/>
              </a:ext>
            </a:extLst>
          </p:cNvPr>
          <p:cNvSpPr>
            <a:spLocks noGrp="1"/>
          </p:cNvSpPr>
          <p:nvPr>
            <p:ph type="dt" sz="half" idx="10"/>
          </p:nvPr>
        </p:nvSpPr>
        <p:spPr/>
        <p:txBody>
          <a:bodyPr/>
          <a:lstStyle/>
          <a:p>
            <a:fld id="{3EB5AE1A-E07C-4A0A-B8B6-8D2143DE7062}" type="datetime1">
              <a:rPr lang="en-US" smtClean="0"/>
              <a:t>10/19/2022</a:t>
            </a:fld>
            <a:endParaRPr lang="en-US" dirty="0"/>
          </a:p>
        </p:txBody>
      </p:sp>
      <p:sp>
        <p:nvSpPr>
          <p:cNvPr id="5" name="Footer Placeholder 4">
            <a:extLst>
              <a:ext uri="{FF2B5EF4-FFF2-40B4-BE49-F238E27FC236}">
                <a16:creationId xmlns:a16="http://schemas.microsoft.com/office/drawing/2014/main" id="{E28C5A08-B3CF-48BC-B6AF-F6C6FD192A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44A7A5-FE68-4559-928A-9A7DE7DDF0BC}"/>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14204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1AA-A202-45F4-9736-ECFC4640D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E0DB7-0290-4E5B-A01A-33BD4700B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1BB46-AA0C-4CAF-B72C-755FF5DB6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3CD21-9F0D-4269-934F-29C73172CEA2}"/>
              </a:ext>
            </a:extLst>
          </p:cNvPr>
          <p:cNvSpPr>
            <a:spLocks noGrp="1"/>
          </p:cNvSpPr>
          <p:nvPr>
            <p:ph type="dt" sz="half" idx="10"/>
          </p:nvPr>
        </p:nvSpPr>
        <p:spPr/>
        <p:txBody>
          <a:bodyPr/>
          <a:lstStyle/>
          <a:p>
            <a:fld id="{01B6C6DE-71FA-4CDE-B3DA-A9928B01DDAA}" type="datetime1">
              <a:rPr lang="en-US" smtClean="0"/>
              <a:t>10/19/2022</a:t>
            </a:fld>
            <a:endParaRPr lang="en-US" dirty="0"/>
          </a:p>
        </p:txBody>
      </p:sp>
      <p:sp>
        <p:nvSpPr>
          <p:cNvPr id="6" name="Footer Placeholder 5">
            <a:extLst>
              <a:ext uri="{FF2B5EF4-FFF2-40B4-BE49-F238E27FC236}">
                <a16:creationId xmlns:a16="http://schemas.microsoft.com/office/drawing/2014/main" id="{52F22319-B69C-4E8F-BF0D-CE4DE2EACD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AB230-85F5-4BD3-AB9F-D9B1CA5143D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52149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252-9117-4084-A795-C8362FF76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91866-88E5-40C3-A8F5-13B225E61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42AE-0FEA-43E2-842E-3BD4834F2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E92D4-609A-4172-9431-A1C0A9004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54920-C4DE-42F7-A038-6F856F9D5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92375-4CCC-4C13-9B82-843EF5203C7B}"/>
              </a:ext>
            </a:extLst>
          </p:cNvPr>
          <p:cNvSpPr>
            <a:spLocks noGrp="1"/>
          </p:cNvSpPr>
          <p:nvPr>
            <p:ph type="dt" sz="half" idx="10"/>
          </p:nvPr>
        </p:nvSpPr>
        <p:spPr/>
        <p:txBody>
          <a:bodyPr/>
          <a:lstStyle/>
          <a:p>
            <a:fld id="{A99EFD70-10A9-417B-87BC-F0A3ACB73D85}" type="datetime1">
              <a:rPr lang="en-US" smtClean="0"/>
              <a:t>10/19/2022</a:t>
            </a:fld>
            <a:endParaRPr lang="en-US" dirty="0"/>
          </a:p>
        </p:txBody>
      </p:sp>
      <p:sp>
        <p:nvSpPr>
          <p:cNvPr id="8" name="Footer Placeholder 7">
            <a:extLst>
              <a:ext uri="{FF2B5EF4-FFF2-40B4-BE49-F238E27FC236}">
                <a16:creationId xmlns:a16="http://schemas.microsoft.com/office/drawing/2014/main" id="{A0003F28-3C60-4D43-996C-CB39BC36EE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965EB9-7BAE-4330-90F5-799AD0C0169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9364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E65F-64EC-42E5-A0D8-1504F33A3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82512-59D5-46BC-9015-C93D2318F864}"/>
              </a:ext>
            </a:extLst>
          </p:cNvPr>
          <p:cNvSpPr>
            <a:spLocks noGrp="1"/>
          </p:cNvSpPr>
          <p:nvPr>
            <p:ph type="dt" sz="half" idx="10"/>
          </p:nvPr>
        </p:nvSpPr>
        <p:spPr/>
        <p:txBody>
          <a:bodyPr/>
          <a:lstStyle/>
          <a:p>
            <a:fld id="{56C41CC4-72E3-411C-AC5C-09B4D7DD2822}" type="datetime1">
              <a:rPr lang="en-US" smtClean="0"/>
              <a:t>10/19/2022</a:t>
            </a:fld>
            <a:endParaRPr lang="en-US" dirty="0"/>
          </a:p>
        </p:txBody>
      </p:sp>
      <p:sp>
        <p:nvSpPr>
          <p:cNvPr id="4" name="Footer Placeholder 3">
            <a:extLst>
              <a:ext uri="{FF2B5EF4-FFF2-40B4-BE49-F238E27FC236}">
                <a16:creationId xmlns:a16="http://schemas.microsoft.com/office/drawing/2014/main" id="{2AE50A63-E1F9-4552-AA47-CCD4B6C3C3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64FD0-E700-44A8-B5EB-1ED9DE4D2AA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4768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EC023-E24D-423E-A446-04D37FFB84A7}"/>
              </a:ext>
            </a:extLst>
          </p:cNvPr>
          <p:cNvSpPr>
            <a:spLocks noGrp="1"/>
          </p:cNvSpPr>
          <p:nvPr>
            <p:ph type="dt" sz="half" idx="10"/>
          </p:nvPr>
        </p:nvSpPr>
        <p:spPr/>
        <p:txBody>
          <a:bodyPr/>
          <a:lstStyle/>
          <a:p>
            <a:fld id="{34627B3F-0CD3-4A50-8605-559B3D9A22C6}" type="datetime1">
              <a:rPr lang="en-US" smtClean="0"/>
              <a:t>10/19/2022</a:t>
            </a:fld>
            <a:endParaRPr lang="en-US" dirty="0"/>
          </a:p>
        </p:txBody>
      </p:sp>
      <p:sp>
        <p:nvSpPr>
          <p:cNvPr id="3" name="Footer Placeholder 2">
            <a:extLst>
              <a:ext uri="{FF2B5EF4-FFF2-40B4-BE49-F238E27FC236}">
                <a16:creationId xmlns:a16="http://schemas.microsoft.com/office/drawing/2014/main" id="{BCCBB655-05CD-476D-B594-FF44B5C8F9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7B16F6-4610-408C-B64B-3DB48E070E2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1441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3E46-93AD-4E2B-AD29-7A3A523CC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C160C-2AFB-4839-956F-6CF3EF27C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A1204-E799-4B66-80A4-7C22D6E3B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6CEB2-4A49-43C6-BDE5-F3A3A8EA239C}"/>
              </a:ext>
            </a:extLst>
          </p:cNvPr>
          <p:cNvSpPr>
            <a:spLocks noGrp="1"/>
          </p:cNvSpPr>
          <p:nvPr>
            <p:ph type="dt" sz="half" idx="10"/>
          </p:nvPr>
        </p:nvSpPr>
        <p:spPr/>
        <p:txBody>
          <a:bodyPr/>
          <a:lstStyle/>
          <a:p>
            <a:fld id="{1B76F40B-0AEE-409D-9685-C77E272F54CD}" type="datetime1">
              <a:rPr lang="en-US" smtClean="0"/>
              <a:t>10/19/2022</a:t>
            </a:fld>
            <a:endParaRPr lang="en-US" dirty="0"/>
          </a:p>
        </p:txBody>
      </p:sp>
      <p:sp>
        <p:nvSpPr>
          <p:cNvPr id="6" name="Footer Placeholder 5">
            <a:extLst>
              <a:ext uri="{FF2B5EF4-FFF2-40B4-BE49-F238E27FC236}">
                <a16:creationId xmlns:a16="http://schemas.microsoft.com/office/drawing/2014/main" id="{B67B7E02-AD5A-4527-A07D-07D48E3E74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7F6C5-BBF3-497E-9732-BE8684580199}"/>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7639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D82A-EE11-4586-83A4-5A0A3E5C5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53984-AB8A-412A-BC67-84A138615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CF898E-7D27-41E9-BF3C-0B107F95D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3F390-1C35-4775-800C-C7ABF0018425}"/>
              </a:ext>
            </a:extLst>
          </p:cNvPr>
          <p:cNvSpPr>
            <a:spLocks noGrp="1"/>
          </p:cNvSpPr>
          <p:nvPr>
            <p:ph type="dt" sz="half" idx="10"/>
          </p:nvPr>
        </p:nvSpPr>
        <p:spPr/>
        <p:txBody>
          <a:bodyPr/>
          <a:lstStyle/>
          <a:p>
            <a:fld id="{625F2124-F908-4FDB-B260-1EEAD1E40FD9}" type="datetime1">
              <a:rPr lang="en-US" smtClean="0"/>
              <a:t>10/19/2022</a:t>
            </a:fld>
            <a:endParaRPr lang="en-US" dirty="0"/>
          </a:p>
        </p:txBody>
      </p:sp>
      <p:sp>
        <p:nvSpPr>
          <p:cNvPr id="6" name="Footer Placeholder 5">
            <a:extLst>
              <a:ext uri="{FF2B5EF4-FFF2-40B4-BE49-F238E27FC236}">
                <a16:creationId xmlns:a16="http://schemas.microsoft.com/office/drawing/2014/main" id="{697DCF0F-9880-428C-A9D5-27165561E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49CD4-A14A-4BC4-9BA7-B1659F514CE9}"/>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21194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6838B-5E38-4E21-9BD3-3EF38E702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67EE9-795E-467A-BE1B-ED668087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DDBEB-E265-4904-8533-AA82B12E8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E6F05-20B4-490D-8D79-58F6DC2AB6F1}" type="datetime1">
              <a:rPr lang="en-US" smtClean="0"/>
              <a:t>10/19/2022</a:t>
            </a:fld>
            <a:endParaRPr lang="en-US" dirty="0"/>
          </a:p>
        </p:txBody>
      </p:sp>
      <p:sp>
        <p:nvSpPr>
          <p:cNvPr id="5" name="Footer Placeholder 4">
            <a:extLst>
              <a:ext uri="{FF2B5EF4-FFF2-40B4-BE49-F238E27FC236}">
                <a16:creationId xmlns:a16="http://schemas.microsoft.com/office/drawing/2014/main" id="{E548BA31-9254-456F-8511-639DBE866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A13AD2-E319-4486-8718-5B5FD2F19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B8275-806A-4A5E-8F75-C957AD850D33}" type="slidenum">
              <a:rPr lang="en-US" smtClean="0"/>
              <a:t>‹#›</a:t>
            </a:fld>
            <a:endParaRPr lang="en-US" dirty="0"/>
          </a:p>
        </p:txBody>
      </p:sp>
    </p:spTree>
    <p:extLst>
      <p:ext uri="{BB962C8B-B14F-4D97-AF65-F5344CB8AC3E}">
        <p14:creationId xmlns:p14="http://schemas.microsoft.com/office/powerpoint/2010/main" val="406778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9.svg"/><Relationship Id="rId5" Type="http://schemas.openxmlformats.org/officeDocument/2006/relationships/image" Target="../media/image33.png"/><Relationship Id="rId4" Type="http://schemas.openxmlformats.org/officeDocument/2006/relationships/image" Target="../media/image5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5.png"/><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1.svg"/><Relationship Id="rId5" Type="http://schemas.openxmlformats.org/officeDocument/2006/relationships/image" Target="../media/image38.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jpe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8.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12"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microsoft.com/office/2007/relationships/hdphoto" Target="../media/hdphoto2.wdp"/><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71.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5.sv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48.png"/><Relationship Id="rId14" Type="http://schemas.openxmlformats.org/officeDocument/2006/relationships/image" Target="../media/image73.sv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microsoft.com/office/2007/relationships/hdphoto" Target="../media/hdphoto2.wdp"/><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9AC89-13A8-4E4C-B7A4-A8A3AC50E6D1}"/>
              </a:ext>
            </a:extLst>
          </p:cNvPr>
          <p:cNvSpPr/>
          <p:nvPr/>
        </p:nvSpPr>
        <p:spPr>
          <a:xfrm>
            <a:off x="274320" y="581891"/>
            <a:ext cx="11665131" cy="5959929"/>
          </a:xfrm>
          <a:prstGeom prst="rect">
            <a:avLst/>
          </a:prstGeom>
          <a:solidFill>
            <a:schemeClr val="accent4">
              <a:alpha val="3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524000" y="1736317"/>
            <a:ext cx="9144000" cy="2387600"/>
          </a:xfrm>
        </p:spPr>
        <p:txBody>
          <a:bodyPr>
            <a:normAutofit/>
          </a:bodyPr>
          <a:lstStyle/>
          <a:p>
            <a:r>
              <a:rPr lang="en-US" sz="5400" b="1" spc="300" dirty="0">
                <a:solidFill>
                  <a:schemeClr val="bg1"/>
                </a:solidFill>
              </a:rPr>
              <a:t>THE </a:t>
            </a:r>
            <a:r>
              <a:rPr lang="en-US" sz="5400" b="1" spc="300" dirty="0" smtClean="0">
                <a:solidFill>
                  <a:schemeClr val="bg1"/>
                </a:solidFill>
              </a:rPr>
              <a:t>VALUE OF ENERGY EFFICIENCY</a:t>
            </a:r>
            <a:endParaRPr lang="en-US" sz="5400" b="1" spc="300" dirty="0">
              <a:solidFill>
                <a:schemeClr val="bg1"/>
              </a:solidFill>
            </a:endParaRPr>
          </a:p>
        </p:txBody>
      </p:sp>
      <p:sp>
        <p:nvSpPr>
          <p:cNvPr id="5" name="TextBox 4">
            <a:extLst>
              <a:ext uri="{FF2B5EF4-FFF2-40B4-BE49-F238E27FC236}">
                <a16:creationId xmlns:a16="http://schemas.microsoft.com/office/drawing/2014/main" id="{B46EC8A2-4132-4C64-8099-08EC37A95337}"/>
              </a:ext>
            </a:extLst>
          </p:cNvPr>
          <p:cNvSpPr txBox="1"/>
          <p:nvPr/>
        </p:nvSpPr>
        <p:spPr>
          <a:xfrm>
            <a:off x="462972" y="5493919"/>
            <a:ext cx="3342333" cy="400110"/>
          </a:xfrm>
          <a:prstGeom prst="rect">
            <a:avLst/>
          </a:prstGeom>
          <a:noFill/>
        </p:spPr>
        <p:txBody>
          <a:bodyPr wrap="square" rtlCol="0">
            <a:spAutoFit/>
          </a:bodyPr>
          <a:lstStyle/>
          <a:p>
            <a:r>
              <a:rPr lang="en-US" sz="2000" b="1" dirty="0" smtClean="0">
                <a:solidFill>
                  <a:schemeClr val="bg1"/>
                </a:solidFill>
              </a:rPr>
              <a:t>Brice Lang, BPA EER</a:t>
            </a:r>
            <a:endParaRPr lang="en-US" sz="2000" b="1" dirty="0">
              <a:solidFill>
                <a:schemeClr val="bg1"/>
              </a:solidFill>
            </a:endParaRPr>
          </a:p>
        </p:txBody>
      </p:sp>
      <p:sp>
        <p:nvSpPr>
          <p:cNvPr id="6" name="TextBox 5">
            <a:extLst>
              <a:ext uri="{FF2B5EF4-FFF2-40B4-BE49-F238E27FC236}">
                <a16:creationId xmlns:a16="http://schemas.microsoft.com/office/drawing/2014/main" id="{454E3AE5-3FB9-4B2C-BA97-1559DA887BC0}"/>
              </a:ext>
            </a:extLst>
          </p:cNvPr>
          <p:cNvSpPr txBox="1"/>
          <p:nvPr/>
        </p:nvSpPr>
        <p:spPr>
          <a:xfrm>
            <a:off x="431799" y="5930900"/>
            <a:ext cx="3342333" cy="400110"/>
          </a:xfrm>
          <a:prstGeom prst="rect">
            <a:avLst/>
          </a:prstGeom>
          <a:noFill/>
        </p:spPr>
        <p:txBody>
          <a:bodyPr wrap="square" rtlCol="0">
            <a:spAutoFit/>
          </a:bodyPr>
          <a:lstStyle/>
          <a:p>
            <a:r>
              <a:rPr lang="en-US" sz="2000" i="1" dirty="0" smtClean="0">
                <a:solidFill>
                  <a:schemeClr val="bg1"/>
                </a:solidFill>
              </a:rPr>
              <a:t>October 19, 2022</a:t>
            </a:r>
            <a:endParaRPr lang="en-US" sz="2000" i="1" dirty="0">
              <a:solidFill>
                <a:schemeClr val="bg1"/>
              </a:solidFill>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t="32828"/>
          <a:stretch/>
        </p:blipFill>
        <p:spPr>
          <a:xfrm>
            <a:off x="10056330" y="5485590"/>
            <a:ext cx="1517620" cy="918315"/>
          </a:xfrm>
          <a:prstGeom prst="rect">
            <a:avLst/>
          </a:prstGeom>
        </p:spPr>
      </p:pic>
      <p:sp>
        <p:nvSpPr>
          <p:cNvPr id="8" name="TextBox 7"/>
          <p:cNvSpPr txBox="1"/>
          <p:nvPr/>
        </p:nvSpPr>
        <p:spPr>
          <a:xfrm>
            <a:off x="88900" y="139185"/>
            <a:ext cx="12192000" cy="276999"/>
          </a:xfrm>
          <a:prstGeom prst="rect">
            <a:avLst/>
          </a:prstGeom>
          <a:noFill/>
        </p:spPr>
        <p:txBody>
          <a:bodyPr wrap="square" rtlCol="0">
            <a:spAutoFit/>
          </a:bodyPr>
          <a:lstStyle/>
          <a:p>
            <a:pPr algn="ctr"/>
            <a:r>
              <a:rPr lang="en-US" sz="1200" spc="2280" dirty="0">
                <a:solidFill>
                  <a:schemeClr val="bg1"/>
                </a:solidFill>
                <a:latin typeface="Arial" panose="020B0604020202020204" pitchFamily="34" charset="0"/>
                <a:cs typeface="Arial" panose="020B0604020202020204" pitchFamily="34" charset="0"/>
              </a:rPr>
              <a:t>BONNEVILLE</a:t>
            </a:r>
            <a:r>
              <a:rPr lang="en-US" sz="1200" spc="2280" baseline="0" dirty="0">
                <a:solidFill>
                  <a:schemeClr val="bg1"/>
                </a:solidFill>
                <a:latin typeface="Arial" panose="020B0604020202020204" pitchFamily="34" charset="0"/>
                <a:cs typeface="Arial" panose="020B0604020202020204" pitchFamily="34" charset="0"/>
              </a:rPr>
              <a:t> POWER ADMINISTRATION</a:t>
            </a:r>
            <a:endParaRPr lang="en-US" sz="1200" spc="228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43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on a boat&#10;&#10;Description automatically generated with medium confidence">
            <a:extLst>
              <a:ext uri="{FF2B5EF4-FFF2-40B4-BE49-F238E27FC236}">
                <a16:creationId xmlns:a16="http://schemas.microsoft.com/office/drawing/2014/main" id="{AEB4783E-E05A-4FE0-8508-21E82BD9544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artisticBlur radius="50"/>
                    </a14:imgEffect>
                    <a14:imgEffect>
                      <a14:brightnessContrast bright="30000"/>
                    </a14:imgEffect>
                  </a14:imgLayer>
                </a14:imgProps>
              </a:ext>
              <a:ext uri="{28A0092B-C50C-407E-A947-70E740481C1C}">
                <a14:useLocalDpi xmlns:a14="http://schemas.microsoft.com/office/drawing/2010/main"/>
              </a:ext>
            </a:extLst>
          </a:blip>
          <a:srcRect/>
          <a:stretch/>
        </p:blipFill>
        <p:spPr>
          <a:xfrm>
            <a:off x="7044518" y="0"/>
            <a:ext cx="5143841" cy="6858000"/>
          </a:xfrm>
          <a:prstGeom prst="rect">
            <a:avLst/>
          </a:prstGeom>
        </p:spPr>
      </p:pic>
      <p:sp>
        <p:nvSpPr>
          <p:cNvPr id="5" name="Rectangle 4">
            <a:extLst>
              <a:ext uri="{FF2B5EF4-FFF2-40B4-BE49-F238E27FC236}">
                <a16:creationId xmlns:a16="http://schemas.microsoft.com/office/drawing/2014/main" id="{FE109EB9-831C-42B6-BD6B-92D53EA4D2DC}"/>
              </a:ext>
            </a:extLst>
          </p:cNvPr>
          <p:cNvSpPr/>
          <p:nvPr/>
        </p:nvSpPr>
        <p:spPr>
          <a:xfrm>
            <a:off x="443559" y="1143000"/>
            <a:ext cx="6604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200" cap="none" spc="0" normalizeH="0" baseline="0" noProof="0" dirty="0" smtClean="0">
                <a:ln>
                  <a:noFill/>
                </a:ln>
                <a:solidFill>
                  <a:srgbClr val="6BA4B8"/>
                </a:solidFill>
                <a:effectLst/>
                <a:uLnTx/>
                <a:uFillTx/>
                <a:latin typeface="Arial" panose="020B0604020202020204"/>
                <a:ea typeface="+mn-ea"/>
                <a:cs typeface="+mn-cs"/>
              </a:rPr>
              <a:t>Enabling Customer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200" cap="none" spc="0" normalizeH="0" baseline="0" noProof="0" dirty="0" smtClean="0">
                <a:ln>
                  <a:noFill/>
                </a:ln>
                <a:solidFill>
                  <a:srgbClr val="6BA4B8"/>
                </a:solidFill>
                <a:effectLst/>
                <a:uLnTx/>
                <a:uFillTx/>
                <a:latin typeface="Arial" panose="020B0604020202020204"/>
                <a:ea typeface="+mn-ea"/>
                <a:cs typeface="+mn-cs"/>
              </a:rPr>
              <a:t>Success</a:t>
            </a:r>
            <a: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t/>
            </a:r>
            <a:b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br>
            <a:endParaRPr kumimoji="0" lang="en-US" sz="1800" b="0" i="0" u="none" strike="noStrike" kern="1200" cap="none" spc="0" normalizeH="0" baseline="0" noProof="0" dirty="0">
              <a:ln>
                <a:noFill/>
              </a:ln>
              <a:solidFill>
                <a:srgbClr val="003C71"/>
              </a:solidFill>
              <a:effectLst/>
              <a:uLnTx/>
              <a:uFillTx/>
              <a:latin typeface="Arial" panose="020B0604020202020204"/>
              <a:ea typeface="Times New Roman" panose="02020603050405020304" pitchFamily="18" charset="0"/>
              <a:cs typeface="+mn-cs"/>
            </a:endParaRPr>
          </a:p>
        </p:txBody>
      </p:sp>
      <p:pic>
        <p:nvPicPr>
          <p:cNvPr id="6" name="Picture 5" descr="A group of people on a boat&#10;&#10;Description automatically generated with medium confidence">
            <a:extLst>
              <a:ext uri="{FF2B5EF4-FFF2-40B4-BE49-F238E27FC236}">
                <a16:creationId xmlns:a16="http://schemas.microsoft.com/office/drawing/2014/main" id="{F5742FBD-CAAE-4CE0-9726-5F132E09E62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a:ext>
            </a:extLst>
          </a:blip>
          <a:srcRect/>
          <a:stretch/>
        </p:blipFill>
        <p:spPr>
          <a:xfrm>
            <a:off x="7993209" y="1844040"/>
            <a:ext cx="3246461" cy="3246120"/>
          </a:xfrm>
          <a:prstGeom prst="ellipse">
            <a:avLst/>
          </a:prstGeom>
          <a:ln w="12700">
            <a:solidFill>
              <a:schemeClr val="bg1"/>
            </a:solidFill>
          </a:ln>
        </p:spPr>
      </p:pic>
      <p:sp>
        <p:nvSpPr>
          <p:cNvPr id="3" name="Slide Number Placeholder 2">
            <a:extLst>
              <a:ext uri="{FF2B5EF4-FFF2-40B4-BE49-F238E27FC236}">
                <a16:creationId xmlns:a16="http://schemas.microsoft.com/office/drawing/2014/main" id="{01FF639A-4716-42BF-A404-77CEB5B3ECFC}"/>
              </a:ext>
            </a:extLst>
          </p:cNvPr>
          <p:cNvSpPr>
            <a:spLocks noGrp="1"/>
          </p:cNvSpPr>
          <p:nvPr>
            <p:ph type="sldNum" sz="quarter" idx="12"/>
          </p:nvPr>
        </p:nvSpPr>
        <p:spPr/>
        <p:txBody>
          <a:bodyPr/>
          <a:lstStyle/>
          <a:p>
            <a:fld id="{D17B8275-806A-4A5E-8F75-C957AD850D33}" type="slidenum">
              <a:rPr lang="en-US" smtClean="0"/>
              <a:t>10</a:t>
            </a:fld>
            <a:endParaRPr lang="en-US" dirty="0"/>
          </a:p>
        </p:txBody>
      </p:sp>
    </p:spTree>
    <p:extLst>
      <p:ext uri="{BB962C8B-B14F-4D97-AF65-F5344CB8AC3E}">
        <p14:creationId xmlns:p14="http://schemas.microsoft.com/office/powerpoint/2010/main" val="15230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0D3A-5FC4-4DAD-B24B-F0EE2C445860}"/>
              </a:ext>
            </a:extLst>
          </p:cNvPr>
          <p:cNvSpPr>
            <a:spLocks noGrp="1"/>
          </p:cNvSpPr>
          <p:nvPr>
            <p:ph type="title"/>
          </p:nvPr>
        </p:nvSpPr>
        <p:spPr/>
        <p:txBody>
          <a:bodyPr>
            <a:normAutofit/>
          </a:bodyPr>
          <a:lstStyle/>
          <a:p>
            <a:r>
              <a:rPr lang="en-US" sz="3600" b="1" dirty="0">
                <a:solidFill>
                  <a:schemeClr val="bg1"/>
                </a:solidFill>
              </a:rPr>
              <a:t>Customers Can Leverage BPA Engineering Expertise To…</a:t>
            </a:r>
          </a:p>
        </p:txBody>
      </p:sp>
      <p:sp>
        <p:nvSpPr>
          <p:cNvPr id="36" name="TextBox 35">
            <a:extLst>
              <a:ext uri="{FF2B5EF4-FFF2-40B4-BE49-F238E27FC236}">
                <a16:creationId xmlns:a16="http://schemas.microsoft.com/office/drawing/2014/main" id="{9311954F-B745-417A-AEA3-E72E6F8C835F}"/>
              </a:ext>
            </a:extLst>
          </p:cNvPr>
          <p:cNvSpPr txBox="1"/>
          <p:nvPr/>
        </p:nvSpPr>
        <p:spPr>
          <a:xfrm>
            <a:off x="659165" y="3956850"/>
            <a:ext cx="1920240" cy="707886"/>
          </a:xfrm>
          <a:prstGeom prst="rect">
            <a:avLst/>
          </a:prstGeom>
          <a:noFill/>
        </p:spPr>
        <p:txBody>
          <a:bodyPr wrap="square" rtlCol="0">
            <a:spAutoFit/>
          </a:bodyPr>
          <a:lstStyle/>
          <a:p>
            <a:r>
              <a:rPr lang="en-US" sz="2000" dirty="0">
                <a:solidFill>
                  <a:schemeClr val="bg1"/>
                </a:solidFill>
              </a:rPr>
              <a:t>Identify EE opportunities</a:t>
            </a:r>
          </a:p>
        </p:txBody>
      </p:sp>
      <p:sp>
        <p:nvSpPr>
          <p:cNvPr id="37" name="TextBox 36">
            <a:extLst>
              <a:ext uri="{FF2B5EF4-FFF2-40B4-BE49-F238E27FC236}">
                <a16:creationId xmlns:a16="http://schemas.microsoft.com/office/drawing/2014/main" id="{5CF0E4F0-CA26-49FF-B8A2-19DFB114EAD2}"/>
              </a:ext>
            </a:extLst>
          </p:cNvPr>
          <p:cNvSpPr txBox="1"/>
          <p:nvPr/>
        </p:nvSpPr>
        <p:spPr>
          <a:xfrm>
            <a:off x="2950013" y="3956850"/>
            <a:ext cx="1920240" cy="707886"/>
          </a:xfrm>
          <a:prstGeom prst="rect">
            <a:avLst/>
          </a:prstGeom>
          <a:noFill/>
        </p:spPr>
        <p:txBody>
          <a:bodyPr wrap="square" rtlCol="0">
            <a:spAutoFit/>
          </a:bodyPr>
          <a:lstStyle/>
          <a:p>
            <a:r>
              <a:rPr lang="en-US" sz="2000" dirty="0">
                <a:solidFill>
                  <a:schemeClr val="bg1"/>
                </a:solidFill>
              </a:rPr>
              <a:t>Prioritize measures </a:t>
            </a:r>
          </a:p>
        </p:txBody>
      </p:sp>
      <p:sp>
        <p:nvSpPr>
          <p:cNvPr id="38" name="TextBox 37">
            <a:extLst>
              <a:ext uri="{FF2B5EF4-FFF2-40B4-BE49-F238E27FC236}">
                <a16:creationId xmlns:a16="http://schemas.microsoft.com/office/drawing/2014/main" id="{A58A9CFC-8755-4A81-B9EB-AFC4BF67291C}"/>
              </a:ext>
            </a:extLst>
          </p:cNvPr>
          <p:cNvSpPr txBox="1"/>
          <p:nvPr/>
        </p:nvSpPr>
        <p:spPr>
          <a:xfrm>
            <a:off x="5242136" y="3956850"/>
            <a:ext cx="1920240" cy="707886"/>
          </a:xfrm>
          <a:prstGeom prst="rect">
            <a:avLst/>
          </a:prstGeom>
          <a:noFill/>
        </p:spPr>
        <p:txBody>
          <a:bodyPr wrap="square" rtlCol="0">
            <a:spAutoFit/>
          </a:bodyPr>
          <a:lstStyle/>
          <a:p>
            <a:r>
              <a:rPr lang="en-US" sz="2000" dirty="0">
                <a:solidFill>
                  <a:schemeClr val="bg1"/>
                </a:solidFill>
              </a:rPr>
              <a:t>Implement measures </a:t>
            </a:r>
          </a:p>
        </p:txBody>
      </p:sp>
      <p:sp>
        <p:nvSpPr>
          <p:cNvPr id="39" name="TextBox 38">
            <a:extLst>
              <a:ext uri="{FF2B5EF4-FFF2-40B4-BE49-F238E27FC236}">
                <a16:creationId xmlns:a16="http://schemas.microsoft.com/office/drawing/2014/main" id="{FAD82AAE-4535-4E45-90D7-09F74A37DCEA}"/>
              </a:ext>
            </a:extLst>
          </p:cNvPr>
          <p:cNvSpPr txBox="1"/>
          <p:nvPr/>
        </p:nvSpPr>
        <p:spPr>
          <a:xfrm>
            <a:off x="7525530" y="3956850"/>
            <a:ext cx="1920240" cy="707886"/>
          </a:xfrm>
          <a:prstGeom prst="rect">
            <a:avLst/>
          </a:prstGeom>
          <a:noFill/>
        </p:spPr>
        <p:txBody>
          <a:bodyPr wrap="square" rtlCol="0">
            <a:spAutoFit/>
          </a:bodyPr>
          <a:lstStyle/>
          <a:p>
            <a:r>
              <a:rPr lang="en-US" sz="2000" dirty="0">
                <a:solidFill>
                  <a:schemeClr val="bg1"/>
                </a:solidFill>
              </a:rPr>
              <a:t>Measure and verify savings </a:t>
            </a:r>
          </a:p>
        </p:txBody>
      </p:sp>
      <p:sp>
        <p:nvSpPr>
          <p:cNvPr id="40" name="TextBox 39">
            <a:extLst>
              <a:ext uri="{FF2B5EF4-FFF2-40B4-BE49-F238E27FC236}">
                <a16:creationId xmlns:a16="http://schemas.microsoft.com/office/drawing/2014/main" id="{A2D42918-18AB-437A-8AA1-2F14777E0383}"/>
              </a:ext>
            </a:extLst>
          </p:cNvPr>
          <p:cNvSpPr txBox="1"/>
          <p:nvPr/>
        </p:nvSpPr>
        <p:spPr>
          <a:xfrm>
            <a:off x="9817654" y="3956850"/>
            <a:ext cx="1920240" cy="1015663"/>
          </a:xfrm>
          <a:prstGeom prst="rect">
            <a:avLst/>
          </a:prstGeom>
          <a:noFill/>
        </p:spPr>
        <p:txBody>
          <a:bodyPr wrap="square" rtlCol="0">
            <a:spAutoFit/>
          </a:bodyPr>
          <a:lstStyle/>
          <a:p>
            <a:r>
              <a:rPr lang="en-US" sz="2000" dirty="0">
                <a:solidFill>
                  <a:schemeClr val="bg1"/>
                </a:solidFill>
              </a:rPr>
              <a:t>Assist in claiming savings</a:t>
            </a:r>
          </a:p>
        </p:txBody>
      </p:sp>
      <p:grpSp>
        <p:nvGrpSpPr>
          <p:cNvPr id="20" name="Group 19">
            <a:extLst>
              <a:ext uri="{FF2B5EF4-FFF2-40B4-BE49-F238E27FC236}">
                <a16:creationId xmlns:a16="http://schemas.microsoft.com/office/drawing/2014/main" id="{44023004-B0DD-46FC-B6B0-A3F4F70189AB}"/>
              </a:ext>
            </a:extLst>
          </p:cNvPr>
          <p:cNvGrpSpPr/>
          <p:nvPr/>
        </p:nvGrpSpPr>
        <p:grpSpPr>
          <a:xfrm>
            <a:off x="519118" y="2238910"/>
            <a:ext cx="1608931" cy="1608931"/>
            <a:chOff x="2139844" y="2624535"/>
            <a:chExt cx="1608931" cy="1608931"/>
          </a:xfrm>
        </p:grpSpPr>
        <p:sp>
          <p:nvSpPr>
            <p:cNvPr id="17" name="Teardrop 16">
              <a:extLst>
                <a:ext uri="{FF2B5EF4-FFF2-40B4-BE49-F238E27FC236}">
                  <a16:creationId xmlns:a16="http://schemas.microsoft.com/office/drawing/2014/main" id="{99654974-C93B-4059-912E-5542BA615882}"/>
                </a:ext>
              </a:extLst>
            </p:cNvPr>
            <p:cNvSpPr/>
            <p:nvPr/>
          </p:nvSpPr>
          <p:spPr>
            <a:xfrm rot="2700000">
              <a:off x="2139844" y="2624535"/>
              <a:ext cx="1608931" cy="160893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5F5D4D0-6705-4334-8FF3-B698395119AD}"/>
                </a:ext>
              </a:extLst>
            </p:cNvPr>
            <p:cNvSpPr/>
            <p:nvPr/>
          </p:nvSpPr>
          <p:spPr>
            <a:xfrm>
              <a:off x="2281527" y="2766218"/>
              <a:ext cx="1325563" cy="132556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083A490-D86E-4291-AEFC-E16C72C77B76}"/>
              </a:ext>
            </a:extLst>
          </p:cNvPr>
          <p:cNvGrpSpPr/>
          <p:nvPr/>
        </p:nvGrpSpPr>
        <p:grpSpPr>
          <a:xfrm>
            <a:off x="2808331" y="2238910"/>
            <a:ext cx="1608931" cy="1608931"/>
            <a:chOff x="196744" y="2624535"/>
            <a:chExt cx="1608931" cy="1608931"/>
          </a:xfrm>
        </p:grpSpPr>
        <p:sp>
          <p:nvSpPr>
            <p:cNvPr id="22" name="Teardrop 21">
              <a:extLst>
                <a:ext uri="{FF2B5EF4-FFF2-40B4-BE49-F238E27FC236}">
                  <a16:creationId xmlns:a16="http://schemas.microsoft.com/office/drawing/2014/main" id="{C7232C64-0868-4E12-87F7-D844B8D7D4F4}"/>
                </a:ext>
              </a:extLst>
            </p:cNvPr>
            <p:cNvSpPr/>
            <p:nvPr/>
          </p:nvSpPr>
          <p:spPr>
            <a:xfrm rot="2700000">
              <a:off x="196744" y="2624535"/>
              <a:ext cx="1608931" cy="160893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0AFF00A-3DE4-475C-AC14-8347272FE310}"/>
                </a:ext>
              </a:extLst>
            </p:cNvPr>
            <p:cNvSpPr/>
            <p:nvPr/>
          </p:nvSpPr>
          <p:spPr>
            <a:xfrm>
              <a:off x="338427" y="2766218"/>
              <a:ext cx="1325563" cy="132556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30F451B-0DE9-4D66-85D3-FAE7C4B8FEBD}"/>
              </a:ext>
            </a:extLst>
          </p:cNvPr>
          <p:cNvGrpSpPr/>
          <p:nvPr/>
        </p:nvGrpSpPr>
        <p:grpSpPr>
          <a:xfrm>
            <a:off x="5097544" y="2238910"/>
            <a:ext cx="1608931" cy="1608931"/>
            <a:chOff x="5068101" y="2238910"/>
            <a:chExt cx="1608931" cy="1608931"/>
          </a:xfrm>
        </p:grpSpPr>
        <p:grpSp>
          <p:nvGrpSpPr>
            <p:cNvPr id="24" name="Group 23">
              <a:extLst>
                <a:ext uri="{FF2B5EF4-FFF2-40B4-BE49-F238E27FC236}">
                  <a16:creationId xmlns:a16="http://schemas.microsoft.com/office/drawing/2014/main" id="{207E9782-0F6B-4E3E-9BBD-F91AB0E38C14}"/>
                </a:ext>
              </a:extLst>
            </p:cNvPr>
            <p:cNvGrpSpPr/>
            <p:nvPr/>
          </p:nvGrpSpPr>
          <p:grpSpPr>
            <a:xfrm>
              <a:off x="5068101" y="2238910"/>
              <a:ext cx="1608931" cy="1608931"/>
              <a:chOff x="2139844" y="2624535"/>
              <a:chExt cx="1608931" cy="1608931"/>
            </a:xfrm>
          </p:grpSpPr>
          <p:sp>
            <p:nvSpPr>
              <p:cNvPr id="25" name="Teardrop 24">
                <a:extLst>
                  <a:ext uri="{FF2B5EF4-FFF2-40B4-BE49-F238E27FC236}">
                    <a16:creationId xmlns:a16="http://schemas.microsoft.com/office/drawing/2014/main" id="{C85AD332-78F2-4C0B-BD84-4AB2BA102CD5}"/>
                  </a:ext>
                </a:extLst>
              </p:cNvPr>
              <p:cNvSpPr/>
              <p:nvPr/>
            </p:nvSpPr>
            <p:spPr>
              <a:xfrm rot="2700000">
                <a:off x="2139844" y="2624535"/>
                <a:ext cx="1608931" cy="160893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F0AC506-01D9-4E67-B9F3-2E8D8F7A1E35}"/>
                  </a:ext>
                </a:extLst>
              </p:cNvPr>
              <p:cNvSpPr/>
              <p:nvPr/>
            </p:nvSpPr>
            <p:spPr>
              <a:xfrm>
                <a:off x="2281527" y="2766218"/>
                <a:ext cx="1325563" cy="132556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Graphic 45" descr="Hammer outline">
              <a:extLst>
                <a:ext uri="{FF2B5EF4-FFF2-40B4-BE49-F238E27FC236}">
                  <a16:creationId xmlns:a16="http://schemas.microsoft.com/office/drawing/2014/main" id="{6EA59508-2B00-4559-9BD6-0EDB184791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428066" y="2580771"/>
              <a:ext cx="914400" cy="914400"/>
            </a:xfrm>
            <a:prstGeom prst="rect">
              <a:avLst/>
            </a:prstGeom>
          </p:spPr>
        </p:pic>
      </p:grpSp>
      <p:grpSp>
        <p:nvGrpSpPr>
          <p:cNvPr id="9" name="Group 8">
            <a:extLst>
              <a:ext uri="{FF2B5EF4-FFF2-40B4-BE49-F238E27FC236}">
                <a16:creationId xmlns:a16="http://schemas.microsoft.com/office/drawing/2014/main" id="{AC265238-4770-4FBD-8086-41596EA5FA2F}"/>
              </a:ext>
            </a:extLst>
          </p:cNvPr>
          <p:cNvGrpSpPr/>
          <p:nvPr/>
        </p:nvGrpSpPr>
        <p:grpSpPr>
          <a:xfrm>
            <a:off x="7386757" y="2238910"/>
            <a:ext cx="1608931" cy="1608931"/>
            <a:chOff x="7036601" y="2238910"/>
            <a:chExt cx="1608931" cy="1608931"/>
          </a:xfrm>
        </p:grpSpPr>
        <p:grpSp>
          <p:nvGrpSpPr>
            <p:cNvPr id="27" name="Group 26">
              <a:extLst>
                <a:ext uri="{FF2B5EF4-FFF2-40B4-BE49-F238E27FC236}">
                  <a16:creationId xmlns:a16="http://schemas.microsoft.com/office/drawing/2014/main" id="{DAB47608-B4E0-4C2F-9B34-EAF1710385AE}"/>
                </a:ext>
              </a:extLst>
            </p:cNvPr>
            <p:cNvGrpSpPr/>
            <p:nvPr/>
          </p:nvGrpSpPr>
          <p:grpSpPr>
            <a:xfrm>
              <a:off x="7036601" y="2238910"/>
              <a:ext cx="1608931" cy="1608931"/>
              <a:chOff x="196744" y="2624535"/>
              <a:chExt cx="1608931" cy="1608931"/>
            </a:xfrm>
          </p:grpSpPr>
          <p:sp>
            <p:nvSpPr>
              <p:cNvPr id="28" name="Teardrop 27">
                <a:extLst>
                  <a:ext uri="{FF2B5EF4-FFF2-40B4-BE49-F238E27FC236}">
                    <a16:creationId xmlns:a16="http://schemas.microsoft.com/office/drawing/2014/main" id="{E515D2D9-E421-471B-8BFB-59A5901AB4A2}"/>
                  </a:ext>
                </a:extLst>
              </p:cNvPr>
              <p:cNvSpPr/>
              <p:nvPr/>
            </p:nvSpPr>
            <p:spPr>
              <a:xfrm rot="2700000">
                <a:off x="196744" y="2624535"/>
                <a:ext cx="1608931" cy="160893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72CC822-282C-487F-8383-633AC2362218}"/>
                  </a:ext>
                </a:extLst>
              </p:cNvPr>
              <p:cNvSpPr/>
              <p:nvPr/>
            </p:nvSpPr>
            <p:spPr>
              <a:xfrm>
                <a:off x="338427" y="2766218"/>
                <a:ext cx="1325563" cy="132556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Alterations &amp; Tailoring outline">
              <a:extLst>
                <a:ext uri="{FF2B5EF4-FFF2-40B4-BE49-F238E27FC236}">
                  <a16:creationId xmlns:a16="http://schemas.microsoft.com/office/drawing/2014/main" id="{E67CAA7C-4266-4763-A651-37DE6DF67D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410390" y="2580771"/>
              <a:ext cx="914400" cy="914400"/>
            </a:xfrm>
            <a:prstGeom prst="rect">
              <a:avLst/>
            </a:prstGeom>
          </p:spPr>
        </p:pic>
      </p:grpSp>
      <p:grpSp>
        <p:nvGrpSpPr>
          <p:cNvPr id="3" name="Group 2">
            <a:extLst>
              <a:ext uri="{FF2B5EF4-FFF2-40B4-BE49-F238E27FC236}">
                <a16:creationId xmlns:a16="http://schemas.microsoft.com/office/drawing/2014/main" id="{B7691667-DD55-4467-A838-5E27B7A2654D}"/>
              </a:ext>
            </a:extLst>
          </p:cNvPr>
          <p:cNvGrpSpPr/>
          <p:nvPr/>
        </p:nvGrpSpPr>
        <p:grpSpPr>
          <a:xfrm>
            <a:off x="9675971" y="2238910"/>
            <a:ext cx="1608931" cy="1608931"/>
            <a:chOff x="8979701" y="2238910"/>
            <a:chExt cx="1608931" cy="1608931"/>
          </a:xfrm>
        </p:grpSpPr>
        <p:grpSp>
          <p:nvGrpSpPr>
            <p:cNvPr id="30" name="Group 29">
              <a:extLst>
                <a:ext uri="{FF2B5EF4-FFF2-40B4-BE49-F238E27FC236}">
                  <a16:creationId xmlns:a16="http://schemas.microsoft.com/office/drawing/2014/main" id="{A7DA20D8-3828-4919-A037-55DEE6D67B5F}"/>
                </a:ext>
              </a:extLst>
            </p:cNvPr>
            <p:cNvGrpSpPr/>
            <p:nvPr/>
          </p:nvGrpSpPr>
          <p:grpSpPr>
            <a:xfrm>
              <a:off x="8979701" y="2238910"/>
              <a:ext cx="1608931" cy="1608931"/>
              <a:chOff x="2139844" y="2624535"/>
              <a:chExt cx="1608931" cy="1608931"/>
            </a:xfrm>
          </p:grpSpPr>
          <p:sp>
            <p:nvSpPr>
              <p:cNvPr id="31" name="Teardrop 30">
                <a:extLst>
                  <a:ext uri="{FF2B5EF4-FFF2-40B4-BE49-F238E27FC236}">
                    <a16:creationId xmlns:a16="http://schemas.microsoft.com/office/drawing/2014/main" id="{81796AA9-8DE3-46AA-914E-8D87B69A2151}"/>
                  </a:ext>
                </a:extLst>
              </p:cNvPr>
              <p:cNvSpPr/>
              <p:nvPr/>
            </p:nvSpPr>
            <p:spPr>
              <a:xfrm rot="2700000">
                <a:off x="2139844" y="2624535"/>
                <a:ext cx="1608931" cy="160893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A0604DF-7970-466A-8FD9-93EB847E4FDE}"/>
                  </a:ext>
                </a:extLst>
              </p:cNvPr>
              <p:cNvSpPr/>
              <p:nvPr/>
            </p:nvSpPr>
            <p:spPr>
              <a:xfrm>
                <a:off x="2281527" y="2766218"/>
                <a:ext cx="1325563" cy="132556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Bank check outline">
              <a:extLst>
                <a:ext uri="{FF2B5EF4-FFF2-40B4-BE49-F238E27FC236}">
                  <a16:creationId xmlns:a16="http://schemas.microsoft.com/office/drawing/2014/main" id="{FC16BC9E-27C7-4635-98AF-13321123D1E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335786" y="2580771"/>
              <a:ext cx="914400" cy="914400"/>
            </a:xfrm>
            <a:prstGeom prst="rect">
              <a:avLst/>
            </a:prstGeom>
          </p:spPr>
        </p:pic>
      </p:grpSp>
      <p:pic>
        <p:nvPicPr>
          <p:cNvPr id="47" name="Graphic 46" descr="Magnifying glass outline">
            <a:extLst>
              <a:ext uri="{FF2B5EF4-FFF2-40B4-BE49-F238E27FC236}">
                <a16:creationId xmlns:a16="http://schemas.microsoft.com/office/drawing/2014/main" id="{8EEE4293-3BA3-404D-A49B-53EC63AEE9E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66382" y="2598443"/>
            <a:ext cx="914400" cy="914400"/>
          </a:xfrm>
          <a:prstGeom prst="rect">
            <a:avLst/>
          </a:prstGeom>
        </p:spPr>
      </p:pic>
      <p:pic>
        <p:nvPicPr>
          <p:cNvPr id="11" name="Graphic 10" descr="Piggy Bank outline">
            <a:extLst>
              <a:ext uri="{FF2B5EF4-FFF2-40B4-BE49-F238E27FC236}">
                <a16:creationId xmlns:a16="http://schemas.microsoft.com/office/drawing/2014/main" id="{5681A63A-6407-47F0-8DD8-96EF44CAA2B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3146422" y="2535051"/>
            <a:ext cx="1005840" cy="1005840"/>
          </a:xfrm>
          <a:prstGeom prst="rect">
            <a:avLst/>
          </a:prstGeom>
        </p:spPr>
      </p:pic>
      <p:cxnSp>
        <p:nvCxnSpPr>
          <p:cNvPr id="49" name="Straight Connector 48">
            <a:extLst>
              <a:ext uri="{FF2B5EF4-FFF2-40B4-BE49-F238E27FC236}">
                <a16:creationId xmlns:a16="http://schemas.microsoft.com/office/drawing/2014/main" id="{F08AE407-2D47-42F8-98BF-722919122475}"/>
              </a:ext>
            </a:extLst>
          </p:cNvPr>
          <p:cNvCxnSpPr>
            <a:cxnSpLocks/>
            <a:stCxn id="52" idx="3"/>
          </p:cNvCxnSpPr>
          <p:nvPr/>
        </p:nvCxnSpPr>
        <p:spPr>
          <a:xfrm>
            <a:off x="3933171" y="6526060"/>
            <a:ext cx="825882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C0B5030-94A1-48D2-90AA-B0C88C79A2D3}"/>
              </a:ext>
            </a:extLst>
          </p:cNvPr>
          <p:cNvCxnSpPr>
            <a:cxnSpLocks/>
            <a:endCxn id="52" idx="1"/>
          </p:cNvCxnSpPr>
          <p:nvPr/>
        </p:nvCxnSpPr>
        <p:spPr>
          <a:xfrm>
            <a:off x="-16701" y="6526060"/>
            <a:ext cx="93110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C119F44-1C00-4BAC-8378-B883750DE276}"/>
              </a:ext>
            </a:extLst>
          </p:cNvPr>
          <p:cNvSpPr/>
          <p:nvPr/>
        </p:nvSpPr>
        <p:spPr>
          <a:xfrm>
            <a:off x="914401" y="6311595"/>
            <a:ext cx="3018770"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chemeClr val="accent4"/>
                </a:solidFill>
              </a:rPr>
              <a:t>CUSTOMER </a:t>
            </a:r>
            <a:r>
              <a:rPr lang="en-US" sz="1600" b="1" spc="300" dirty="0" smtClean="0">
                <a:solidFill>
                  <a:schemeClr val="accent4"/>
                </a:solidFill>
              </a:rPr>
              <a:t>SUCCESS</a:t>
            </a:r>
            <a:endParaRPr lang="en-US" sz="1600" b="1" spc="300" dirty="0">
              <a:solidFill>
                <a:schemeClr val="accent4"/>
              </a:solidFill>
            </a:endParaRPr>
          </a:p>
        </p:txBody>
      </p:sp>
      <p:sp>
        <p:nvSpPr>
          <p:cNvPr id="5" name="Slide Number Placeholder 4">
            <a:extLst>
              <a:ext uri="{FF2B5EF4-FFF2-40B4-BE49-F238E27FC236}">
                <a16:creationId xmlns:a16="http://schemas.microsoft.com/office/drawing/2014/main" id="{5A8FA0F5-12FA-4126-9548-3EB7F465859E}"/>
              </a:ext>
            </a:extLst>
          </p:cNvPr>
          <p:cNvSpPr>
            <a:spLocks noGrp="1"/>
          </p:cNvSpPr>
          <p:nvPr>
            <p:ph type="sldNum" sz="quarter" idx="12"/>
          </p:nvPr>
        </p:nvSpPr>
        <p:spPr>
          <a:xfrm>
            <a:off x="9199880" y="6492875"/>
            <a:ext cx="2743200" cy="365125"/>
          </a:xfrm>
        </p:spPr>
        <p:txBody>
          <a:bodyPr/>
          <a:lstStyle/>
          <a:p>
            <a:fld id="{D17B8275-806A-4A5E-8F75-C957AD850D33}" type="slidenum">
              <a:rPr lang="en-US" smtClean="0"/>
              <a:t>11</a:t>
            </a:fld>
            <a:endParaRPr lang="en-US" dirty="0"/>
          </a:p>
        </p:txBody>
      </p:sp>
    </p:spTree>
    <p:extLst>
      <p:ext uri="{BB962C8B-B14F-4D97-AF65-F5344CB8AC3E}">
        <p14:creationId xmlns:p14="http://schemas.microsoft.com/office/powerpoint/2010/main" val="232756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mailboxes on a dock&#10;&#10;Description automatically generated with low confidence">
            <a:extLst>
              <a:ext uri="{FF2B5EF4-FFF2-40B4-BE49-F238E27FC236}">
                <a16:creationId xmlns:a16="http://schemas.microsoft.com/office/drawing/2014/main" id="{4A63ED74-AAA8-4D15-A5F3-06A511F336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7" y="0"/>
            <a:ext cx="12192001" cy="6858001"/>
          </a:xfrm>
          <a:prstGeom prst="rect">
            <a:avLst/>
          </a:prstGeom>
        </p:spPr>
      </p:pic>
      <p:sp>
        <p:nvSpPr>
          <p:cNvPr id="10" name="Rectangle 9">
            <a:extLst>
              <a:ext uri="{FF2B5EF4-FFF2-40B4-BE49-F238E27FC236}">
                <a16:creationId xmlns:a16="http://schemas.microsoft.com/office/drawing/2014/main" id="{C4174CE2-1F1B-4C7A-B8A0-967380C6E8B6}"/>
              </a:ext>
            </a:extLst>
          </p:cNvPr>
          <p:cNvSpPr/>
          <p:nvPr/>
        </p:nvSpPr>
        <p:spPr>
          <a:xfrm>
            <a:off x="-1" y="0"/>
            <a:ext cx="12191999" cy="6858000"/>
          </a:xfrm>
          <a:prstGeom prst="rect">
            <a:avLst/>
          </a:prstGeom>
          <a:solidFill>
            <a:srgbClr val="003C71">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300" dirty="0"/>
          </a:p>
        </p:txBody>
      </p:sp>
      <p:pic>
        <p:nvPicPr>
          <p:cNvPr id="4" name="Picture 3" descr="A group of mailboxes on a dock&#10;&#10;Description automatically generated with low confidence">
            <a:extLst>
              <a:ext uri="{FF2B5EF4-FFF2-40B4-BE49-F238E27FC236}">
                <a16:creationId xmlns:a16="http://schemas.microsoft.com/office/drawing/2014/main" id="{AC4F9E90-BF88-4B6D-9C28-FFF1C04A90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1911" y="2101583"/>
            <a:ext cx="3174621" cy="3164116"/>
          </a:xfrm>
          <a:prstGeom prst="ellipse">
            <a:avLst/>
          </a:prstGeom>
          <a:noFill/>
          <a:ln w="19050">
            <a:solidFill>
              <a:srgbClr val="FFFFFF"/>
            </a:solidFill>
          </a:ln>
        </p:spPr>
      </p:pic>
      <p:sp>
        <p:nvSpPr>
          <p:cNvPr id="5" name="Rectangle 4">
            <a:extLst>
              <a:ext uri="{FF2B5EF4-FFF2-40B4-BE49-F238E27FC236}">
                <a16:creationId xmlns:a16="http://schemas.microsoft.com/office/drawing/2014/main" id="{38D68417-63FB-4011-A113-FCBF893AE74C}"/>
              </a:ext>
            </a:extLst>
          </p:cNvPr>
          <p:cNvSpPr/>
          <p:nvPr/>
        </p:nvSpPr>
        <p:spPr>
          <a:xfrm>
            <a:off x="8084457" y="991137"/>
            <a:ext cx="3454399" cy="151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Arial" panose="020B0604020202020204"/>
                <a:ea typeface="+mn-ea"/>
                <a:cs typeface="+mn-cs"/>
              </a:rPr>
              <a:t>A</a:t>
            </a:r>
            <a:r>
              <a:rPr kumimoji="0" lang="en-US" sz="3200" b="1" i="1" u="none" strike="noStrike" kern="1200" cap="none" spc="0" normalizeH="0" baseline="0" noProof="0" dirty="0">
                <a:ln>
                  <a:noFill/>
                </a:ln>
                <a:solidFill>
                  <a:schemeClr val="bg2"/>
                </a:solidFill>
                <a:effectLst/>
                <a:uLnTx/>
                <a:uFillTx/>
                <a:latin typeface="Arial" panose="020B0604020202020204"/>
                <a:ea typeface="+mn-ea"/>
                <a:cs typeface="+mn-cs"/>
              </a:rPr>
              <a:t> positive </a:t>
            </a:r>
            <a:r>
              <a:rPr kumimoji="0" lang="en-US" sz="3200" b="1" i="0" u="none" strike="noStrike" kern="1200" cap="none" spc="0" normalizeH="0" baseline="0" noProof="0" dirty="0">
                <a:ln>
                  <a:noFill/>
                </a:ln>
                <a:solidFill>
                  <a:schemeClr val="bg2"/>
                </a:solidFill>
                <a:effectLst/>
                <a:uLnTx/>
                <a:uFillTx/>
                <a:latin typeface="Arial" panose="020B0604020202020204"/>
                <a:ea typeface="+mn-ea"/>
                <a:cs typeface="+mn-cs"/>
              </a:rPr>
              <a:t>connection to </a:t>
            </a:r>
            <a:r>
              <a:rPr kumimoji="0" lang="en-US" sz="3200" b="1" i="0" u="none" strike="noStrike" kern="1200" cap="none" spc="0" normalizeH="0" baseline="0" noProof="0" dirty="0" smtClean="0">
                <a:ln>
                  <a:noFill/>
                </a:ln>
                <a:solidFill>
                  <a:schemeClr val="bg2"/>
                </a:solidFill>
                <a:effectLst/>
                <a:uLnTx/>
                <a:uFillTx/>
                <a:latin typeface="Arial" panose="020B0604020202020204"/>
                <a:ea typeface="+mn-ea"/>
                <a:cs typeface="+mn-cs"/>
              </a:rPr>
              <a:t>your customers</a:t>
            </a:r>
            <a:endParaRPr kumimoji="0" lang="en-US" sz="3200" b="1" i="0" u="none" strike="noStrike" kern="1200" cap="none" spc="0" normalizeH="0" baseline="0" noProof="0" dirty="0">
              <a:ln>
                <a:noFill/>
              </a:ln>
              <a:solidFill>
                <a:schemeClr val="bg2"/>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F513E19E-E21A-4BE2-A145-4E4B9122C351}"/>
              </a:ext>
            </a:extLst>
          </p:cNvPr>
          <p:cNvCxnSpPr>
            <a:cxnSpLocks/>
            <a:endCxn id="7" idx="1"/>
          </p:cNvCxnSpPr>
          <p:nvPr/>
        </p:nvCxnSpPr>
        <p:spPr>
          <a:xfrm>
            <a:off x="-16701" y="6526060"/>
            <a:ext cx="8149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F11C463-F395-44C5-9316-28D400D6E532}"/>
              </a:ext>
            </a:extLst>
          </p:cNvPr>
          <p:cNvSpPr/>
          <p:nvPr/>
        </p:nvSpPr>
        <p:spPr>
          <a:xfrm>
            <a:off x="798289" y="6311595"/>
            <a:ext cx="3174622"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1" i="0" u="none" strike="noStrike" kern="1200" cap="none" spc="300" normalizeH="0" baseline="0" noProof="0" dirty="0">
                <a:ln>
                  <a:noFill/>
                </a:ln>
                <a:solidFill>
                  <a:schemeClr val="bg1"/>
                </a:solidFill>
                <a:effectLst/>
                <a:uLnTx/>
                <a:uFillTx/>
                <a:latin typeface="Arial" panose="020B0604020202020204"/>
                <a:ea typeface="+mn-ea"/>
                <a:cs typeface="+mn-cs"/>
              </a:rPr>
              <a:t>CUSTOMER </a:t>
            </a:r>
            <a:r>
              <a:rPr lang="en-US" sz="1600" b="1" spc="300" dirty="0">
                <a:solidFill>
                  <a:schemeClr val="bg1"/>
                </a:solidFill>
              </a:rPr>
              <a:t>SUCCESS</a:t>
            </a:r>
            <a:endParaRPr kumimoji="0" lang="en-US" sz="1600" b="1" i="0" u="none" strike="noStrike" kern="1200" cap="none" spc="300" normalizeH="0" baseline="0" noProof="0" dirty="0">
              <a:ln>
                <a:noFill/>
              </a:ln>
              <a:solidFill>
                <a:schemeClr val="bg1"/>
              </a:solidFill>
              <a:effectLst/>
              <a:uLnTx/>
              <a:uFillTx/>
              <a:latin typeface="Arial" panose="020B0604020202020204"/>
            </a:endParaRPr>
          </a:p>
        </p:txBody>
      </p:sp>
      <p:cxnSp>
        <p:nvCxnSpPr>
          <p:cNvPr id="11" name="Straight Connector 10">
            <a:extLst>
              <a:ext uri="{FF2B5EF4-FFF2-40B4-BE49-F238E27FC236}">
                <a16:creationId xmlns:a16="http://schemas.microsoft.com/office/drawing/2014/main" id="{35C203A2-0652-40A1-879D-0AE5D75CA927}"/>
              </a:ext>
            </a:extLst>
          </p:cNvPr>
          <p:cNvCxnSpPr>
            <a:cxnSpLocks/>
            <a:stCxn id="7" idx="3"/>
          </p:cNvCxnSpPr>
          <p:nvPr/>
        </p:nvCxnSpPr>
        <p:spPr>
          <a:xfrm>
            <a:off x="3972911" y="6526060"/>
            <a:ext cx="82190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2805594-3EF8-4D77-8E5B-D34B8B9756D4}"/>
              </a:ext>
            </a:extLst>
          </p:cNvPr>
          <p:cNvCxnSpPr>
            <a:cxnSpLocks/>
            <a:stCxn id="5" idx="1"/>
            <a:endCxn id="4" idx="6"/>
          </p:cNvCxnSpPr>
          <p:nvPr/>
        </p:nvCxnSpPr>
        <p:spPr>
          <a:xfrm rot="10800000" flipV="1">
            <a:off x="6226533" y="1750315"/>
            <a:ext cx="1857925" cy="1933325"/>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FD9CAA9-CD2E-4DB1-92B3-4A32F3546609}"/>
              </a:ext>
            </a:extLst>
          </p:cNvPr>
          <p:cNvSpPr>
            <a:spLocks noGrp="1"/>
          </p:cNvSpPr>
          <p:nvPr>
            <p:ph type="sldNum" sz="quarter" idx="12"/>
          </p:nvPr>
        </p:nvSpPr>
        <p:spPr>
          <a:xfrm>
            <a:off x="9220200" y="6508750"/>
            <a:ext cx="2743200" cy="365125"/>
          </a:xfrm>
        </p:spPr>
        <p:txBody>
          <a:bodyPr/>
          <a:lstStyle/>
          <a:p>
            <a:fld id="{D17B8275-806A-4A5E-8F75-C957AD850D33}" type="slidenum">
              <a:rPr lang="en-US" smtClean="0"/>
              <a:t>12</a:t>
            </a:fld>
            <a:endParaRPr lang="en-US" dirty="0"/>
          </a:p>
        </p:txBody>
      </p:sp>
    </p:spTree>
    <p:extLst>
      <p:ext uri="{BB962C8B-B14F-4D97-AF65-F5344CB8AC3E}">
        <p14:creationId xmlns:p14="http://schemas.microsoft.com/office/powerpoint/2010/main" val="288788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text, person, indoor, people&#10;&#10;Description automatically generated">
            <a:extLst>
              <a:ext uri="{FF2B5EF4-FFF2-40B4-BE49-F238E27FC236}">
                <a16:creationId xmlns:a16="http://schemas.microsoft.com/office/drawing/2014/main" id="{FA602508-CEC0-45F4-BED4-DFE3412788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531429" cy="6858000"/>
          </a:xfrm>
          <a:prstGeom prst="rect">
            <a:avLst/>
          </a:prstGeom>
        </p:spPr>
      </p:pic>
      <p:sp>
        <p:nvSpPr>
          <p:cNvPr id="13" name="Rectangle 12">
            <a:extLst>
              <a:ext uri="{FF2B5EF4-FFF2-40B4-BE49-F238E27FC236}">
                <a16:creationId xmlns:a16="http://schemas.microsoft.com/office/drawing/2014/main" id="{D7F0B6E1-889C-4C8D-8005-535EDF258F20}"/>
              </a:ext>
            </a:extLst>
          </p:cNvPr>
          <p:cNvSpPr/>
          <p:nvPr/>
        </p:nvSpPr>
        <p:spPr>
          <a:xfrm>
            <a:off x="914401" y="6311595"/>
            <a:ext cx="3018770"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chemeClr val="bg1"/>
                </a:solidFill>
              </a:rPr>
              <a:t>CUSTOMER </a:t>
            </a:r>
            <a:r>
              <a:rPr lang="en-US" sz="1600" b="1" spc="300" dirty="0" smtClean="0">
                <a:solidFill>
                  <a:schemeClr val="bg1"/>
                </a:solidFill>
              </a:rPr>
              <a:t>SUCCESS</a:t>
            </a:r>
            <a:endParaRPr lang="en-US" sz="1600" b="1" spc="300" dirty="0">
              <a:solidFill>
                <a:schemeClr val="bg1"/>
              </a:solidFill>
            </a:endParaRPr>
          </a:p>
        </p:txBody>
      </p:sp>
      <p:sp>
        <p:nvSpPr>
          <p:cNvPr id="3" name="Content Placeholder 2">
            <a:extLst>
              <a:ext uri="{FF2B5EF4-FFF2-40B4-BE49-F238E27FC236}">
                <a16:creationId xmlns:a16="http://schemas.microsoft.com/office/drawing/2014/main" id="{3AA6565C-A2FB-4B83-A45D-7ECB999F21C8}"/>
              </a:ext>
            </a:extLst>
          </p:cNvPr>
          <p:cNvSpPr>
            <a:spLocks noGrp="1"/>
          </p:cNvSpPr>
          <p:nvPr>
            <p:ph idx="1"/>
          </p:nvPr>
        </p:nvSpPr>
        <p:spPr>
          <a:xfrm>
            <a:off x="838200" y="1862201"/>
            <a:ext cx="10515600" cy="4351338"/>
          </a:xfrm>
        </p:spPr>
        <p:txBody>
          <a:bodyPr/>
          <a:lstStyle/>
          <a:p>
            <a:pPr lvl="1"/>
            <a:endParaRPr lang="en-US" dirty="0"/>
          </a:p>
          <a:p>
            <a:endParaRPr lang="en-US" dirty="0"/>
          </a:p>
        </p:txBody>
      </p:sp>
      <p:pic>
        <p:nvPicPr>
          <p:cNvPr id="5" name="Picture 4">
            <a:extLst>
              <a:ext uri="{FF2B5EF4-FFF2-40B4-BE49-F238E27FC236}">
                <a16:creationId xmlns:a16="http://schemas.microsoft.com/office/drawing/2014/main" id="{2A6EF214-49ED-4AC1-953D-C116F604B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327" y="7555694"/>
            <a:ext cx="8290076" cy="5167312"/>
          </a:xfrm>
          <a:prstGeom prst="rect">
            <a:avLst/>
          </a:prstGeom>
        </p:spPr>
      </p:pic>
      <p:sp>
        <p:nvSpPr>
          <p:cNvPr id="7" name="Rectangle 6">
            <a:extLst>
              <a:ext uri="{FF2B5EF4-FFF2-40B4-BE49-F238E27FC236}">
                <a16:creationId xmlns:a16="http://schemas.microsoft.com/office/drawing/2014/main" id="{E2BD5AB9-8D9E-4801-8EC1-BEC9F2A12059}"/>
              </a:ext>
            </a:extLst>
          </p:cNvPr>
          <p:cNvSpPr/>
          <p:nvPr/>
        </p:nvSpPr>
        <p:spPr>
          <a:xfrm>
            <a:off x="7251032" y="1674095"/>
            <a:ext cx="3561347" cy="3509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a:ea typeface="+mn-ea"/>
                <a:cs typeface="+mn-cs"/>
              </a:rPr>
              <a:t>Investing in the community</a:t>
            </a:r>
          </a:p>
        </p:txBody>
      </p:sp>
      <p:cxnSp>
        <p:nvCxnSpPr>
          <p:cNvPr id="11" name="Straight Connector 10">
            <a:extLst>
              <a:ext uri="{FF2B5EF4-FFF2-40B4-BE49-F238E27FC236}">
                <a16:creationId xmlns:a16="http://schemas.microsoft.com/office/drawing/2014/main" id="{03FCA96E-C9C5-4822-810A-62DFDA5535EF}"/>
              </a:ext>
            </a:extLst>
          </p:cNvPr>
          <p:cNvCxnSpPr>
            <a:cxnSpLocks/>
            <a:stCxn id="13" idx="3"/>
          </p:cNvCxnSpPr>
          <p:nvPr/>
        </p:nvCxnSpPr>
        <p:spPr>
          <a:xfrm>
            <a:off x="3933171" y="6526060"/>
            <a:ext cx="82588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941597-1C63-4DD6-AB3F-FA95B416641C}"/>
              </a:ext>
            </a:extLst>
          </p:cNvPr>
          <p:cNvCxnSpPr>
            <a:cxnSpLocks/>
            <a:endCxn id="13" idx="1"/>
          </p:cNvCxnSpPr>
          <p:nvPr/>
        </p:nvCxnSpPr>
        <p:spPr>
          <a:xfrm>
            <a:off x="-16701" y="6526060"/>
            <a:ext cx="9311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F0FAB05-1717-41C1-92DE-9CE4433EF955}"/>
              </a:ext>
            </a:extLst>
          </p:cNvPr>
          <p:cNvSpPr>
            <a:spLocks noGrp="1"/>
          </p:cNvSpPr>
          <p:nvPr>
            <p:ph type="sldNum" sz="quarter" idx="12"/>
          </p:nvPr>
        </p:nvSpPr>
        <p:spPr>
          <a:xfrm>
            <a:off x="9220200" y="6498590"/>
            <a:ext cx="2743200" cy="365125"/>
          </a:xfrm>
        </p:spPr>
        <p:txBody>
          <a:bodyPr/>
          <a:lstStyle/>
          <a:p>
            <a:fld id="{D17B8275-806A-4A5E-8F75-C957AD850D33}" type="slidenum">
              <a:rPr lang="en-US" smtClean="0"/>
              <a:t>13</a:t>
            </a:fld>
            <a:endParaRPr lang="en-US" dirty="0"/>
          </a:p>
        </p:txBody>
      </p:sp>
    </p:spTree>
    <p:extLst>
      <p:ext uri="{BB962C8B-B14F-4D97-AF65-F5344CB8AC3E}">
        <p14:creationId xmlns:p14="http://schemas.microsoft.com/office/powerpoint/2010/main" val="14817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food, bunch, different, variety&#10;&#10;Description automatically generated">
            <a:extLst>
              <a:ext uri="{FF2B5EF4-FFF2-40B4-BE49-F238E27FC236}">
                <a16:creationId xmlns:a16="http://schemas.microsoft.com/office/drawing/2014/main" id="{2EB55180-63A2-405D-ABE1-B0278E673C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502399" cy="6858000"/>
          </a:xfrm>
          <a:prstGeom prst="rect">
            <a:avLst/>
          </a:prstGeom>
        </p:spPr>
      </p:pic>
      <p:cxnSp>
        <p:nvCxnSpPr>
          <p:cNvPr id="9" name="Straight Connector 8">
            <a:extLst>
              <a:ext uri="{FF2B5EF4-FFF2-40B4-BE49-F238E27FC236}">
                <a16:creationId xmlns:a16="http://schemas.microsoft.com/office/drawing/2014/main" id="{11B4E67F-057C-4732-9DC3-F1FB7C11FFD9}"/>
              </a:ext>
            </a:extLst>
          </p:cNvPr>
          <p:cNvCxnSpPr>
            <a:cxnSpLocks/>
            <a:stCxn id="11" idx="3"/>
          </p:cNvCxnSpPr>
          <p:nvPr/>
        </p:nvCxnSpPr>
        <p:spPr>
          <a:xfrm>
            <a:off x="3933171" y="6526060"/>
            <a:ext cx="82588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30AF75-7234-480D-839E-A4B3F3CFEA23}"/>
              </a:ext>
            </a:extLst>
          </p:cNvPr>
          <p:cNvCxnSpPr>
            <a:cxnSpLocks/>
            <a:endCxn id="11" idx="1"/>
          </p:cNvCxnSpPr>
          <p:nvPr/>
        </p:nvCxnSpPr>
        <p:spPr>
          <a:xfrm>
            <a:off x="-16701" y="6526060"/>
            <a:ext cx="9311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A0735E1-1C68-427C-A53A-570209FEDD74}"/>
              </a:ext>
            </a:extLst>
          </p:cNvPr>
          <p:cNvSpPr/>
          <p:nvPr/>
        </p:nvSpPr>
        <p:spPr>
          <a:xfrm>
            <a:off x="914401" y="6311595"/>
            <a:ext cx="3018770"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chemeClr val="bg1"/>
                </a:solidFill>
              </a:rPr>
              <a:t>CUSTOMER </a:t>
            </a:r>
            <a:r>
              <a:rPr lang="en-US" sz="1600" b="1" spc="300" dirty="0" smtClean="0">
                <a:solidFill>
                  <a:schemeClr val="bg1"/>
                </a:solidFill>
              </a:rPr>
              <a:t>SUCCESS</a:t>
            </a:r>
            <a:endParaRPr lang="en-US" sz="1600" b="1" spc="300" dirty="0">
              <a:solidFill>
                <a:schemeClr val="bg1"/>
              </a:solidFill>
            </a:endParaRPr>
          </a:p>
        </p:txBody>
      </p:sp>
      <p:sp>
        <p:nvSpPr>
          <p:cNvPr id="8" name="Rectangle 7">
            <a:extLst>
              <a:ext uri="{FF2B5EF4-FFF2-40B4-BE49-F238E27FC236}">
                <a16:creationId xmlns:a16="http://schemas.microsoft.com/office/drawing/2014/main" id="{10A6F886-C74D-4863-B23D-9D991CC84034}"/>
              </a:ext>
            </a:extLst>
          </p:cNvPr>
          <p:cNvSpPr/>
          <p:nvPr/>
        </p:nvSpPr>
        <p:spPr>
          <a:xfrm>
            <a:off x="7251032" y="1674095"/>
            <a:ext cx="3561347" cy="3509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a:ea typeface="+mn-ea"/>
                <a:cs typeface="+mn-cs"/>
              </a:rPr>
              <a:t>Enabling economic vibrancy </a:t>
            </a:r>
          </a:p>
        </p:txBody>
      </p:sp>
      <p:sp>
        <p:nvSpPr>
          <p:cNvPr id="3" name="Slide Number Placeholder 2">
            <a:extLst>
              <a:ext uri="{FF2B5EF4-FFF2-40B4-BE49-F238E27FC236}">
                <a16:creationId xmlns:a16="http://schemas.microsoft.com/office/drawing/2014/main" id="{454F8322-0196-4A1B-819D-07BE0E033DDD}"/>
              </a:ext>
            </a:extLst>
          </p:cNvPr>
          <p:cNvSpPr>
            <a:spLocks noGrp="1"/>
          </p:cNvSpPr>
          <p:nvPr>
            <p:ph type="sldNum" sz="quarter" idx="12"/>
          </p:nvPr>
        </p:nvSpPr>
        <p:spPr>
          <a:xfrm>
            <a:off x="9220200" y="6498590"/>
            <a:ext cx="2743200" cy="365125"/>
          </a:xfrm>
        </p:spPr>
        <p:txBody>
          <a:bodyPr/>
          <a:lstStyle/>
          <a:p>
            <a:fld id="{D17B8275-806A-4A5E-8F75-C957AD850D33}" type="slidenum">
              <a:rPr lang="en-US" smtClean="0"/>
              <a:t>14</a:t>
            </a:fld>
            <a:endParaRPr lang="en-US" dirty="0"/>
          </a:p>
        </p:txBody>
      </p:sp>
    </p:spTree>
    <p:extLst>
      <p:ext uri="{BB962C8B-B14F-4D97-AF65-F5344CB8AC3E}">
        <p14:creationId xmlns:p14="http://schemas.microsoft.com/office/powerpoint/2010/main" val="247381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C043D-8A35-4B32-A24C-D3EDCB84AB9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39497" y="123189"/>
            <a:ext cx="3199545" cy="3200400"/>
          </a:xfrm>
          <a:prstGeom prst="ellipse">
            <a:avLst/>
          </a:prstGeom>
          <a:ln w="12700">
            <a:solidFill>
              <a:schemeClr val="bg1"/>
            </a:solidFill>
          </a:ln>
        </p:spPr>
      </p:pic>
      <p:pic>
        <p:nvPicPr>
          <p:cNvPr id="6" name="Picture 5">
            <a:extLst>
              <a:ext uri="{FF2B5EF4-FFF2-40B4-BE49-F238E27FC236}">
                <a16:creationId xmlns:a16="http://schemas.microsoft.com/office/drawing/2014/main" id="{A7AB2B05-8DBB-4751-B69E-A9BC927A5E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71302" y="3190958"/>
            <a:ext cx="3199540" cy="3200400"/>
          </a:xfrm>
          <a:prstGeom prst="ellipse">
            <a:avLst/>
          </a:prstGeom>
          <a:ln w="12700">
            <a:solidFill>
              <a:schemeClr val="bg1"/>
            </a:solidFill>
          </a:ln>
        </p:spPr>
      </p:pic>
      <p:sp>
        <p:nvSpPr>
          <p:cNvPr id="7" name="Title 1">
            <a:extLst>
              <a:ext uri="{FF2B5EF4-FFF2-40B4-BE49-F238E27FC236}">
                <a16:creationId xmlns:a16="http://schemas.microsoft.com/office/drawing/2014/main" id="{B7327F3F-CC32-4EC1-814E-55F3EF2AB1DF}"/>
              </a:ext>
            </a:extLst>
          </p:cNvPr>
          <p:cNvSpPr txBox="1">
            <a:spLocks/>
          </p:cNvSpPr>
          <p:nvPr/>
        </p:nvSpPr>
        <p:spPr>
          <a:xfrm>
            <a:off x="10045185" y="4214602"/>
            <a:ext cx="1918215" cy="9034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Air quality</a:t>
            </a:r>
          </a:p>
        </p:txBody>
      </p:sp>
      <p:cxnSp>
        <p:nvCxnSpPr>
          <p:cNvPr id="8" name="Connector: Elbow 7">
            <a:extLst>
              <a:ext uri="{FF2B5EF4-FFF2-40B4-BE49-F238E27FC236}">
                <a16:creationId xmlns:a16="http://schemas.microsoft.com/office/drawing/2014/main" id="{43442D9B-E96A-4A92-B73F-069C6B6DC5D4}"/>
              </a:ext>
            </a:extLst>
          </p:cNvPr>
          <p:cNvCxnSpPr>
            <a:cxnSpLocks/>
            <a:stCxn id="7" idx="0"/>
            <a:endCxn id="4" idx="4"/>
          </p:cNvCxnSpPr>
          <p:nvPr/>
        </p:nvCxnSpPr>
        <p:spPr>
          <a:xfrm rot="16200000" flipV="1">
            <a:off x="9926276" y="3136584"/>
            <a:ext cx="891013" cy="1265023"/>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1FABFAA-1272-4AFB-ADE2-9C90C7B5742E}"/>
              </a:ext>
            </a:extLst>
          </p:cNvPr>
          <p:cNvSpPr txBox="1">
            <a:spLocks/>
          </p:cNvSpPr>
          <p:nvPr/>
        </p:nvSpPr>
        <p:spPr>
          <a:xfrm>
            <a:off x="3981793" y="5444921"/>
            <a:ext cx="1866542" cy="5290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Comfort</a:t>
            </a:r>
          </a:p>
        </p:txBody>
      </p:sp>
      <p:cxnSp>
        <p:nvCxnSpPr>
          <p:cNvPr id="17" name="Connector: Elbow 16">
            <a:extLst>
              <a:ext uri="{FF2B5EF4-FFF2-40B4-BE49-F238E27FC236}">
                <a16:creationId xmlns:a16="http://schemas.microsoft.com/office/drawing/2014/main" id="{F3F82FD1-1871-4EF0-8CDE-BFF63AE9AE12}"/>
              </a:ext>
            </a:extLst>
          </p:cNvPr>
          <p:cNvCxnSpPr>
            <a:cxnSpLocks/>
            <a:stCxn id="16" idx="0"/>
            <a:endCxn id="6" idx="2"/>
          </p:cNvCxnSpPr>
          <p:nvPr/>
        </p:nvCxnSpPr>
        <p:spPr>
          <a:xfrm rot="5400000" flipH="1" flipV="1">
            <a:off x="5216302" y="4489921"/>
            <a:ext cx="653763" cy="125623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2BAC727-0834-41EC-92E1-3901F61512CC}"/>
              </a:ext>
            </a:extLst>
          </p:cNvPr>
          <p:cNvSpPr txBox="1">
            <a:spLocks/>
          </p:cNvSpPr>
          <p:nvPr/>
        </p:nvSpPr>
        <p:spPr>
          <a:xfrm>
            <a:off x="2423786" y="241603"/>
            <a:ext cx="1769298" cy="548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Safety</a:t>
            </a:r>
          </a:p>
        </p:txBody>
      </p:sp>
      <p:cxnSp>
        <p:nvCxnSpPr>
          <p:cNvPr id="25" name="Straight Connector 24">
            <a:extLst>
              <a:ext uri="{FF2B5EF4-FFF2-40B4-BE49-F238E27FC236}">
                <a16:creationId xmlns:a16="http://schemas.microsoft.com/office/drawing/2014/main" id="{86EF2558-89A1-4CC1-AD39-3B36BBDEE005}"/>
              </a:ext>
            </a:extLst>
          </p:cNvPr>
          <p:cNvCxnSpPr>
            <a:cxnSpLocks/>
            <a:stCxn id="27" idx="3"/>
          </p:cNvCxnSpPr>
          <p:nvPr/>
        </p:nvCxnSpPr>
        <p:spPr>
          <a:xfrm>
            <a:off x="3933171" y="6526060"/>
            <a:ext cx="825882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5EF913-55B9-4C41-9B5D-51B6AC202852}"/>
              </a:ext>
            </a:extLst>
          </p:cNvPr>
          <p:cNvCxnSpPr>
            <a:cxnSpLocks/>
            <a:endCxn id="27" idx="1"/>
          </p:cNvCxnSpPr>
          <p:nvPr/>
        </p:nvCxnSpPr>
        <p:spPr>
          <a:xfrm>
            <a:off x="-16701" y="6526060"/>
            <a:ext cx="93110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77433B0-4106-4700-9410-9EF825E55946}"/>
              </a:ext>
            </a:extLst>
          </p:cNvPr>
          <p:cNvSpPr/>
          <p:nvPr/>
        </p:nvSpPr>
        <p:spPr>
          <a:xfrm>
            <a:off x="914401" y="6311595"/>
            <a:ext cx="3018770"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chemeClr val="accent4"/>
                </a:solidFill>
              </a:rPr>
              <a:t>CUSTOMER SUCCESS</a:t>
            </a:r>
          </a:p>
        </p:txBody>
      </p:sp>
      <p:sp>
        <p:nvSpPr>
          <p:cNvPr id="15" name="Title 1">
            <a:extLst>
              <a:ext uri="{FF2B5EF4-FFF2-40B4-BE49-F238E27FC236}">
                <a16:creationId xmlns:a16="http://schemas.microsoft.com/office/drawing/2014/main" id="{E50991D2-ADCE-442A-B93F-7D376F9FA017}"/>
              </a:ext>
            </a:extLst>
          </p:cNvPr>
          <p:cNvSpPr txBox="1">
            <a:spLocks/>
          </p:cNvSpPr>
          <p:nvPr/>
        </p:nvSpPr>
        <p:spPr>
          <a:xfrm>
            <a:off x="0" y="1906444"/>
            <a:ext cx="3380514" cy="3045110"/>
          </a:xfrm>
          <a:prstGeom prst="rect">
            <a:avLst/>
          </a:prstGeom>
          <a:solidFill>
            <a:schemeClr val="bg1"/>
          </a:solidFill>
          <a:ln w="12700">
            <a:solidFill>
              <a:schemeClr val="bg1"/>
            </a:solidFill>
          </a:ln>
        </p:spPr>
        <p:txBody>
          <a:bodyPr vert="horz" lIns="274320" tIns="45720" rIns="27432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2"/>
                </a:solidFill>
              </a:rPr>
              <a:t>Impact Beyond Energy Savings</a:t>
            </a:r>
          </a:p>
        </p:txBody>
      </p:sp>
      <p:cxnSp>
        <p:nvCxnSpPr>
          <p:cNvPr id="31" name="Connector: Elbow 30">
            <a:extLst>
              <a:ext uri="{FF2B5EF4-FFF2-40B4-BE49-F238E27FC236}">
                <a16:creationId xmlns:a16="http://schemas.microsoft.com/office/drawing/2014/main" id="{90F9547C-C5AC-4C29-8FB0-87D8FD953169}"/>
              </a:ext>
            </a:extLst>
          </p:cNvPr>
          <p:cNvCxnSpPr>
            <a:cxnSpLocks/>
            <a:endCxn id="21" idx="2"/>
          </p:cNvCxnSpPr>
          <p:nvPr/>
        </p:nvCxnSpPr>
        <p:spPr>
          <a:xfrm rot="10800000">
            <a:off x="3308435" y="789691"/>
            <a:ext cx="1013038" cy="66699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842F30B-E82D-4AC1-B7A0-422CDE85FE3B}"/>
              </a:ext>
            </a:extLst>
          </p:cNvPr>
          <p:cNvSpPr>
            <a:spLocks noGrp="1"/>
          </p:cNvSpPr>
          <p:nvPr>
            <p:ph type="sldNum" sz="quarter" idx="12"/>
          </p:nvPr>
        </p:nvSpPr>
        <p:spPr>
          <a:xfrm>
            <a:off x="9220200" y="6498590"/>
            <a:ext cx="2743200" cy="365125"/>
          </a:xfrm>
        </p:spPr>
        <p:txBody>
          <a:bodyPr/>
          <a:lstStyle/>
          <a:p>
            <a:fld id="{D17B8275-806A-4A5E-8F75-C957AD850D33}" type="slidenum">
              <a:rPr lang="en-US" smtClean="0"/>
              <a:t>15</a:t>
            </a:fld>
            <a:endParaRPr lang="en-US" dirty="0"/>
          </a:p>
        </p:txBody>
      </p:sp>
      <p:pic>
        <p:nvPicPr>
          <p:cNvPr id="18" name="Picture 17">
            <a:extLst>
              <a:ext uri="{FF2B5EF4-FFF2-40B4-BE49-F238E27FC236}">
                <a16:creationId xmlns:a16="http://schemas.microsoft.com/office/drawing/2014/main" id="{3D1804D4-8F99-468D-9FE5-5B46D195A2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21473" y="123189"/>
            <a:ext cx="3199543" cy="3200400"/>
          </a:xfrm>
          <a:prstGeom prst="ellipse">
            <a:avLst/>
          </a:prstGeom>
          <a:ln w="12700">
            <a:solidFill>
              <a:schemeClr val="bg1"/>
            </a:solidFill>
          </a:ln>
        </p:spPr>
      </p:pic>
    </p:spTree>
    <p:extLst>
      <p:ext uri="{BB962C8B-B14F-4D97-AF65-F5344CB8AC3E}">
        <p14:creationId xmlns:p14="http://schemas.microsoft.com/office/powerpoint/2010/main" val="166513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pples growing on a tree&#10;&#10;Description automatically generated with medium confidence">
            <a:extLst>
              <a:ext uri="{FF2B5EF4-FFF2-40B4-BE49-F238E27FC236}">
                <a16:creationId xmlns:a16="http://schemas.microsoft.com/office/drawing/2014/main" id="{3CA84162-A983-4601-A655-DE03FFAA604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artisticBlur radius="50"/>
                    </a14:imgEffect>
                    <a14:imgEffect>
                      <a14:brightnessContrast bright="20000"/>
                    </a14:imgEffect>
                  </a14:imgLayer>
                </a14:imgProps>
              </a:ext>
              <a:ext uri="{28A0092B-C50C-407E-A947-70E740481C1C}">
                <a14:useLocalDpi xmlns:a14="http://schemas.microsoft.com/office/drawing/2010/main"/>
              </a:ext>
            </a:extLst>
          </a:blip>
          <a:srcRect/>
          <a:stretch/>
        </p:blipFill>
        <p:spPr>
          <a:xfrm>
            <a:off x="7020951" y="6264"/>
            <a:ext cx="5177626" cy="6858000"/>
          </a:xfrm>
          <a:prstGeom prst="rect">
            <a:avLst/>
          </a:prstGeom>
        </p:spPr>
      </p:pic>
      <p:pic>
        <p:nvPicPr>
          <p:cNvPr id="8" name="Picture 7" descr="Apples growing on a tree&#10;&#10;Description automatically generated with medium confidence">
            <a:extLst>
              <a:ext uri="{FF2B5EF4-FFF2-40B4-BE49-F238E27FC236}">
                <a16:creationId xmlns:a16="http://schemas.microsoft.com/office/drawing/2014/main" id="{FF48098D-333F-435A-821E-5489F0E02C4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8004664" y="1847848"/>
            <a:ext cx="3200400" cy="3200401"/>
          </a:xfrm>
          <a:prstGeom prst="ellipse">
            <a:avLst/>
          </a:prstGeom>
          <a:ln w="12700">
            <a:solidFill>
              <a:schemeClr val="bg1"/>
            </a:solidFill>
          </a:ln>
        </p:spPr>
      </p:pic>
      <p:sp>
        <p:nvSpPr>
          <p:cNvPr id="5" name="Rectangle 4">
            <a:extLst>
              <a:ext uri="{FF2B5EF4-FFF2-40B4-BE49-F238E27FC236}">
                <a16:creationId xmlns:a16="http://schemas.microsoft.com/office/drawing/2014/main" id="{FE109EB9-831C-42B6-BD6B-92D53EA4D2DC}"/>
              </a:ext>
            </a:extLst>
          </p:cNvPr>
          <p:cNvSpPr/>
          <p:nvPr/>
        </p:nvSpPr>
        <p:spPr>
          <a:xfrm>
            <a:off x="400040" y="1245740"/>
            <a:ext cx="6128081"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defTabSz="914400" rtl="0" eaLnBrk="1" fontAlgn="auto" latinLnBrk="0" hangingPunct="1">
              <a:lnSpc>
                <a:spcPct val="100000"/>
              </a:lnSpc>
              <a:spcBef>
                <a:spcPts val="0"/>
              </a:spcBef>
              <a:spcAft>
                <a:spcPts val="600"/>
              </a:spcAft>
              <a:buClrTx/>
              <a:buSzTx/>
              <a:buFontTx/>
              <a:buNone/>
              <a:tabLst/>
              <a:defRPr/>
            </a:pPr>
            <a:r>
              <a:rPr lang="en-US" sz="4800" b="1" dirty="0" smtClean="0">
                <a:solidFill>
                  <a:srgbClr val="6BA4B8"/>
                </a:solidFill>
                <a:latin typeface="Arial" panose="020B0604020202020204"/>
              </a:rPr>
              <a:t>Creating </a:t>
            </a:r>
            <a:r>
              <a:rPr kumimoji="0" lang="en-US" sz="4800" b="1" i="0" u="none" strike="noStrike" kern="1200" cap="none" spc="0" normalizeH="0" baseline="0" noProof="0" dirty="0" smtClean="0">
                <a:ln>
                  <a:noFill/>
                </a:ln>
                <a:solidFill>
                  <a:srgbClr val="6BA4B8"/>
                </a:solidFill>
                <a:effectLst/>
                <a:uLnTx/>
                <a:uFillTx/>
                <a:latin typeface="Arial" panose="020B0604020202020204"/>
                <a:ea typeface="+mn-ea"/>
                <a:cs typeface="+mn-cs"/>
              </a:rPr>
              <a:t>Economic Benefits for the Community</a:t>
            </a:r>
            <a: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t/>
            </a:r>
            <a:b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br>
            <a:endParaRPr kumimoji="0" lang="en-US" sz="1800" b="0" i="0" u="none" strike="noStrike" kern="1200" cap="none" spc="0" normalizeH="0" baseline="0" noProof="0" dirty="0">
              <a:ln>
                <a:noFill/>
              </a:ln>
              <a:solidFill>
                <a:srgbClr val="003C71"/>
              </a:solidFill>
              <a:effectLst/>
              <a:uLnTx/>
              <a:uFillTx/>
              <a:latin typeface="Arial" panose="020B0604020202020204"/>
              <a:ea typeface="Times New Roman" panose="02020603050405020304" pitchFamily="18" charset="0"/>
              <a:cs typeface="+mn-cs"/>
            </a:endParaRPr>
          </a:p>
        </p:txBody>
      </p:sp>
      <p:sp>
        <p:nvSpPr>
          <p:cNvPr id="4" name="Slide Number Placeholder 3">
            <a:extLst>
              <a:ext uri="{FF2B5EF4-FFF2-40B4-BE49-F238E27FC236}">
                <a16:creationId xmlns:a16="http://schemas.microsoft.com/office/drawing/2014/main" id="{4D608553-A93C-4567-AA4C-6673354E0549}"/>
              </a:ext>
            </a:extLst>
          </p:cNvPr>
          <p:cNvSpPr>
            <a:spLocks noGrp="1"/>
          </p:cNvSpPr>
          <p:nvPr>
            <p:ph type="sldNum" sz="quarter" idx="12"/>
          </p:nvPr>
        </p:nvSpPr>
        <p:spPr/>
        <p:txBody>
          <a:bodyPr/>
          <a:lstStyle/>
          <a:p>
            <a:fld id="{D17B8275-806A-4A5E-8F75-C957AD850D33}" type="slidenum">
              <a:rPr lang="en-US" smtClean="0"/>
              <a:t>16</a:t>
            </a:fld>
            <a:endParaRPr lang="en-US" dirty="0"/>
          </a:p>
        </p:txBody>
      </p:sp>
    </p:spTree>
    <p:extLst>
      <p:ext uri="{BB962C8B-B14F-4D97-AF65-F5344CB8AC3E}">
        <p14:creationId xmlns:p14="http://schemas.microsoft.com/office/powerpoint/2010/main" val="134552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7200-205B-4D7C-A753-8C0EB2543310}"/>
              </a:ext>
            </a:extLst>
          </p:cNvPr>
          <p:cNvSpPr>
            <a:spLocks noGrp="1"/>
          </p:cNvSpPr>
          <p:nvPr>
            <p:ph type="title"/>
          </p:nvPr>
        </p:nvSpPr>
        <p:spPr>
          <a:xfrm>
            <a:off x="1778696" y="2766218"/>
            <a:ext cx="8634608" cy="1325563"/>
          </a:xfrm>
        </p:spPr>
        <p:txBody>
          <a:bodyPr>
            <a:noAutofit/>
          </a:bodyPr>
          <a:lstStyle/>
          <a:p>
            <a:pPr algn="ctr"/>
            <a:r>
              <a:rPr lang="en-US" sz="4800" b="1" dirty="0">
                <a:solidFill>
                  <a:schemeClr val="bg1"/>
                </a:solidFill>
              </a:rPr>
              <a:t>Lower Costs </a:t>
            </a:r>
            <a:r>
              <a:rPr lang="en-US" sz="4800" b="1" dirty="0">
                <a:solidFill>
                  <a:schemeClr val="accent4"/>
                </a:solidFill>
              </a:rPr>
              <a:t>and</a:t>
            </a:r>
            <a:r>
              <a:rPr lang="en-US" sz="4800" b="1" dirty="0">
                <a:solidFill>
                  <a:schemeClr val="bg1"/>
                </a:solidFill>
              </a:rPr>
              <a:t> Lower Bills</a:t>
            </a:r>
          </a:p>
        </p:txBody>
      </p:sp>
      <p:sp>
        <p:nvSpPr>
          <p:cNvPr id="3" name="Oval 2">
            <a:extLst>
              <a:ext uri="{FF2B5EF4-FFF2-40B4-BE49-F238E27FC236}">
                <a16:creationId xmlns:a16="http://schemas.microsoft.com/office/drawing/2014/main" id="{88F8B436-4A3F-4CDB-A7DA-27244650EFD9}"/>
              </a:ext>
            </a:extLst>
          </p:cNvPr>
          <p:cNvSpPr/>
          <p:nvPr/>
        </p:nvSpPr>
        <p:spPr>
          <a:xfrm>
            <a:off x="2768252" y="726510"/>
            <a:ext cx="1979112" cy="1979112"/>
          </a:xfrm>
          <a:prstGeom prst="ellipse">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9962013-BBE7-43FF-9E1B-CC63BBE1CBA0}"/>
              </a:ext>
            </a:extLst>
          </p:cNvPr>
          <p:cNvSpPr/>
          <p:nvPr/>
        </p:nvSpPr>
        <p:spPr>
          <a:xfrm>
            <a:off x="7640877" y="4152377"/>
            <a:ext cx="1979112" cy="1979112"/>
          </a:xfrm>
          <a:prstGeom prst="ellipse">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Graphic 11" descr="Downward trend graph outline">
            <a:extLst>
              <a:ext uri="{FF2B5EF4-FFF2-40B4-BE49-F238E27FC236}">
                <a16:creationId xmlns:a16="http://schemas.microsoft.com/office/drawing/2014/main" id="{8B3B0674-89DB-48C9-A768-BFA60B3024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209168" y="1169113"/>
            <a:ext cx="1097280" cy="1097280"/>
          </a:xfrm>
          <a:prstGeom prst="rect">
            <a:avLst/>
          </a:prstGeom>
        </p:spPr>
      </p:pic>
      <p:pic>
        <p:nvPicPr>
          <p:cNvPr id="14" name="Graphic 13" descr="Philanthropy outline">
            <a:extLst>
              <a:ext uri="{FF2B5EF4-FFF2-40B4-BE49-F238E27FC236}">
                <a16:creationId xmlns:a16="http://schemas.microsoft.com/office/drawing/2014/main" id="{E498BFFD-69F1-41ED-8772-F3B1F9A3C83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081793" y="4521187"/>
            <a:ext cx="1097280" cy="1097280"/>
          </a:xfrm>
          <a:prstGeom prst="rect">
            <a:avLst/>
          </a:prstGeom>
        </p:spPr>
      </p:pic>
      <p:cxnSp>
        <p:nvCxnSpPr>
          <p:cNvPr id="20" name="Connector: Elbow 19">
            <a:extLst>
              <a:ext uri="{FF2B5EF4-FFF2-40B4-BE49-F238E27FC236}">
                <a16:creationId xmlns:a16="http://schemas.microsoft.com/office/drawing/2014/main" id="{F5D8CFCB-47DE-45BD-8978-FE937CDCAAFF}"/>
              </a:ext>
            </a:extLst>
          </p:cNvPr>
          <p:cNvCxnSpPr>
            <a:cxnSpLocks/>
            <a:stCxn id="2" idx="1"/>
            <a:endCxn id="3" idx="2"/>
          </p:cNvCxnSpPr>
          <p:nvPr/>
        </p:nvCxnSpPr>
        <p:spPr>
          <a:xfrm rot="10800000" flipH="1">
            <a:off x="1778696" y="1716066"/>
            <a:ext cx="989556" cy="1712934"/>
          </a:xfrm>
          <a:prstGeom prst="bentConnector3">
            <a:avLst>
              <a:gd name="adj1" fmla="val -2310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0EC059-559A-4FF4-8D04-23D2D9442B6F}"/>
              </a:ext>
            </a:extLst>
          </p:cNvPr>
          <p:cNvCxnSpPr>
            <a:stCxn id="2" idx="3"/>
            <a:endCxn id="8" idx="6"/>
          </p:cNvCxnSpPr>
          <p:nvPr/>
        </p:nvCxnSpPr>
        <p:spPr>
          <a:xfrm flipH="1">
            <a:off x="9619989" y="3429000"/>
            <a:ext cx="793315" cy="1712933"/>
          </a:xfrm>
          <a:prstGeom prst="bentConnector3">
            <a:avLst>
              <a:gd name="adj1" fmla="val -28816"/>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22DB12-A7FE-467C-A375-5FDFE4FB4C36}"/>
              </a:ext>
            </a:extLst>
          </p:cNvPr>
          <p:cNvCxnSpPr/>
          <p:nvPr/>
        </p:nvCxnSpPr>
        <p:spPr>
          <a:xfrm>
            <a:off x="-16701" y="652606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54B712-2B62-44BF-BEBB-F59503A8A689}"/>
              </a:ext>
            </a:extLst>
          </p:cNvPr>
          <p:cNvSpPr/>
          <p:nvPr/>
        </p:nvSpPr>
        <p:spPr>
          <a:xfrm>
            <a:off x="914401" y="6311595"/>
            <a:ext cx="3018770" cy="428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6BA4B8"/>
                </a:solidFill>
                <a:effectLst/>
                <a:uLnTx/>
                <a:uFillTx/>
                <a:latin typeface="Arial" panose="020B0604020202020204"/>
                <a:ea typeface="+mn-ea"/>
                <a:cs typeface="+mn-cs"/>
              </a:rPr>
              <a:t>ECONOMIC BENEFITS</a:t>
            </a:r>
          </a:p>
        </p:txBody>
      </p:sp>
      <p:sp>
        <p:nvSpPr>
          <p:cNvPr id="4" name="TextBox 3">
            <a:extLst>
              <a:ext uri="{FF2B5EF4-FFF2-40B4-BE49-F238E27FC236}">
                <a16:creationId xmlns:a16="http://schemas.microsoft.com/office/drawing/2014/main" id="{8BBF1547-CDE2-4884-813D-A9475903285C}"/>
              </a:ext>
            </a:extLst>
          </p:cNvPr>
          <p:cNvSpPr txBox="1"/>
          <p:nvPr/>
        </p:nvSpPr>
        <p:spPr>
          <a:xfrm>
            <a:off x="914401" y="5080218"/>
            <a:ext cx="49737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368152B7-814A-445B-A7E8-FCC9370DD56B}"/>
              </a:ext>
            </a:extLst>
          </p:cNvPr>
          <p:cNvSpPr txBox="1"/>
          <p:nvPr/>
        </p:nvSpPr>
        <p:spPr>
          <a:xfrm>
            <a:off x="7219950" y="4480"/>
            <a:ext cx="3371850" cy="2573108"/>
          </a:xfrm>
          <a:prstGeom prst="rect">
            <a:avLst/>
          </a:prstGeom>
          <a:solidFill>
            <a:srgbClr val="6BA4B8">
              <a:alpha val="50196"/>
            </a:srgbClr>
          </a:solidFill>
        </p:spPr>
        <p:txBody>
          <a:bodyPr wrap="square" lIns="274320" tIns="91440" rIns="274320" bIns="2743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“The cumulative efficiency savings since 1980 have reduced consumer electricity bills by about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$4 billion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per year.”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 2021 Power Plan</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Slide Number Placeholder 3">
            <a:extLst>
              <a:ext uri="{FF2B5EF4-FFF2-40B4-BE49-F238E27FC236}">
                <a16:creationId xmlns:a16="http://schemas.microsoft.com/office/drawing/2014/main" id="{E4652637-C2CB-44F3-9463-64BFBD2CCA93}"/>
              </a:ext>
            </a:extLst>
          </p:cNvPr>
          <p:cNvSpPr>
            <a:spLocks noGrp="1"/>
          </p:cNvSpPr>
          <p:nvPr>
            <p:ph type="sldNum" sz="quarter" idx="12"/>
          </p:nvPr>
        </p:nvSpPr>
        <p:spPr>
          <a:xfrm>
            <a:off x="9220200" y="6508750"/>
            <a:ext cx="2743200" cy="365125"/>
          </a:xfrm>
        </p:spPr>
        <p:txBody>
          <a:bodyPr/>
          <a:lstStyle/>
          <a:p>
            <a:fld id="{D17B8275-806A-4A5E-8F75-C957AD850D33}" type="slidenum">
              <a:rPr lang="en-US" b="1" smtClean="0">
                <a:solidFill>
                  <a:schemeClr val="accent4"/>
                </a:solidFill>
              </a:rPr>
              <a:t>17</a:t>
            </a:fld>
            <a:endParaRPr lang="en-US" b="1" dirty="0">
              <a:solidFill>
                <a:schemeClr val="accent4"/>
              </a:solidFill>
            </a:endParaRPr>
          </a:p>
        </p:txBody>
      </p:sp>
    </p:spTree>
    <p:extLst>
      <p:ext uri="{BB962C8B-B14F-4D97-AF65-F5344CB8AC3E}">
        <p14:creationId xmlns:p14="http://schemas.microsoft.com/office/powerpoint/2010/main" val="29988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283AB3A-7812-4B0E-83AA-BEABEADD183C}"/>
              </a:ext>
            </a:extLst>
          </p:cNvPr>
          <p:cNvSpPr txBox="1"/>
          <p:nvPr/>
        </p:nvSpPr>
        <p:spPr>
          <a:xfrm>
            <a:off x="10240917" y="3229207"/>
            <a:ext cx="1586310" cy="788887"/>
          </a:xfrm>
          <a:custGeom>
            <a:avLst/>
            <a:gdLst>
              <a:gd name="connsiteX0" fmla="*/ 0 w 1491060"/>
              <a:gd name="connsiteY0" fmla="*/ 0 h 723900"/>
              <a:gd name="connsiteX1" fmla="*/ 1491060 w 1491060"/>
              <a:gd name="connsiteY1" fmla="*/ 0 h 723900"/>
              <a:gd name="connsiteX2" fmla="*/ 1491060 w 1491060"/>
              <a:gd name="connsiteY2" fmla="*/ 723900 h 723900"/>
              <a:gd name="connsiteX3" fmla="*/ 0 w 1491060"/>
              <a:gd name="connsiteY3" fmla="*/ 723900 h 723900"/>
              <a:gd name="connsiteX4" fmla="*/ 0 w 1491060"/>
              <a:gd name="connsiteY4" fmla="*/ 0 h 723900"/>
              <a:gd name="connsiteX0" fmla="*/ 0 w 1491060"/>
              <a:gd name="connsiteY0" fmla="*/ 0 h 723900"/>
              <a:gd name="connsiteX1" fmla="*/ 1491060 w 1491060"/>
              <a:gd name="connsiteY1" fmla="*/ 0 h 723900"/>
              <a:gd name="connsiteX2" fmla="*/ 1491060 w 1491060"/>
              <a:gd name="connsiteY2" fmla="*/ 723900 h 723900"/>
              <a:gd name="connsiteX3" fmla="*/ 0 w 1491060"/>
              <a:gd name="connsiteY3" fmla="*/ 723900 h 723900"/>
              <a:gd name="connsiteX4" fmla="*/ 0 w 1491060"/>
              <a:gd name="connsiteY4" fmla="*/ 0 h 723900"/>
              <a:gd name="connsiteX0" fmla="*/ 0 w 1500585"/>
              <a:gd name="connsiteY0" fmla="*/ 0 h 723900"/>
              <a:gd name="connsiteX1" fmla="*/ 1500585 w 1500585"/>
              <a:gd name="connsiteY1" fmla="*/ 0 h 723900"/>
              <a:gd name="connsiteX2" fmla="*/ 1491060 w 1500585"/>
              <a:gd name="connsiteY2" fmla="*/ 723900 h 723900"/>
              <a:gd name="connsiteX3" fmla="*/ 0 w 1500585"/>
              <a:gd name="connsiteY3" fmla="*/ 723900 h 723900"/>
              <a:gd name="connsiteX4" fmla="*/ 0 w 1500585"/>
              <a:gd name="connsiteY4" fmla="*/ 0 h 723900"/>
              <a:gd name="connsiteX0" fmla="*/ 0 w 1500585"/>
              <a:gd name="connsiteY0" fmla="*/ 76200 h 800100"/>
              <a:gd name="connsiteX1" fmla="*/ 1500585 w 1500585"/>
              <a:gd name="connsiteY1" fmla="*/ 76200 h 800100"/>
              <a:gd name="connsiteX2" fmla="*/ 1491060 w 1500585"/>
              <a:gd name="connsiteY2" fmla="*/ 800100 h 800100"/>
              <a:gd name="connsiteX3" fmla="*/ 0 w 1500585"/>
              <a:gd name="connsiteY3" fmla="*/ 800100 h 800100"/>
              <a:gd name="connsiteX4" fmla="*/ 0 w 1500585"/>
              <a:gd name="connsiteY4" fmla="*/ 76200 h 800100"/>
              <a:gd name="connsiteX0" fmla="*/ 0 w 1500585"/>
              <a:gd name="connsiteY0" fmla="*/ 64987 h 788887"/>
              <a:gd name="connsiteX1" fmla="*/ 1500585 w 1500585"/>
              <a:gd name="connsiteY1" fmla="*/ 64987 h 788887"/>
              <a:gd name="connsiteX2" fmla="*/ 1491060 w 1500585"/>
              <a:gd name="connsiteY2" fmla="*/ 788887 h 788887"/>
              <a:gd name="connsiteX3" fmla="*/ 0 w 1500585"/>
              <a:gd name="connsiteY3" fmla="*/ 788887 h 788887"/>
              <a:gd name="connsiteX4" fmla="*/ 0 w 1500585"/>
              <a:gd name="connsiteY4" fmla="*/ 64987 h 788887"/>
              <a:gd name="connsiteX0" fmla="*/ 85725 w 1586310"/>
              <a:gd name="connsiteY0" fmla="*/ 64987 h 788887"/>
              <a:gd name="connsiteX1" fmla="*/ 1586310 w 1586310"/>
              <a:gd name="connsiteY1" fmla="*/ 64987 h 788887"/>
              <a:gd name="connsiteX2" fmla="*/ 1576785 w 1586310"/>
              <a:gd name="connsiteY2" fmla="*/ 788887 h 788887"/>
              <a:gd name="connsiteX3" fmla="*/ 0 w 1586310"/>
              <a:gd name="connsiteY3" fmla="*/ 712687 h 788887"/>
              <a:gd name="connsiteX4" fmla="*/ 85725 w 1586310"/>
              <a:gd name="connsiteY4" fmla="*/ 64987 h 788887"/>
              <a:gd name="connsiteX0" fmla="*/ 85725 w 1586310"/>
              <a:gd name="connsiteY0" fmla="*/ 64987 h 788887"/>
              <a:gd name="connsiteX1" fmla="*/ 1586310 w 1586310"/>
              <a:gd name="connsiteY1" fmla="*/ 64987 h 788887"/>
              <a:gd name="connsiteX2" fmla="*/ 1576785 w 1586310"/>
              <a:gd name="connsiteY2" fmla="*/ 788887 h 788887"/>
              <a:gd name="connsiteX3" fmla="*/ 0 w 1586310"/>
              <a:gd name="connsiteY3" fmla="*/ 712687 h 788887"/>
              <a:gd name="connsiteX4" fmla="*/ 85725 w 1586310"/>
              <a:gd name="connsiteY4" fmla="*/ 64987 h 78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310" h="788887">
                <a:moveTo>
                  <a:pt x="85725" y="64987"/>
                </a:moveTo>
                <a:cubicBezTo>
                  <a:pt x="585920" y="122137"/>
                  <a:pt x="1086115" y="-106463"/>
                  <a:pt x="1586310" y="64987"/>
                </a:cubicBezTo>
                <a:lnTo>
                  <a:pt x="1576785" y="788887"/>
                </a:lnTo>
                <a:cubicBezTo>
                  <a:pt x="984515" y="569812"/>
                  <a:pt x="201745" y="903187"/>
                  <a:pt x="0" y="712687"/>
                </a:cubicBezTo>
                <a:lnTo>
                  <a:pt x="85725" y="64987"/>
                </a:lnTo>
                <a:close/>
              </a:path>
            </a:pathLst>
          </a:custGeom>
          <a:noFill/>
        </p:spPr>
        <p:txBody>
          <a:bodyPr wrap="square" tIns="155448" rtlCol="0" anchor="t">
            <a:noAutofit/>
          </a:bodyPr>
          <a:lstStyle/>
          <a:p>
            <a:pPr algn="ctr"/>
            <a:r>
              <a:rPr lang="en-US" sz="3600" b="1" dirty="0">
                <a:solidFill>
                  <a:schemeClr val="accent4"/>
                </a:solidFill>
              </a:rPr>
              <a:t>$</a:t>
            </a:r>
            <a:r>
              <a:rPr lang="en-US" sz="3600" b="1" dirty="0" smtClean="0">
                <a:solidFill>
                  <a:schemeClr val="accent4"/>
                </a:solidFill>
              </a:rPr>
              <a:t>1.8M</a:t>
            </a:r>
            <a:endParaRPr lang="en-US" sz="3600" b="1" dirty="0">
              <a:solidFill>
                <a:schemeClr val="accent4"/>
              </a:solidFill>
            </a:endParaRPr>
          </a:p>
        </p:txBody>
      </p:sp>
      <p:sp>
        <p:nvSpPr>
          <p:cNvPr id="4" name="Rectangle 3">
            <a:extLst>
              <a:ext uri="{FF2B5EF4-FFF2-40B4-BE49-F238E27FC236}">
                <a16:creationId xmlns:a16="http://schemas.microsoft.com/office/drawing/2014/main" id="{C7D496E2-F921-47F9-BD2E-B57A839A4639}"/>
              </a:ext>
            </a:extLst>
          </p:cNvPr>
          <p:cNvSpPr/>
          <p:nvPr/>
        </p:nvSpPr>
        <p:spPr>
          <a:xfrm>
            <a:off x="0" y="5130954"/>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F699D2AA-E452-4D5A-8BDC-936EB1DFF0C4}"/>
              </a:ext>
            </a:extLst>
          </p:cNvPr>
          <p:cNvSpPr/>
          <p:nvPr/>
        </p:nvSpPr>
        <p:spPr>
          <a:xfrm>
            <a:off x="0" y="1"/>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26E241C3-163D-4738-A576-D67DFF3385DB}"/>
              </a:ext>
            </a:extLst>
          </p:cNvPr>
          <p:cNvSpPr txBox="1">
            <a:spLocks/>
          </p:cNvSpPr>
          <p:nvPr/>
        </p:nvSpPr>
        <p:spPr>
          <a:xfrm>
            <a:off x="804055" y="1162050"/>
            <a:ext cx="5039183" cy="4572000"/>
          </a:xfrm>
          <a:prstGeom prst="rect">
            <a:avLst/>
          </a:prstGeom>
          <a:ln w="12700">
            <a:solidFill>
              <a:schemeClr val="accent4"/>
            </a:solidFill>
          </a:ln>
        </p:spPr>
        <p:txBody>
          <a:bodyPr vert="horz" lIns="274320" tIns="45720" rIns="27432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6BA4B8"/>
                </a:solidFill>
                <a:effectLst/>
                <a:uLnTx/>
                <a:uFillTx/>
                <a:latin typeface="Arial" panose="020B0604020202020204"/>
                <a:ea typeface="+mj-ea"/>
                <a:cs typeface="+mj-cs"/>
              </a:rPr>
              <a:t>Supporting Regional  Capacity Needs</a:t>
            </a:r>
          </a:p>
        </p:txBody>
      </p:sp>
      <p:cxnSp>
        <p:nvCxnSpPr>
          <p:cNvPr id="8" name="Straight Connector 7">
            <a:extLst>
              <a:ext uri="{FF2B5EF4-FFF2-40B4-BE49-F238E27FC236}">
                <a16:creationId xmlns:a16="http://schemas.microsoft.com/office/drawing/2014/main" id="{666AACFF-EC5F-4745-8680-1F7DE443821C}"/>
              </a:ext>
            </a:extLst>
          </p:cNvPr>
          <p:cNvCxnSpPr/>
          <p:nvPr/>
        </p:nvCxnSpPr>
        <p:spPr>
          <a:xfrm>
            <a:off x="-16701" y="652606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BD3ED09-0020-4C24-9FC3-54BF323EED16}"/>
              </a:ext>
            </a:extLst>
          </p:cNvPr>
          <p:cNvSpPr/>
          <p:nvPr/>
        </p:nvSpPr>
        <p:spPr>
          <a:xfrm>
            <a:off x="914401" y="6311595"/>
            <a:ext cx="3018770" cy="428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6BA4B8"/>
                </a:solidFill>
                <a:effectLst/>
                <a:uLnTx/>
                <a:uFillTx/>
                <a:latin typeface="Arial" panose="020B0604020202020204"/>
                <a:ea typeface="+mn-ea"/>
                <a:cs typeface="+mn-cs"/>
              </a:rPr>
              <a:t>ECONOMIC BENEFITS</a:t>
            </a:r>
          </a:p>
        </p:txBody>
      </p:sp>
      <p:sp>
        <p:nvSpPr>
          <p:cNvPr id="10" name="Slide Number Placeholder 9">
            <a:extLst>
              <a:ext uri="{FF2B5EF4-FFF2-40B4-BE49-F238E27FC236}">
                <a16:creationId xmlns:a16="http://schemas.microsoft.com/office/drawing/2014/main" id="{0ACE0F3D-654C-4D3B-B3F5-566CFFC04C5E}"/>
              </a:ext>
            </a:extLst>
          </p:cNvPr>
          <p:cNvSpPr>
            <a:spLocks noGrp="1"/>
          </p:cNvSpPr>
          <p:nvPr>
            <p:ph type="sldNum" sz="quarter" idx="12"/>
          </p:nvPr>
        </p:nvSpPr>
        <p:spPr>
          <a:xfrm>
            <a:off x="9220200" y="65189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7B8275-806A-4A5E-8F75-C957AD850D33}" type="slidenum">
              <a:rPr kumimoji="0" lang="en-US" sz="1200" b="1" i="0" u="none" strike="noStrike" kern="1200" cap="none" spc="0" normalizeH="0" baseline="0" noProof="0" smtClean="0">
                <a:ln>
                  <a:noFill/>
                </a:ln>
                <a:solidFill>
                  <a:srgbClr val="6BA4B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6BA4B8"/>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35EB9D37-B3DB-4C64-862E-E9BF3D80D04F}"/>
              </a:ext>
            </a:extLst>
          </p:cNvPr>
          <p:cNvSpPr/>
          <p:nvPr/>
        </p:nvSpPr>
        <p:spPr>
          <a:xfrm>
            <a:off x="6454241" y="3850794"/>
            <a:ext cx="929640" cy="1280160"/>
          </a:xfrm>
          <a:prstGeom prst="rect">
            <a:avLst/>
          </a:prstGeom>
          <a:gradFill>
            <a:gsLst>
              <a:gs pos="0">
                <a:schemeClr val="accent1"/>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79 </a:t>
            </a:r>
            <a:r>
              <a:rPr lang="en-US" dirty="0"/>
              <a:t>aMW</a:t>
            </a:r>
          </a:p>
        </p:txBody>
      </p:sp>
      <p:sp>
        <p:nvSpPr>
          <p:cNvPr id="11" name="Rectangle 10">
            <a:extLst>
              <a:ext uri="{FF2B5EF4-FFF2-40B4-BE49-F238E27FC236}">
                <a16:creationId xmlns:a16="http://schemas.microsoft.com/office/drawing/2014/main" id="{04D4C571-8106-40BC-B0DF-3C3C7EAE13DC}"/>
              </a:ext>
            </a:extLst>
          </p:cNvPr>
          <p:cNvSpPr/>
          <p:nvPr/>
        </p:nvSpPr>
        <p:spPr>
          <a:xfrm>
            <a:off x="8290560" y="2234303"/>
            <a:ext cx="929640" cy="2896651"/>
          </a:xfrm>
          <a:prstGeom prst="rect">
            <a:avLst/>
          </a:prstGeom>
          <a:gradFill>
            <a:gsLst>
              <a:gs pos="0">
                <a:schemeClr val="accent1">
                  <a:lumMod val="60000"/>
                  <a:lumOff val="40000"/>
                </a:schemeClr>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178</a:t>
            </a:r>
            <a:endParaRPr lang="en-US" sz="2400" b="1" dirty="0"/>
          </a:p>
          <a:p>
            <a:pPr algn="ctr"/>
            <a:r>
              <a:rPr lang="en-US" dirty="0"/>
              <a:t>MW</a:t>
            </a:r>
          </a:p>
        </p:txBody>
      </p:sp>
      <p:sp>
        <p:nvSpPr>
          <p:cNvPr id="18" name="TextBox 17">
            <a:extLst>
              <a:ext uri="{FF2B5EF4-FFF2-40B4-BE49-F238E27FC236}">
                <a16:creationId xmlns:a16="http://schemas.microsoft.com/office/drawing/2014/main" id="{24C352AF-B7B3-4517-BF46-AF34056631C4}"/>
              </a:ext>
            </a:extLst>
          </p:cNvPr>
          <p:cNvSpPr txBox="1"/>
          <p:nvPr/>
        </p:nvSpPr>
        <p:spPr>
          <a:xfrm>
            <a:off x="9471660" y="3137241"/>
            <a:ext cx="609600" cy="1107996"/>
          </a:xfrm>
          <a:prstGeom prst="rect">
            <a:avLst/>
          </a:prstGeom>
          <a:noFill/>
        </p:spPr>
        <p:txBody>
          <a:bodyPr wrap="square" rtlCol="0">
            <a:spAutoFit/>
          </a:bodyPr>
          <a:lstStyle/>
          <a:p>
            <a:pPr algn="ctr"/>
            <a:r>
              <a:rPr lang="en-US" sz="6600" dirty="0">
                <a:solidFill>
                  <a:schemeClr val="accent4"/>
                </a:solidFill>
              </a:rPr>
              <a:t>=</a:t>
            </a:r>
          </a:p>
        </p:txBody>
      </p:sp>
      <p:sp>
        <p:nvSpPr>
          <p:cNvPr id="32" name="Oval 31">
            <a:extLst>
              <a:ext uri="{FF2B5EF4-FFF2-40B4-BE49-F238E27FC236}">
                <a16:creationId xmlns:a16="http://schemas.microsoft.com/office/drawing/2014/main" id="{B9E810C9-76DD-4BAA-9CA0-7A685B7D2273}"/>
              </a:ext>
            </a:extLst>
          </p:cNvPr>
          <p:cNvSpPr/>
          <p:nvPr/>
        </p:nvSpPr>
        <p:spPr>
          <a:xfrm>
            <a:off x="10240917" y="2877913"/>
            <a:ext cx="1585686" cy="15856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63B56D57-5256-4237-B1BF-33EA670C8D44}"/>
              </a:ext>
            </a:extLst>
          </p:cNvPr>
          <p:cNvCxnSpPr>
            <a:stCxn id="2" idx="3"/>
            <a:endCxn id="11" idx="1"/>
          </p:cNvCxnSpPr>
          <p:nvPr/>
        </p:nvCxnSpPr>
        <p:spPr>
          <a:xfrm flipV="1">
            <a:off x="7383881" y="3682629"/>
            <a:ext cx="906679" cy="808245"/>
          </a:xfrm>
          <a:prstGeom prst="straightConnector1">
            <a:avLst/>
          </a:prstGeom>
          <a:ln w="38100" cap="rnd">
            <a:prstDash val="sysDot"/>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89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F2076F-EA4B-450F-AEB5-EFB30FC7D0BF}"/>
              </a:ext>
            </a:extLst>
          </p:cNvPr>
          <p:cNvSpPr txBox="1">
            <a:spLocks/>
          </p:cNvSpPr>
          <p:nvPr/>
        </p:nvSpPr>
        <p:spPr>
          <a:xfrm>
            <a:off x="542473" y="250738"/>
            <a:ext cx="11379198" cy="2764971"/>
          </a:xfrm>
          <a:prstGeom prst="rect">
            <a:avLst/>
          </a:prstGeom>
          <a:ln w="12700">
            <a:noFill/>
          </a:ln>
        </p:spPr>
        <p:txBody>
          <a:bodyPr vert="horz" lIns="274320" tIns="45720" rIns="27432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a:ea typeface="+mj-ea"/>
                <a:cs typeface="+mj-cs"/>
              </a:rPr>
              <a:t>Deferred Distribution System Costs</a:t>
            </a:r>
          </a:p>
        </p:txBody>
      </p:sp>
      <p:cxnSp>
        <p:nvCxnSpPr>
          <p:cNvPr id="25" name="Straight Connector 24">
            <a:extLst>
              <a:ext uri="{FF2B5EF4-FFF2-40B4-BE49-F238E27FC236}">
                <a16:creationId xmlns:a16="http://schemas.microsoft.com/office/drawing/2014/main" id="{CD207CAD-7F9D-4CB3-BC2E-35687E3D2844}"/>
              </a:ext>
            </a:extLst>
          </p:cNvPr>
          <p:cNvCxnSpPr/>
          <p:nvPr/>
        </p:nvCxnSpPr>
        <p:spPr>
          <a:xfrm>
            <a:off x="-54801" y="6509672"/>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B65B2E7-78DF-408F-A083-FBE264069395}"/>
              </a:ext>
            </a:extLst>
          </p:cNvPr>
          <p:cNvSpPr/>
          <p:nvPr/>
        </p:nvSpPr>
        <p:spPr>
          <a:xfrm>
            <a:off x="876301" y="6295207"/>
            <a:ext cx="3018770" cy="428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6BA4B8"/>
                </a:solidFill>
                <a:effectLst/>
                <a:uLnTx/>
                <a:uFillTx/>
                <a:latin typeface="Arial" panose="020B0604020202020204"/>
                <a:ea typeface="+mn-ea"/>
                <a:cs typeface="+mn-cs"/>
              </a:rPr>
              <a:t>ECONOMIC BENEFITS</a:t>
            </a:r>
          </a:p>
        </p:txBody>
      </p:sp>
      <p:grpSp>
        <p:nvGrpSpPr>
          <p:cNvPr id="11" name="Group 10">
            <a:extLst>
              <a:ext uri="{FF2B5EF4-FFF2-40B4-BE49-F238E27FC236}">
                <a16:creationId xmlns:a16="http://schemas.microsoft.com/office/drawing/2014/main" id="{CE8D1C6D-2254-405C-AC07-562682A1E40F}"/>
              </a:ext>
            </a:extLst>
          </p:cNvPr>
          <p:cNvGrpSpPr/>
          <p:nvPr/>
        </p:nvGrpSpPr>
        <p:grpSpPr>
          <a:xfrm>
            <a:off x="9157842" y="2514724"/>
            <a:ext cx="964058" cy="2997075"/>
            <a:chOff x="1339850" y="3717197"/>
            <a:chExt cx="457200" cy="1329897"/>
          </a:xfrm>
        </p:grpSpPr>
        <p:sp>
          <p:nvSpPr>
            <p:cNvPr id="14" name="Rectangle 13">
              <a:extLst>
                <a:ext uri="{FF2B5EF4-FFF2-40B4-BE49-F238E27FC236}">
                  <a16:creationId xmlns:a16="http://schemas.microsoft.com/office/drawing/2014/main" id="{0406F013-AE09-4454-8227-250B4783EE78}"/>
                </a:ext>
              </a:extLst>
            </p:cNvPr>
            <p:cNvSpPr/>
            <p:nvPr/>
          </p:nvSpPr>
          <p:spPr>
            <a:xfrm>
              <a:off x="1339850" y="3717197"/>
              <a:ext cx="169637" cy="1329897"/>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Cylinder 14">
              <a:extLst>
                <a:ext uri="{FF2B5EF4-FFF2-40B4-BE49-F238E27FC236}">
                  <a16:creationId xmlns:a16="http://schemas.microsoft.com/office/drawing/2014/main" id="{2A8D8013-7F78-4C2C-B1B6-09AABBF4018E}"/>
                </a:ext>
              </a:extLst>
            </p:cNvPr>
            <p:cNvSpPr/>
            <p:nvPr/>
          </p:nvSpPr>
          <p:spPr>
            <a:xfrm rot="10800000">
              <a:off x="1509487" y="3873573"/>
              <a:ext cx="287563" cy="507927"/>
            </a:xfrm>
            <a:prstGeom prst="can">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EFB4B0AC-BFDD-43A1-A08B-66E60C60F261}"/>
                </a:ext>
              </a:extLst>
            </p:cNvPr>
            <p:cNvGrpSpPr/>
            <p:nvPr/>
          </p:nvGrpSpPr>
          <p:grpSpPr>
            <a:xfrm>
              <a:off x="1573100" y="3748152"/>
              <a:ext cx="65201" cy="97631"/>
              <a:chOff x="1580243" y="3738628"/>
              <a:chExt cx="146050" cy="97631"/>
            </a:xfrm>
          </p:grpSpPr>
          <p:cxnSp>
            <p:nvCxnSpPr>
              <p:cNvPr id="28" name="Straight Connector 27">
                <a:extLst>
                  <a:ext uri="{FF2B5EF4-FFF2-40B4-BE49-F238E27FC236}">
                    <a16:creationId xmlns:a16="http://schemas.microsoft.com/office/drawing/2014/main" id="{69EF5A72-A14B-46DD-8FCE-7078215387FE}"/>
                  </a:ext>
                </a:extLst>
              </p:cNvPr>
              <p:cNvCxnSpPr/>
              <p:nvPr/>
            </p:nvCxnSpPr>
            <p:spPr>
              <a:xfrm>
                <a:off x="1580243" y="3738628"/>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AAAF4487-834A-44A0-A7A2-FB00D722F81A}"/>
                  </a:ext>
                </a:extLst>
              </p:cNvPr>
              <p:cNvCxnSpPr/>
              <p:nvPr/>
            </p:nvCxnSpPr>
            <p:spPr>
              <a:xfrm>
                <a:off x="1580243" y="3769584"/>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FB93D5DE-C16A-48C0-A0EF-EDD8DBE141E1}"/>
                  </a:ext>
                </a:extLst>
              </p:cNvPr>
              <p:cNvCxnSpPr/>
              <p:nvPr/>
            </p:nvCxnSpPr>
            <p:spPr>
              <a:xfrm>
                <a:off x="1580243" y="3802922"/>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26AE54CF-9FE3-4990-B280-9A21E8D9A410}"/>
                  </a:ext>
                </a:extLst>
              </p:cNvPr>
              <p:cNvCxnSpPr/>
              <p:nvPr/>
            </p:nvCxnSpPr>
            <p:spPr>
              <a:xfrm>
                <a:off x="1580243" y="3836259"/>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 name="Group 17">
              <a:extLst>
                <a:ext uri="{FF2B5EF4-FFF2-40B4-BE49-F238E27FC236}">
                  <a16:creationId xmlns:a16="http://schemas.microsoft.com/office/drawing/2014/main" id="{6BAA2EF2-EBEB-4361-8A87-470BAAB26E6B}"/>
                </a:ext>
              </a:extLst>
            </p:cNvPr>
            <p:cNvGrpSpPr/>
            <p:nvPr/>
          </p:nvGrpSpPr>
          <p:grpSpPr>
            <a:xfrm>
              <a:off x="1670731" y="3748152"/>
              <a:ext cx="65201" cy="97631"/>
              <a:chOff x="1580243" y="3738628"/>
              <a:chExt cx="146050" cy="97631"/>
            </a:xfrm>
          </p:grpSpPr>
          <p:cxnSp>
            <p:nvCxnSpPr>
              <p:cNvPr id="20" name="Straight Connector 19">
                <a:extLst>
                  <a:ext uri="{FF2B5EF4-FFF2-40B4-BE49-F238E27FC236}">
                    <a16:creationId xmlns:a16="http://schemas.microsoft.com/office/drawing/2014/main" id="{229774A5-40A8-4161-AAE3-CD267A5517BD}"/>
                  </a:ext>
                </a:extLst>
              </p:cNvPr>
              <p:cNvCxnSpPr/>
              <p:nvPr/>
            </p:nvCxnSpPr>
            <p:spPr>
              <a:xfrm>
                <a:off x="1580243" y="3738628"/>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4516AB54-012B-429A-BF6F-9290D4024376}"/>
                  </a:ext>
                </a:extLst>
              </p:cNvPr>
              <p:cNvCxnSpPr/>
              <p:nvPr/>
            </p:nvCxnSpPr>
            <p:spPr>
              <a:xfrm>
                <a:off x="1580243" y="3769584"/>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C89655F1-23B8-4BF4-BFC9-B96584E61B0F}"/>
                  </a:ext>
                </a:extLst>
              </p:cNvPr>
              <p:cNvCxnSpPr/>
              <p:nvPr/>
            </p:nvCxnSpPr>
            <p:spPr>
              <a:xfrm>
                <a:off x="1580243" y="3802922"/>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E4A9AA4A-C4F6-417C-B738-351F06D3B1FD}"/>
                  </a:ext>
                </a:extLst>
              </p:cNvPr>
              <p:cNvCxnSpPr/>
              <p:nvPr/>
            </p:nvCxnSpPr>
            <p:spPr>
              <a:xfrm>
                <a:off x="1580243" y="3836259"/>
                <a:ext cx="146050" cy="0"/>
              </a:xfrm>
              <a:prstGeom prst="lin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9" name="Connector: Elbow 18">
              <a:extLst>
                <a:ext uri="{FF2B5EF4-FFF2-40B4-BE49-F238E27FC236}">
                  <a16:creationId xmlns:a16="http://schemas.microsoft.com/office/drawing/2014/main" id="{51B9892E-D388-4A97-93A7-114C570EB757}"/>
                </a:ext>
              </a:extLst>
            </p:cNvPr>
            <p:cNvCxnSpPr>
              <a:cxnSpLocks/>
              <a:stCxn id="15" idx="2"/>
            </p:cNvCxnSpPr>
            <p:nvPr/>
          </p:nvCxnSpPr>
          <p:spPr>
            <a:xfrm flipH="1">
              <a:off x="1509489" y="4127536"/>
              <a:ext cx="287561" cy="387314"/>
            </a:xfrm>
            <a:prstGeom prst="bentConnector4">
              <a:avLst>
                <a:gd name="adj1" fmla="val -27602"/>
                <a:gd name="adj2" fmla="val 82785"/>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2A3D578-F2A8-4319-9763-F8E7F65B894E}"/>
              </a:ext>
            </a:extLst>
          </p:cNvPr>
          <p:cNvGrpSpPr/>
          <p:nvPr/>
        </p:nvGrpSpPr>
        <p:grpSpPr>
          <a:xfrm>
            <a:off x="2718942" y="2512567"/>
            <a:ext cx="960120" cy="2999232"/>
            <a:chOff x="1339850" y="3717197"/>
            <a:chExt cx="457200" cy="1329897"/>
          </a:xfrm>
        </p:grpSpPr>
        <p:sp>
          <p:nvSpPr>
            <p:cNvPr id="33" name="Rectangle 32">
              <a:extLst>
                <a:ext uri="{FF2B5EF4-FFF2-40B4-BE49-F238E27FC236}">
                  <a16:creationId xmlns:a16="http://schemas.microsoft.com/office/drawing/2014/main" id="{90AF7915-D3DB-480E-B314-F4A1A8FA777C}"/>
                </a:ext>
              </a:extLst>
            </p:cNvPr>
            <p:cNvSpPr/>
            <p:nvPr/>
          </p:nvSpPr>
          <p:spPr>
            <a:xfrm>
              <a:off x="1339850" y="3717197"/>
              <a:ext cx="169637" cy="1329897"/>
            </a:xfrm>
            <a:prstGeom prst="rect">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Cylinder 33">
              <a:extLst>
                <a:ext uri="{FF2B5EF4-FFF2-40B4-BE49-F238E27FC236}">
                  <a16:creationId xmlns:a16="http://schemas.microsoft.com/office/drawing/2014/main" id="{FDA70750-AB8A-4B1E-BC13-00A2B7E812B5}"/>
                </a:ext>
              </a:extLst>
            </p:cNvPr>
            <p:cNvSpPr/>
            <p:nvPr/>
          </p:nvSpPr>
          <p:spPr>
            <a:xfrm rot="10800000">
              <a:off x="1509487" y="3873573"/>
              <a:ext cx="287563" cy="507927"/>
            </a:xfrm>
            <a:prstGeom prst="can">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CFF5E64F-BD4B-4C9D-84F2-1A8CFF98A18B}"/>
                </a:ext>
              </a:extLst>
            </p:cNvPr>
            <p:cNvGrpSpPr/>
            <p:nvPr/>
          </p:nvGrpSpPr>
          <p:grpSpPr>
            <a:xfrm>
              <a:off x="1573100" y="3748152"/>
              <a:ext cx="65201" cy="97631"/>
              <a:chOff x="1580243" y="3738628"/>
              <a:chExt cx="146050" cy="97631"/>
            </a:xfrm>
          </p:grpSpPr>
          <p:cxnSp>
            <p:nvCxnSpPr>
              <p:cNvPr id="42" name="Straight Connector 41">
                <a:extLst>
                  <a:ext uri="{FF2B5EF4-FFF2-40B4-BE49-F238E27FC236}">
                    <a16:creationId xmlns:a16="http://schemas.microsoft.com/office/drawing/2014/main" id="{00934B7F-2951-4685-BA32-D877C34A97C6}"/>
                  </a:ext>
                </a:extLst>
              </p:cNvPr>
              <p:cNvCxnSpPr/>
              <p:nvPr/>
            </p:nvCxnSpPr>
            <p:spPr>
              <a:xfrm>
                <a:off x="1580243" y="3738628"/>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8CBBBBCB-8E9C-43B4-A6B5-D9768B6ECE08}"/>
                  </a:ext>
                </a:extLst>
              </p:cNvPr>
              <p:cNvCxnSpPr/>
              <p:nvPr/>
            </p:nvCxnSpPr>
            <p:spPr>
              <a:xfrm>
                <a:off x="1580243" y="3769584"/>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a:extLst>
                  <a:ext uri="{FF2B5EF4-FFF2-40B4-BE49-F238E27FC236}">
                    <a16:creationId xmlns:a16="http://schemas.microsoft.com/office/drawing/2014/main" id="{36F25ECE-09C2-4626-9EDD-DDFA4C216460}"/>
                  </a:ext>
                </a:extLst>
              </p:cNvPr>
              <p:cNvCxnSpPr/>
              <p:nvPr/>
            </p:nvCxnSpPr>
            <p:spPr>
              <a:xfrm>
                <a:off x="1580243" y="3802922"/>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a:extLst>
                  <a:ext uri="{FF2B5EF4-FFF2-40B4-BE49-F238E27FC236}">
                    <a16:creationId xmlns:a16="http://schemas.microsoft.com/office/drawing/2014/main" id="{F4D90A20-D8B1-43BA-9CCD-D38C164BBC3F}"/>
                  </a:ext>
                </a:extLst>
              </p:cNvPr>
              <p:cNvCxnSpPr/>
              <p:nvPr/>
            </p:nvCxnSpPr>
            <p:spPr>
              <a:xfrm>
                <a:off x="1580243" y="3836259"/>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Group 35">
              <a:extLst>
                <a:ext uri="{FF2B5EF4-FFF2-40B4-BE49-F238E27FC236}">
                  <a16:creationId xmlns:a16="http://schemas.microsoft.com/office/drawing/2014/main" id="{956F3493-BAC5-4477-9241-722E802EBE8C}"/>
                </a:ext>
              </a:extLst>
            </p:cNvPr>
            <p:cNvGrpSpPr/>
            <p:nvPr/>
          </p:nvGrpSpPr>
          <p:grpSpPr>
            <a:xfrm>
              <a:off x="1670731" y="3748152"/>
              <a:ext cx="65201" cy="97631"/>
              <a:chOff x="1580243" y="3738628"/>
              <a:chExt cx="146050" cy="97631"/>
            </a:xfrm>
          </p:grpSpPr>
          <p:cxnSp>
            <p:nvCxnSpPr>
              <p:cNvPr id="38" name="Straight Connector 37">
                <a:extLst>
                  <a:ext uri="{FF2B5EF4-FFF2-40B4-BE49-F238E27FC236}">
                    <a16:creationId xmlns:a16="http://schemas.microsoft.com/office/drawing/2014/main" id="{8301CA44-ADF4-4168-B1DF-11CEC6880A84}"/>
                  </a:ext>
                </a:extLst>
              </p:cNvPr>
              <p:cNvCxnSpPr/>
              <p:nvPr/>
            </p:nvCxnSpPr>
            <p:spPr>
              <a:xfrm>
                <a:off x="1580243" y="3738628"/>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945BE65D-AE8B-41A4-867B-58BA22E5EC19}"/>
                  </a:ext>
                </a:extLst>
              </p:cNvPr>
              <p:cNvCxnSpPr/>
              <p:nvPr/>
            </p:nvCxnSpPr>
            <p:spPr>
              <a:xfrm>
                <a:off x="1580243" y="3769584"/>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0CAF723D-984B-4426-AC6D-09A98D3619E4}"/>
                  </a:ext>
                </a:extLst>
              </p:cNvPr>
              <p:cNvCxnSpPr/>
              <p:nvPr/>
            </p:nvCxnSpPr>
            <p:spPr>
              <a:xfrm>
                <a:off x="1580243" y="3802922"/>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id="{776DA35F-C73F-4DB3-8779-8296C23F8118}"/>
                  </a:ext>
                </a:extLst>
              </p:cNvPr>
              <p:cNvCxnSpPr/>
              <p:nvPr/>
            </p:nvCxnSpPr>
            <p:spPr>
              <a:xfrm>
                <a:off x="1580243" y="3836259"/>
                <a:ext cx="146050" cy="0"/>
              </a:xfrm>
              <a:prstGeom prst="line">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7" name="Connector: Elbow 36">
              <a:extLst>
                <a:ext uri="{FF2B5EF4-FFF2-40B4-BE49-F238E27FC236}">
                  <a16:creationId xmlns:a16="http://schemas.microsoft.com/office/drawing/2014/main" id="{45571652-67E7-4BAC-A0D1-30FF4DE12331}"/>
                </a:ext>
              </a:extLst>
            </p:cNvPr>
            <p:cNvCxnSpPr>
              <a:cxnSpLocks/>
              <a:stCxn id="34" idx="2"/>
            </p:cNvCxnSpPr>
            <p:nvPr/>
          </p:nvCxnSpPr>
          <p:spPr>
            <a:xfrm flipH="1">
              <a:off x="1509489" y="4127536"/>
              <a:ext cx="287561" cy="387314"/>
            </a:xfrm>
            <a:prstGeom prst="bentConnector4">
              <a:avLst>
                <a:gd name="adj1" fmla="val -27602"/>
                <a:gd name="adj2" fmla="val 82785"/>
              </a:avLst>
            </a:prstGeom>
            <a:noFill/>
            <a:ln w="19050">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46" name="Straight Connector 45">
            <a:extLst>
              <a:ext uri="{FF2B5EF4-FFF2-40B4-BE49-F238E27FC236}">
                <a16:creationId xmlns:a16="http://schemas.microsoft.com/office/drawing/2014/main" id="{64C2B7A4-4D9F-494E-AC78-9240C7615A8F}"/>
              </a:ext>
            </a:extLst>
          </p:cNvPr>
          <p:cNvCxnSpPr/>
          <p:nvPr/>
        </p:nvCxnSpPr>
        <p:spPr>
          <a:xfrm>
            <a:off x="-54801" y="4524832"/>
            <a:ext cx="2670629" cy="0"/>
          </a:xfrm>
          <a:prstGeom prst="line">
            <a:avLst/>
          </a:prstGeom>
          <a:ln w="28575">
            <a:solidFill>
              <a:srgbClr val="A6A6A6">
                <a:alpha val="5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9E9FAD-9734-4C78-A7A1-100FB5B8C92C}"/>
              </a:ext>
            </a:extLst>
          </p:cNvPr>
          <p:cNvCxnSpPr>
            <a:cxnSpLocks/>
          </p:cNvCxnSpPr>
          <p:nvPr/>
        </p:nvCxnSpPr>
        <p:spPr>
          <a:xfrm>
            <a:off x="3236693" y="4524832"/>
            <a:ext cx="5818410" cy="0"/>
          </a:xfrm>
          <a:prstGeom prst="line">
            <a:avLst/>
          </a:prstGeom>
          <a:ln w="28575">
            <a:gradFill flip="none" rotWithShape="1">
              <a:gsLst>
                <a:gs pos="0">
                  <a:schemeClr val="bg2">
                    <a:lumMod val="50000"/>
                    <a:alpha val="50000"/>
                  </a:schemeClr>
                </a:gs>
                <a:gs pos="100000">
                  <a:schemeClr val="accent1">
                    <a:lumMod val="60000"/>
                    <a:lumOff val="40000"/>
                  </a:schemeClr>
                </a:gs>
              </a:gsLst>
              <a:lin ang="0" scaled="1"/>
              <a:tileRect/>
            </a:gra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A706F4-ABFA-492B-A677-B2226C0DB80A}"/>
              </a:ext>
            </a:extLst>
          </p:cNvPr>
          <p:cNvCxnSpPr>
            <a:cxnSpLocks/>
          </p:cNvCxnSpPr>
          <p:nvPr/>
        </p:nvCxnSpPr>
        <p:spPr>
          <a:xfrm>
            <a:off x="9603016" y="4524832"/>
            <a:ext cx="2336800" cy="0"/>
          </a:xfrm>
          <a:prstGeom prst="line">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863F503-1817-42A4-9DFE-ECBFC90CA4A2}"/>
              </a:ext>
            </a:extLst>
          </p:cNvPr>
          <p:cNvSpPr>
            <a:spLocks noGrp="1"/>
          </p:cNvSpPr>
          <p:nvPr>
            <p:ph type="sldNum" sz="quarter" idx="12"/>
          </p:nvPr>
        </p:nvSpPr>
        <p:spPr>
          <a:xfrm>
            <a:off x="9182100" y="6610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7B8275-806A-4A5E-8F75-C957AD850D33}" type="slidenum">
              <a:rPr kumimoji="0" lang="en-US" sz="1200" b="1" i="0" u="none" strike="noStrike" kern="1200" cap="none" spc="0" normalizeH="0" baseline="0" noProof="0" smtClean="0">
                <a:ln>
                  <a:noFill/>
                </a:ln>
                <a:solidFill>
                  <a:srgbClr val="6BA4B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6BA4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26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6C8FC-AF50-4C71-BEE3-7A05DC05E4DE}"/>
              </a:ext>
            </a:extLst>
          </p:cNvPr>
          <p:cNvSpPr>
            <a:spLocks noGrp="1"/>
          </p:cNvSpPr>
          <p:nvPr>
            <p:ph idx="1"/>
          </p:nvPr>
        </p:nvSpPr>
        <p:spPr>
          <a:xfrm>
            <a:off x="6096000" y="0"/>
            <a:ext cx="5600700" cy="6858000"/>
          </a:xfrm>
        </p:spPr>
        <p:txBody>
          <a:bodyPr anchor="ctr">
            <a:noAutofit/>
          </a:bodyPr>
          <a:lstStyle/>
          <a:p>
            <a:pPr lvl="1">
              <a:spcAft>
                <a:spcPts val="600"/>
              </a:spcAft>
              <a:buClr>
                <a:schemeClr val="accent4"/>
              </a:buClr>
              <a:buFont typeface="Arial" panose="020B0604020202020204" pitchFamily="34" charset="0"/>
              <a:buChar char="›"/>
            </a:pPr>
            <a:r>
              <a:rPr lang="en-US" sz="1800" dirty="0">
                <a:solidFill>
                  <a:schemeClr val="tx2"/>
                </a:solidFill>
              </a:rPr>
              <a:t>Council </a:t>
            </a:r>
            <a:r>
              <a:rPr lang="en-US" sz="1800" dirty="0" smtClean="0">
                <a:solidFill>
                  <a:schemeClr val="tx2"/>
                </a:solidFill>
              </a:rPr>
              <a:t>set </a:t>
            </a:r>
            <a:r>
              <a:rPr lang="en-US" sz="1800" dirty="0">
                <a:solidFill>
                  <a:schemeClr val="tx2"/>
                </a:solidFill>
              </a:rPr>
              <a:t>the regional conservation target</a:t>
            </a:r>
          </a:p>
          <a:p>
            <a:pPr lvl="1">
              <a:spcAft>
                <a:spcPts val="600"/>
              </a:spcAft>
              <a:buClr>
                <a:schemeClr val="accent4"/>
              </a:buClr>
              <a:buFont typeface="Arial" panose="020B0604020202020204" pitchFamily="34" charset="0"/>
              <a:buChar char="›"/>
            </a:pPr>
            <a:r>
              <a:rPr lang="en-US" sz="1800" dirty="0">
                <a:solidFill>
                  <a:schemeClr val="tx2"/>
                </a:solidFill>
              </a:rPr>
              <a:t>BPA </a:t>
            </a:r>
            <a:r>
              <a:rPr lang="en-US" sz="1800" dirty="0" smtClean="0">
                <a:solidFill>
                  <a:schemeClr val="tx2"/>
                </a:solidFill>
              </a:rPr>
              <a:t>provided </a:t>
            </a:r>
            <a:r>
              <a:rPr lang="en-US" sz="1800" dirty="0">
                <a:solidFill>
                  <a:schemeClr val="tx2"/>
                </a:solidFill>
              </a:rPr>
              <a:t>infrastructure </a:t>
            </a:r>
            <a:r>
              <a:rPr lang="en-US" sz="1800" dirty="0" smtClean="0">
                <a:solidFill>
                  <a:schemeClr val="tx2"/>
                </a:solidFill>
              </a:rPr>
              <a:t>and set </a:t>
            </a:r>
            <a:r>
              <a:rPr lang="en-US" sz="1800" dirty="0">
                <a:solidFill>
                  <a:schemeClr val="tx2"/>
                </a:solidFill>
              </a:rPr>
              <a:t>incentive funding; utility customers acquire public power share of </a:t>
            </a:r>
            <a:r>
              <a:rPr lang="en-US" sz="1800" dirty="0" smtClean="0">
                <a:solidFill>
                  <a:schemeClr val="tx2"/>
                </a:solidFill>
              </a:rPr>
              <a:t>target. NEEA leads market transformation.</a:t>
            </a:r>
            <a:endParaRPr lang="en-US" sz="1800" dirty="0">
              <a:solidFill>
                <a:schemeClr val="tx2"/>
              </a:solidFill>
            </a:endParaRPr>
          </a:p>
          <a:p>
            <a:pPr lvl="1">
              <a:spcAft>
                <a:spcPts val="600"/>
              </a:spcAft>
              <a:buClr>
                <a:schemeClr val="accent4"/>
              </a:buClr>
              <a:buFont typeface="Arial" panose="020B0604020202020204" pitchFamily="34" charset="0"/>
              <a:buChar char="›"/>
            </a:pPr>
            <a:r>
              <a:rPr lang="en-US" sz="1800" dirty="0">
                <a:solidFill>
                  <a:schemeClr val="tx2"/>
                </a:solidFill>
              </a:rPr>
              <a:t>Low-cost EE potential </a:t>
            </a:r>
            <a:r>
              <a:rPr lang="en-US" sz="1800" dirty="0" smtClean="0">
                <a:solidFill>
                  <a:schemeClr val="tx2"/>
                </a:solidFill>
              </a:rPr>
              <a:t>was </a:t>
            </a:r>
            <a:r>
              <a:rPr lang="en-US" sz="1800" dirty="0">
                <a:solidFill>
                  <a:schemeClr val="tx2"/>
                </a:solidFill>
              </a:rPr>
              <a:t>relatively abundant</a:t>
            </a:r>
          </a:p>
          <a:p>
            <a:pPr lvl="1">
              <a:spcAft>
                <a:spcPts val="600"/>
              </a:spcAft>
              <a:buClr>
                <a:schemeClr val="accent4"/>
              </a:buClr>
              <a:buFont typeface="Arial" panose="020B0604020202020204" pitchFamily="34" charset="0"/>
              <a:buChar char="›"/>
            </a:pPr>
            <a:r>
              <a:rPr lang="en-US" sz="1800" dirty="0">
                <a:solidFill>
                  <a:schemeClr val="tx2"/>
                </a:solidFill>
              </a:rPr>
              <a:t>Renewable alternatives expensive</a:t>
            </a:r>
          </a:p>
          <a:p>
            <a:pPr lvl="1">
              <a:spcAft>
                <a:spcPts val="600"/>
              </a:spcAft>
              <a:buClr>
                <a:schemeClr val="accent4"/>
              </a:buClr>
              <a:buFont typeface="Arial" panose="020B0604020202020204" pitchFamily="34" charset="0"/>
              <a:buChar char="›"/>
            </a:pPr>
            <a:r>
              <a:rPr lang="en-US" sz="1800" dirty="0">
                <a:solidFill>
                  <a:schemeClr val="tx2"/>
                </a:solidFill>
              </a:rPr>
              <a:t>Focus </a:t>
            </a:r>
            <a:r>
              <a:rPr lang="en-US" sz="1800" dirty="0" smtClean="0">
                <a:solidFill>
                  <a:schemeClr val="tx2"/>
                </a:solidFill>
              </a:rPr>
              <a:t>was </a:t>
            </a:r>
            <a:r>
              <a:rPr lang="en-US" sz="1800" dirty="0">
                <a:solidFill>
                  <a:schemeClr val="tx2"/>
                </a:solidFill>
              </a:rPr>
              <a:t>on energy savings, regardless of time or location</a:t>
            </a:r>
          </a:p>
        </p:txBody>
      </p:sp>
      <p:sp>
        <p:nvSpPr>
          <p:cNvPr id="8" name="Rectangle 7">
            <a:extLst>
              <a:ext uri="{FF2B5EF4-FFF2-40B4-BE49-F238E27FC236}">
                <a16:creationId xmlns:a16="http://schemas.microsoft.com/office/drawing/2014/main" id="{75270BCF-A5DB-4788-B6DD-52390F94CBDC}"/>
              </a:ext>
            </a:extLst>
          </p:cNvPr>
          <p:cNvSpPr/>
          <p:nvPr/>
        </p:nvSpPr>
        <p:spPr>
          <a:xfrm>
            <a:off x="0" y="5086350"/>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FEA8327-627F-4338-B412-7F171662DB34}"/>
              </a:ext>
            </a:extLst>
          </p:cNvPr>
          <p:cNvSpPr/>
          <p:nvPr/>
        </p:nvSpPr>
        <p:spPr>
          <a:xfrm>
            <a:off x="0" y="1"/>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804056" y="1162050"/>
            <a:ext cx="5038344" cy="4572000"/>
          </a:xfrm>
          <a:ln w="12700">
            <a:solidFill>
              <a:schemeClr val="accent4"/>
            </a:solidFill>
          </a:ln>
        </p:spPr>
        <p:txBody>
          <a:bodyPr lIns="274320" rIns="274320">
            <a:normAutofit/>
          </a:bodyPr>
          <a:lstStyle/>
          <a:p>
            <a:r>
              <a:rPr lang="en-US" sz="4000" b="1" dirty="0" smtClean="0">
                <a:solidFill>
                  <a:schemeClr val="accent4"/>
                </a:solidFill>
              </a:rPr>
              <a:t>SOME HISTORICAL CONTEXT</a:t>
            </a:r>
            <a:r>
              <a:rPr lang="en-US" sz="4000" b="1" dirty="0">
                <a:solidFill>
                  <a:schemeClr val="accent4"/>
                </a:solidFill>
              </a:rPr>
              <a:t/>
            </a:r>
            <a:br>
              <a:rPr lang="en-US" sz="4000" b="1" dirty="0">
                <a:solidFill>
                  <a:schemeClr val="accent4"/>
                </a:solidFill>
              </a:rPr>
            </a:br>
            <a:endParaRPr lang="en-US" sz="4000" b="1" dirty="0">
              <a:solidFill>
                <a:schemeClr val="accent4"/>
              </a:solidFill>
            </a:endParaRPr>
          </a:p>
        </p:txBody>
      </p:sp>
      <p:sp>
        <p:nvSpPr>
          <p:cNvPr id="5" name="Slide Number Placeholder 4">
            <a:extLst>
              <a:ext uri="{FF2B5EF4-FFF2-40B4-BE49-F238E27FC236}">
                <a16:creationId xmlns:a16="http://schemas.microsoft.com/office/drawing/2014/main" id="{F2DF4AD5-6CBE-4188-9AFA-FFFD92E61E29}"/>
              </a:ext>
            </a:extLst>
          </p:cNvPr>
          <p:cNvSpPr>
            <a:spLocks noGrp="1"/>
          </p:cNvSpPr>
          <p:nvPr>
            <p:ph type="sldNum" sz="quarter" idx="12"/>
          </p:nvPr>
        </p:nvSpPr>
        <p:spPr/>
        <p:txBody>
          <a:bodyPr/>
          <a:lstStyle/>
          <a:p>
            <a:fld id="{D17B8275-806A-4A5E-8F75-C957AD850D33}" type="slidenum">
              <a:rPr lang="en-US" smtClean="0"/>
              <a:t>2</a:t>
            </a:fld>
            <a:endParaRPr lang="en-US" dirty="0"/>
          </a:p>
        </p:txBody>
      </p:sp>
    </p:spTree>
    <p:extLst>
      <p:ext uri="{BB962C8B-B14F-4D97-AF65-F5344CB8AC3E}">
        <p14:creationId xmlns:p14="http://schemas.microsoft.com/office/powerpoint/2010/main" val="312453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09EB9-831C-42B6-BD6B-92D53EA4D2DC}"/>
              </a:ext>
            </a:extLst>
          </p:cNvPr>
          <p:cNvSpPr/>
          <p:nvPr/>
        </p:nvSpPr>
        <p:spPr>
          <a:xfrm>
            <a:off x="443559" y="1143000"/>
            <a:ext cx="6604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200" cap="none" spc="0" normalizeH="0" baseline="0" noProof="0" dirty="0" smtClean="0">
                <a:ln>
                  <a:noFill/>
                </a:ln>
                <a:solidFill>
                  <a:srgbClr val="6BA4B8"/>
                </a:solidFill>
                <a:effectLst/>
                <a:uLnTx/>
                <a:uFillTx/>
                <a:latin typeface="Arial" panose="020B0604020202020204"/>
                <a:ea typeface="+mn-ea"/>
                <a:cs typeface="+mn-cs"/>
              </a:rPr>
              <a:t>Building a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200" cap="none" spc="0" normalizeH="0" baseline="0" noProof="0" dirty="0" smtClean="0">
                <a:ln>
                  <a:noFill/>
                </a:ln>
                <a:solidFill>
                  <a:srgbClr val="6BA4B8"/>
                </a:solidFill>
                <a:effectLst/>
                <a:uLnTx/>
                <a:uFillTx/>
                <a:latin typeface="Arial" panose="020B0604020202020204"/>
                <a:ea typeface="+mn-ea"/>
                <a:cs typeface="+mn-cs"/>
              </a:rPr>
              <a:t>Resilient</a:t>
            </a:r>
            <a:r>
              <a:rPr kumimoji="0" lang="en-US" sz="4800" b="1" i="0" u="none" strike="noStrike" kern="1200" cap="none" spc="0" normalizeH="0" noProof="0" dirty="0" smtClean="0">
                <a:ln>
                  <a:noFill/>
                </a:ln>
                <a:solidFill>
                  <a:srgbClr val="6BA4B8"/>
                </a:solidFill>
                <a:effectLst/>
                <a:uLnTx/>
                <a:uFillTx/>
                <a:latin typeface="Arial" panose="020B0604020202020204"/>
                <a:ea typeface="+mn-ea"/>
                <a:cs typeface="+mn-cs"/>
              </a:rPr>
              <a:t> Future</a:t>
            </a:r>
            <a: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t/>
            </a:r>
            <a:b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br>
            <a:endParaRPr kumimoji="0" lang="en-US" sz="1800" b="0" i="0" u="none" strike="noStrike" kern="1200" cap="none" spc="0" normalizeH="0" baseline="0" noProof="0" dirty="0">
              <a:ln>
                <a:noFill/>
              </a:ln>
              <a:solidFill>
                <a:srgbClr val="003C71"/>
              </a:solidFill>
              <a:effectLst/>
              <a:uLnTx/>
              <a:uFillTx/>
              <a:latin typeface="Arial" panose="020B0604020202020204"/>
              <a:ea typeface="Times New Roman" panose="02020603050405020304" pitchFamily="18" charset="0"/>
              <a:cs typeface="+mn-cs"/>
            </a:endParaRPr>
          </a:p>
        </p:txBody>
      </p:sp>
      <p:pic>
        <p:nvPicPr>
          <p:cNvPr id="7" name="Picture 6" descr="A mountain with snow&#10;&#10;Description automatically generated with low confidence">
            <a:extLst>
              <a:ext uri="{FF2B5EF4-FFF2-40B4-BE49-F238E27FC236}">
                <a16:creationId xmlns:a16="http://schemas.microsoft.com/office/drawing/2014/main" id="{7369423A-10EF-4EE2-8C46-9F0E39EE3D95}"/>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Blur radius="92"/>
                    </a14:imgEffect>
                  </a14:imgLayer>
                </a14:imgProps>
              </a:ext>
              <a:ext uri="{28A0092B-C50C-407E-A947-70E740481C1C}">
                <a14:useLocalDpi xmlns:a14="http://schemas.microsoft.com/office/drawing/2010/main"/>
              </a:ext>
            </a:extLst>
          </a:blip>
          <a:stretch>
            <a:fillRect/>
          </a:stretch>
        </p:blipFill>
        <p:spPr>
          <a:xfrm>
            <a:off x="7048159" y="0"/>
            <a:ext cx="5143841" cy="6858000"/>
          </a:xfrm>
          <a:prstGeom prst="rect">
            <a:avLst/>
          </a:prstGeom>
        </p:spPr>
      </p:pic>
      <p:pic>
        <p:nvPicPr>
          <p:cNvPr id="8" name="Picture 7" descr="A mountain with snow&#10;&#10;Description automatically generated with low confidence">
            <a:extLst>
              <a:ext uri="{FF2B5EF4-FFF2-40B4-BE49-F238E27FC236}">
                <a16:creationId xmlns:a16="http://schemas.microsoft.com/office/drawing/2014/main" id="{70EDC1AF-AF5D-4635-8930-436ED8581936}"/>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artisticBlur radius="0"/>
                    </a14:imgEffect>
                  </a14:imgLayer>
                </a14:imgProps>
              </a:ext>
              <a:ext uri="{28A0092B-C50C-407E-A947-70E740481C1C}">
                <a14:useLocalDpi xmlns:a14="http://schemas.microsoft.com/office/drawing/2010/main"/>
              </a:ext>
            </a:extLst>
          </a:blip>
          <a:srcRect/>
          <a:stretch/>
        </p:blipFill>
        <p:spPr>
          <a:xfrm>
            <a:off x="7886360" y="1931541"/>
            <a:ext cx="3199544" cy="3200400"/>
          </a:xfrm>
          <a:prstGeom prst="ellipse">
            <a:avLst/>
          </a:prstGeom>
          <a:ln w="12700">
            <a:solidFill>
              <a:schemeClr val="bg1"/>
            </a:solidFill>
          </a:ln>
        </p:spPr>
      </p:pic>
      <p:sp>
        <p:nvSpPr>
          <p:cNvPr id="3" name="Slide Number Placeholder 2">
            <a:extLst>
              <a:ext uri="{FF2B5EF4-FFF2-40B4-BE49-F238E27FC236}">
                <a16:creationId xmlns:a16="http://schemas.microsoft.com/office/drawing/2014/main" id="{837D6044-E1B9-41B9-9D37-FBAE4A8870AA}"/>
              </a:ext>
            </a:extLst>
          </p:cNvPr>
          <p:cNvSpPr>
            <a:spLocks noGrp="1"/>
          </p:cNvSpPr>
          <p:nvPr>
            <p:ph type="sldNum" sz="quarter" idx="12"/>
          </p:nvPr>
        </p:nvSpPr>
        <p:spPr/>
        <p:txBody>
          <a:bodyPr/>
          <a:lstStyle/>
          <a:p>
            <a:fld id="{D17B8275-806A-4A5E-8F75-C957AD850D33}" type="slidenum">
              <a:rPr lang="en-US" smtClean="0"/>
              <a:t>20</a:t>
            </a:fld>
            <a:endParaRPr lang="en-US" dirty="0"/>
          </a:p>
        </p:txBody>
      </p:sp>
    </p:spTree>
    <p:extLst>
      <p:ext uri="{BB962C8B-B14F-4D97-AF65-F5344CB8AC3E}">
        <p14:creationId xmlns:p14="http://schemas.microsoft.com/office/powerpoint/2010/main" val="16856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r, projector, close&#10;&#10;Description automatically generated">
            <a:extLst>
              <a:ext uri="{FF2B5EF4-FFF2-40B4-BE49-F238E27FC236}">
                <a16:creationId xmlns:a16="http://schemas.microsoft.com/office/drawing/2014/main" id="{AC2D6C36-9810-4395-8288-6725E52611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231388" cy="6858001"/>
          </a:xfrm>
          <a:prstGeom prst="rect">
            <a:avLst/>
          </a:prstGeom>
        </p:spPr>
      </p:pic>
      <p:sp>
        <p:nvSpPr>
          <p:cNvPr id="6" name="Rectangle 5">
            <a:extLst>
              <a:ext uri="{FF2B5EF4-FFF2-40B4-BE49-F238E27FC236}">
                <a16:creationId xmlns:a16="http://schemas.microsoft.com/office/drawing/2014/main" id="{3308006F-089B-40FA-959F-0B81C735942F}"/>
              </a:ext>
            </a:extLst>
          </p:cNvPr>
          <p:cNvSpPr/>
          <p:nvPr/>
        </p:nvSpPr>
        <p:spPr>
          <a:xfrm>
            <a:off x="1" y="0"/>
            <a:ext cx="12222478" cy="6858000"/>
          </a:xfrm>
          <a:prstGeom prst="rect">
            <a:avLst/>
          </a:prstGeom>
          <a:solidFill>
            <a:srgbClr val="003C71">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242EDD16-8569-4E84-86D4-1ACB07970571}"/>
              </a:ext>
            </a:extLst>
          </p:cNvPr>
          <p:cNvSpPr>
            <a:spLocks noGrp="1"/>
          </p:cNvSpPr>
          <p:nvPr>
            <p:ph idx="1"/>
          </p:nvPr>
        </p:nvSpPr>
        <p:spPr/>
        <p:txBody>
          <a:bodyPr/>
          <a:lstStyle/>
          <a:p>
            <a:pPr lvl="1"/>
            <a:endParaRPr lang="en-US" dirty="0"/>
          </a:p>
          <a:p>
            <a:endParaRPr lang="en-US" dirty="0"/>
          </a:p>
        </p:txBody>
      </p:sp>
      <p:sp>
        <p:nvSpPr>
          <p:cNvPr id="7" name="Title 1">
            <a:extLst>
              <a:ext uri="{FF2B5EF4-FFF2-40B4-BE49-F238E27FC236}">
                <a16:creationId xmlns:a16="http://schemas.microsoft.com/office/drawing/2014/main" id="{096301FE-8FA2-492E-B9EF-126988333BC1}"/>
              </a:ext>
            </a:extLst>
          </p:cNvPr>
          <p:cNvSpPr txBox="1">
            <a:spLocks/>
          </p:cNvSpPr>
          <p:nvPr/>
        </p:nvSpPr>
        <p:spPr>
          <a:xfrm>
            <a:off x="1193800" y="3037912"/>
            <a:ext cx="32004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j-ea"/>
                <a:cs typeface="+mj-cs"/>
              </a:rPr>
              <a:t>Mitigating the impact of electrification</a:t>
            </a:r>
          </a:p>
        </p:txBody>
      </p:sp>
      <p:cxnSp>
        <p:nvCxnSpPr>
          <p:cNvPr id="8" name="Connector: Elbow 7">
            <a:extLst>
              <a:ext uri="{FF2B5EF4-FFF2-40B4-BE49-F238E27FC236}">
                <a16:creationId xmlns:a16="http://schemas.microsoft.com/office/drawing/2014/main" id="{3ABD4FDE-69AF-427A-9841-86D25DB331DA}"/>
              </a:ext>
            </a:extLst>
          </p:cNvPr>
          <p:cNvCxnSpPr>
            <a:cxnSpLocks/>
            <a:stCxn id="7" idx="3"/>
          </p:cNvCxnSpPr>
          <p:nvPr/>
        </p:nvCxnSpPr>
        <p:spPr>
          <a:xfrm flipV="1">
            <a:off x="4394200" y="3093886"/>
            <a:ext cx="2178695" cy="606808"/>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car, projector, close&#10;&#10;Description automatically generated">
            <a:extLst>
              <a:ext uri="{FF2B5EF4-FFF2-40B4-BE49-F238E27FC236}">
                <a16:creationId xmlns:a16="http://schemas.microsoft.com/office/drawing/2014/main" id="{2F9B7A9F-193F-440E-9914-399D017B8F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2895" y="1493685"/>
            <a:ext cx="3200400" cy="3200402"/>
          </a:xfrm>
          <a:prstGeom prst="ellipse">
            <a:avLst/>
          </a:prstGeom>
          <a:ln w="12700">
            <a:solidFill>
              <a:schemeClr val="bg1"/>
            </a:solidFill>
          </a:ln>
        </p:spPr>
      </p:pic>
      <p:cxnSp>
        <p:nvCxnSpPr>
          <p:cNvPr id="15" name="Straight Connector 14">
            <a:extLst>
              <a:ext uri="{FF2B5EF4-FFF2-40B4-BE49-F238E27FC236}">
                <a16:creationId xmlns:a16="http://schemas.microsoft.com/office/drawing/2014/main" id="{BE44E07F-9EF0-4FE2-85E5-51B20B3E083C}"/>
              </a:ext>
            </a:extLst>
          </p:cNvPr>
          <p:cNvCxnSpPr>
            <a:cxnSpLocks/>
            <a:endCxn id="16" idx="1"/>
          </p:cNvCxnSpPr>
          <p:nvPr/>
        </p:nvCxnSpPr>
        <p:spPr>
          <a:xfrm>
            <a:off x="-103785" y="6526060"/>
            <a:ext cx="9311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C5F8938-994B-47D9-8381-FEA5A79CCE92}"/>
              </a:ext>
            </a:extLst>
          </p:cNvPr>
          <p:cNvSpPr/>
          <p:nvPr/>
        </p:nvSpPr>
        <p:spPr>
          <a:xfrm>
            <a:off x="827316" y="6311595"/>
            <a:ext cx="4584699"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spc="300" dirty="0">
                <a:solidFill>
                  <a:srgbClr val="6BA4B8"/>
                </a:solidFill>
              </a:rPr>
              <a:t>BUILDING A RESILIENT FUTURE</a:t>
            </a:r>
            <a:endParaRPr kumimoji="0" lang="en-US" sz="1600" b="1" i="0" u="none" strike="noStrike" kern="1200" cap="none" spc="300" normalizeH="0" baseline="0" noProof="0" dirty="0">
              <a:ln>
                <a:noFill/>
              </a:ln>
              <a:solidFill>
                <a:srgbClr val="6BA4B8"/>
              </a:solidFill>
              <a:effectLst/>
              <a:uLnTx/>
              <a:uFillTx/>
              <a:latin typeface="Arial" panose="020B0604020202020204"/>
              <a:ea typeface="+mn-ea"/>
              <a:cs typeface="+mn-cs"/>
            </a:endParaRPr>
          </a:p>
        </p:txBody>
      </p:sp>
      <p:pic>
        <p:nvPicPr>
          <p:cNvPr id="5" name="Graphic 4">
            <a:extLst>
              <a:ext uri="{FF2B5EF4-FFF2-40B4-BE49-F238E27FC236}">
                <a16:creationId xmlns:a16="http://schemas.microsoft.com/office/drawing/2014/main" id="{71186505-656F-41F5-A50B-0137E293264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83547" y="5675086"/>
            <a:ext cx="6995690" cy="862846"/>
          </a:xfrm>
          <a:prstGeom prst="rect">
            <a:avLst/>
          </a:prstGeom>
        </p:spPr>
      </p:pic>
      <p:pic>
        <p:nvPicPr>
          <p:cNvPr id="10" name="Graphic 9" descr="Lightning bolt outline">
            <a:extLst>
              <a:ext uri="{FF2B5EF4-FFF2-40B4-BE49-F238E27FC236}">
                <a16:creationId xmlns:a16="http://schemas.microsoft.com/office/drawing/2014/main" id="{6DAFEDF0-C1B5-423C-BD7B-E301D89B175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498975" y="5989292"/>
            <a:ext cx="548640" cy="548640"/>
          </a:xfrm>
          <a:prstGeom prst="rect">
            <a:avLst/>
          </a:prstGeom>
        </p:spPr>
      </p:pic>
      <p:sp>
        <p:nvSpPr>
          <p:cNvPr id="9" name="Slide Number Placeholder 8">
            <a:extLst>
              <a:ext uri="{FF2B5EF4-FFF2-40B4-BE49-F238E27FC236}">
                <a16:creationId xmlns:a16="http://schemas.microsoft.com/office/drawing/2014/main" id="{2C1FDC09-1823-4EA9-93DC-5E8C5EBDF951}"/>
              </a:ext>
            </a:extLst>
          </p:cNvPr>
          <p:cNvSpPr>
            <a:spLocks noGrp="1"/>
          </p:cNvSpPr>
          <p:nvPr>
            <p:ph type="sldNum" sz="quarter" idx="12"/>
          </p:nvPr>
        </p:nvSpPr>
        <p:spPr>
          <a:xfrm>
            <a:off x="9220200" y="6488430"/>
            <a:ext cx="2743200" cy="365125"/>
          </a:xfrm>
        </p:spPr>
        <p:txBody>
          <a:bodyPr/>
          <a:lstStyle/>
          <a:p>
            <a:fld id="{D17B8275-806A-4A5E-8F75-C957AD850D33}" type="slidenum">
              <a:rPr lang="en-US" smtClean="0"/>
              <a:t>21</a:t>
            </a:fld>
            <a:endParaRPr lang="en-US" dirty="0"/>
          </a:p>
        </p:txBody>
      </p:sp>
    </p:spTree>
    <p:extLst>
      <p:ext uri="{BB962C8B-B14F-4D97-AF65-F5344CB8AC3E}">
        <p14:creationId xmlns:p14="http://schemas.microsoft.com/office/powerpoint/2010/main" val="83108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The weekend winter storm toppled a large tree along NE 24th Avenue in Northeast Portland, as seen on Monday, Feb. 15, 202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85"/>
          <a:stretch/>
        </p:blipFill>
        <p:spPr bwMode="auto">
          <a:xfrm>
            <a:off x="0" y="-19820"/>
            <a:ext cx="6389225" cy="689720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9E0C1A79-BF86-4303-8E4A-90199AF55E99}"/>
              </a:ext>
            </a:extLst>
          </p:cNvPr>
          <p:cNvCxnSpPr>
            <a:cxnSpLocks/>
            <a:stCxn id="10" idx="3"/>
          </p:cNvCxnSpPr>
          <p:nvPr/>
        </p:nvCxnSpPr>
        <p:spPr>
          <a:xfrm>
            <a:off x="5426243" y="6526060"/>
            <a:ext cx="67490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72DF584-A1F4-4062-8AB7-F0D378DD98B1}"/>
              </a:ext>
            </a:extLst>
          </p:cNvPr>
          <p:cNvSpPr/>
          <p:nvPr/>
        </p:nvSpPr>
        <p:spPr>
          <a:xfrm>
            <a:off x="798288" y="6311595"/>
            <a:ext cx="4627955"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spc="300" dirty="0">
                <a:solidFill>
                  <a:srgbClr val="6BA4B8"/>
                </a:solidFill>
              </a:rPr>
              <a:t>BUILDING A RESILIENT FUTURE</a:t>
            </a:r>
            <a:endParaRPr kumimoji="0" lang="en-US" sz="1600" b="1" i="0" u="none" strike="noStrike" kern="1200" cap="none" spc="300" normalizeH="0" baseline="0" noProof="0" dirty="0">
              <a:ln>
                <a:noFill/>
              </a:ln>
              <a:solidFill>
                <a:schemeClr val="accent4"/>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FD405EB8-50C6-4ED9-A30A-187BD5C3F2A5}"/>
              </a:ext>
            </a:extLst>
          </p:cNvPr>
          <p:cNvSpPr/>
          <p:nvPr/>
        </p:nvSpPr>
        <p:spPr>
          <a:xfrm>
            <a:off x="7251032" y="1674095"/>
            <a:ext cx="3561347" cy="3509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a:ea typeface="+mn-ea"/>
                <a:cs typeface="+mn-cs"/>
              </a:rPr>
              <a:t>Offering customer resilience in extreme events</a:t>
            </a:r>
          </a:p>
        </p:txBody>
      </p:sp>
      <p:cxnSp>
        <p:nvCxnSpPr>
          <p:cNvPr id="11" name="Straight Connector 10">
            <a:extLst>
              <a:ext uri="{FF2B5EF4-FFF2-40B4-BE49-F238E27FC236}">
                <a16:creationId xmlns:a16="http://schemas.microsoft.com/office/drawing/2014/main" id="{BEFC4958-1DD9-44F1-AA4A-DC7B79124973}"/>
              </a:ext>
            </a:extLst>
          </p:cNvPr>
          <p:cNvCxnSpPr>
            <a:cxnSpLocks/>
            <a:endCxn id="10" idx="1"/>
          </p:cNvCxnSpPr>
          <p:nvPr/>
        </p:nvCxnSpPr>
        <p:spPr>
          <a:xfrm flipV="1">
            <a:off x="0" y="6526060"/>
            <a:ext cx="798288" cy="16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1CDE122-32AC-4A76-8F23-037886E2DBAF}"/>
              </a:ext>
            </a:extLst>
          </p:cNvPr>
          <p:cNvSpPr>
            <a:spLocks noGrp="1"/>
          </p:cNvSpPr>
          <p:nvPr>
            <p:ph type="sldNum" sz="quarter" idx="12"/>
          </p:nvPr>
        </p:nvSpPr>
        <p:spPr>
          <a:xfrm>
            <a:off x="9237522" y="6512257"/>
            <a:ext cx="2743200" cy="365125"/>
          </a:xfrm>
        </p:spPr>
        <p:txBody>
          <a:bodyPr/>
          <a:lstStyle/>
          <a:p>
            <a:fld id="{D17B8275-806A-4A5E-8F75-C957AD850D33}" type="slidenum">
              <a:rPr lang="en-US" smtClean="0"/>
              <a:t>22</a:t>
            </a:fld>
            <a:endParaRPr lang="en-US" dirty="0"/>
          </a:p>
        </p:txBody>
      </p:sp>
    </p:spTree>
    <p:extLst>
      <p:ext uri="{BB962C8B-B14F-4D97-AF65-F5344CB8AC3E}">
        <p14:creationId xmlns:p14="http://schemas.microsoft.com/office/powerpoint/2010/main" val="183613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ssy field with blue sky and clouds&#10;&#10;Description automatically generated with low confidence">
            <a:extLst>
              <a:ext uri="{FF2B5EF4-FFF2-40B4-BE49-F238E27FC236}">
                <a16:creationId xmlns:a16="http://schemas.microsoft.com/office/drawing/2014/main" id="{4CD4309D-CEDE-446A-A08E-819B0EC88F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50"/>
                    </a14:imgEffect>
                  </a14:imgLayer>
                </a14:imgProps>
              </a:ext>
              <a:ext uri="{28A0092B-C50C-407E-A947-70E740481C1C}">
                <a14:useLocalDpi xmlns:a14="http://schemas.microsoft.com/office/drawing/2010/main"/>
              </a:ext>
            </a:extLst>
          </a:blip>
          <a:srcRect r="-253"/>
          <a:stretch/>
        </p:blipFill>
        <p:spPr>
          <a:xfrm>
            <a:off x="7073059" y="6271"/>
            <a:ext cx="5143841" cy="6870779"/>
          </a:xfrm>
          <a:prstGeom prst="rect">
            <a:avLst/>
          </a:prstGeom>
        </p:spPr>
      </p:pic>
      <p:pic>
        <p:nvPicPr>
          <p:cNvPr id="8" name="Picture 7" descr="A grassy field with blue sky and clouds&#10;&#10;Description automatically generated with low confidence">
            <a:extLst>
              <a:ext uri="{FF2B5EF4-FFF2-40B4-BE49-F238E27FC236}">
                <a16:creationId xmlns:a16="http://schemas.microsoft.com/office/drawing/2014/main" id="{753F2B4B-9706-4F24-99C3-F6D72852A1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02342" y="1931541"/>
            <a:ext cx="3217510" cy="3200400"/>
          </a:xfrm>
          <a:prstGeom prst="ellipse">
            <a:avLst/>
          </a:prstGeom>
          <a:ln w="12700">
            <a:solidFill>
              <a:schemeClr val="bg1"/>
            </a:solidFill>
          </a:ln>
        </p:spPr>
      </p:pic>
      <p:sp>
        <p:nvSpPr>
          <p:cNvPr id="5" name="Rectangle 4">
            <a:extLst>
              <a:ext uri="{FF2B5EF4-FFF2-40B4-BE49-F238E27FC236}">
                <a16:creationId xmlns:a16="http://schemas.microsoft.com/office/drawing/2014/main" id="{FE109EB9-831C-42B6-BD6B-92D53EA4D2DC}"/>
              </a:ext>
            </a:extLst>
          </p:cNvPr>
          <p:cNvSpPr/>
          <p:nvPr/>
        </p:nvSpPr>
        <p:spPr>
          <a:xfrm>
            <a:off x="425593" y="1143000"/>
            <a:ext cx="6604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defTabSz="914400" rtl="0" eaLnBrk="1" fontAlgn="auto" latinLnBrk="0" hangingPunct="1">
              <a:lnSpc>
                <a:spcPct val="100000"/>
              </a:lnSpc>
              <a:spcBef>
                <a:spcPts val="0"/>
              </a:spcBef>
              <a:spcAft>
                <a:spcPts val="600"/>
              </a:spcAft>
              <a:buClrTx/>
              <a:buSzTx/>
              <a:buFontTx/>
              <a:buNone/>
              <a:tabLst/>
              <a:defRPr/>
            </a:pPr>
            <a:r>
              <a:rPr lang="en-US" sz="4800" b="1" dirty="0" smtClean="0">
                <a:solidFill>
                  <a:srgbClr val="6BA4B8"/>
                </a:solidFill>
                <a:latin typeface="Arial" panose="020B0604020202020204"/>
              </a:rPr>
              <a:t>Minimizing Environmental </a:t>
            </a:r>
            <a:r>
              <a:rPr kumimoji="0" lang="en-US" sz="4800" b="1" i="0" u="none" strike="noStrike" kern="1200" cap="none" spc="0" normalizeH="0" baseline="0" noProof="0" dirty="0" smtClean="0">
                <a:ln>
                  <a:noFill/>
                </a:ln>
                <a:solidFill>
                  <a:srgbClr val="6BA4B8"/>
                </a:solidFill>
                <a:effectLst/>
                <a:uLnTx/>
                <a:uFillTx/>
                <a:latin typeface="Arial" panose="020B0604020202020204"/>
                <a:ea typeface="+mn-ea"/>
                <a:cs typeface="+mn-cs"/>
              </a:rPr>
              <a:t>Impacts</a:t>
            </a:r>
            <a: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t/>
            </a:r>
            <a:br>
              <a:rPr kumimoji="0" lang="en-US" sz="2000" b="1" i="0" u="none" strike="noStrike" kern="1200" cap="none" spc="0" normalizeH="0" baseline="0" noProof="0" dirty="0">
                <a:ln>
                  <a:noFill/>
                </a:ln>
                <a:solidFill>
                  <a:srgbClr val="003C71"/>
                </a:solidFill>
                <a:effectLst/>
                <a:uLnTx/>
                <a:uFillTx/>
                <a:latin typeface="Arial" panose="020B0604020202020204"/>
                <a:ea typeface="+mn-ea"/>
                <a:cs typeface="+mn-cs"/>
              </a:rPr>
            </a:br>
            <a:endParaRPr kumimoji="0" lang="en-US" sz="1800" b="0" i="0" u="none" strike="noStrike" kern="1200" cap="none" spc="0" normalizeH="0" baseline="0" noProof="0" dirty="0">
              <a:ln>
                <a:noFill/>
              </a:ln>
              <a:solidFill>
                <a:srgbClr val="003C71"/>
              </a:solidFill>
              <a:effectLst/>
              <a:uLnTx/>
              <a:uFillTx/>
              <a:latin typeface="Arial" panose="020B0604020202020204"/>
              <a:ea typeface="Times New Roman" panose="02020603050405020304" pitchFamily="18" charset="0"/>
              <a:cs typeface="+mn-cs"/>
            </a:endParaRPr>
          </a:p>
        </p:txBody>
      </p:sp>
      <p:sp>
        <p:nvSpPr>
          <p:cNvPr id="4" name="Slide Number Placeholder 3">
            <a:extLst>
              <a:ext uri="{FF2B5EF4-FFF2-40B4-BE49-F238E27FC236}">
                <a16:creationId xmlns:a16="http://schemas.microsoft.com/office/drawing/2014/main" id="{C1596329-15A5-4441-BE7C-7526A0817DF9}"/>
              </a:ext>
            </a:extLst>
          </p:cNvPr>
          <p:cNvSpPr>
            <a:spLocks noGrp="1"/>
          </p:cNvSpPr>
          <p:nvPr>
            <p:ph type="sldNum" sz="quarter" idx="12"/>
          </p:nvPr>
        </p:nvSpPr>
        <p:spPr/>
        <p:txBody>
          <a:bodyPr/>
          <a:lstStyle/>
          <a:p>
            <a:fld id="{D17B8275-806A-4A5E-8F75-C957AD850D33}" type="slidenum">
              <a:rPr lang="en-US" smtClean="0"/>
              <a:t>23</a:t>
            </a:fld>
            <a:endParaRPr lang="en-US" dirty="0"/>
          </a:p>
        </p:txBody>
      </p:sp>
    </p:spTree>
    <p:extLst>
      <p:ext uri="{BB962C8B-B14F-4D97-AF65-F5344CB8AC3E}">
        <p14:creationId xmlns:p14="http://schemas.microsoft.com/office/powerpoint/2010/main" val="159943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DC1D69-26B4-4DE8-8B10-43F83D7B51DF}"/>
              </a:ext>
            </a:extLst>
          </p:cNvPr>
          <p:cNvSpPr/>
          <p:nvPr/>
        </p:nvSpPr>
        <p:spPr>
          <a:xfrm>
            <a:off x="0" y="5130954"/>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6778D8A4-65FB-4D93-80FE-9EFBA970D703}"/>
              </a:ext>
            </a:extLst>
          </p:cNvPr>
          <p:cNvSpPr/>
          <p:nvPr/>
        </p:nvSpPr>
        <p:spPr>
          <a:xfrm>
            <a:off x="0" y="1"/>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Title 1">
            <a:extLst>
              <a:ext uri="{FF2B5EF4-FFF2-40B4-BE49-F238E27FC236}">
                <a16:creationId xmlns:a16="http://schemas.microsoft.com/office/drawing/2014/main" id="{CC54AC93-6C0A-4CAF-A0BC-AE65F00C46EF}"/>
              </a:ext>
            </a:extLst>
          </p:cNvPr>
          <p:cNvSpPr txBox="1">
            <a:spLocks/>
          </p:cNvSpPr>
          <p:nvPr/>
        </p:nvSpPr>
        <p:spPr>
          <a:xfrm>
            <a:off x="804054" y="1162050"/>
            <a:ext cx="5039183" cy="4572000"/>
          </a:xfrm>
          <a:prstGeom prst="rect">
            <a:avLst/>
          </a:prstGeom>
          <a:ln w="12700">
            <a:solidFill>
              <a:schemeClr val="accent4"/>
            </a:solidFill>
          </a:ln>
        </p:spPr>
        <p:txBody>
          <a:bodyPr vert="horz" lIns="274320" tIns="45720" rIns="27432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smtClean="0">
                <a:solidFill>
                  <a:srgbClr val="6BA4B8"/>
                </a:solidFill>
                <a:latin typeface="Arial" panose="020B0604020202020204"/>
              </a:rPr>
              <a:t>10</a:t>
            </a:r>
            <a:r>
              <a:rPr kumimoji="0" lang="en-US" sz="4000" b="1" i="0" u="none" strike="noStrike" kern="1200" cap="none" spc="0" normalizeH="0" baseline="0" noProof="0" dirty="0" smtClean="0">
                <a:ln>
                  <a:noFill/>
                </a:ln>
                <a:solidFill>
                  <a:srgbClr val="6BA4B8"/>
                </a:solidFill>
                <a:effectLst/>
                <a:uLnTx/>
                <a:uFillTx/>
                <a:latin typeface="Arial" panose="020B0604020202020204"/>
                <a:ea typeface="+mj-ea"/>
                <a:cs typeface="+mj-cs"/>
              </a:rPr>
              <a:t> </a:t>
            </a:r>
            <a:r>
              <a:rPr kumimoji="0" lang="en-US" sz="4000" b="1" i="0" u="none" strike="noStrike" kern="1200" cap="none" spc="0" normalizeH="0" baseline="0" noProof="0" dirty="0">
                <a:ln>
                  <a:noFill/>
                </a:ln>
                <a:solidFill>
                  <a:srgbClr val="6BA4B8"/>
                </a:solidFill>
                <a:effectLst/>
                <a:uLnTx/>
                <a:uFillTx/>
                <a:latin typeface="Arial" panose="020B0604020202020204"/>
                <a:ea typeface="+mj-ea"/>
                <a:cs typeface="+mj-cs"/>
              </a:rPr>
              <a:t>MILLION TONS OF CO</a:t>
            </a:r>
            <a:r>
              <a:rPr kumimoji="0" lang="en-US" sz="4000" b="1" i="0" u="none" strike="noStrike" kern="1200" cap="none" spc="0" normalizeH="0" baseline="-25000" noProof="0" dirty="0">
                <a:ln>
                  <a:noFill/>
                </a:ln>
                <a:solidFill>
                  <a:schemeClr val="accent4"/>
                </a:solidFill>
                <a:effectLst/>
                <a:uLnTx/>
                <a:uFillTx/>
                <a:latin typeface="Arial" panose="020B0604020202020204"/>
                <a:ea typeface="+mj-ea"/>
                <a:cs typeface="+mj-cs"/>
              </a:rPr>
              <a:t>2</a:t>
            </a:r>
            <a:r>
              <a:rPr kumimoji="0" lang="en-US" sz="4000" b="1" i="0" u="none" strike="noStrike" kern="1200" cap="none" spc="0" normalizeH="0" baseline="0" noProof="0" dirty="0">
                <a:ln>
                  <a:noFill/>
                </a:ln>
                <a:solidFill>
                  <a:srgbClr val="6BA4B8"/>
                </a:solidFill>
                <a:effectLst/>
                <a:uLnTx/>
                <a:uFillTx/>
                <a:latin typeface="Arial" panose="020B0604020202020204"/>
                <a:ea typeface="+mj-ea"/>
                <a:cs typeface="+mj-cs"/>
              </a:rPr>
              <a:t>e AVOIDED</a:t>
            </a:r>
          </a:p>
        </p:txBody>
      </p:sp>
      <p:grpSp>
        <p:nvGrpSpPr>
          <p:cNvPr id="3" name="Group 2"/>
          <p:cNvGrpSpPr/>
          <p:nvPr/>
        </p:nvGrpSpPr>
        <p:grpSpPr>
          <a:xfrm>
            <a:off x="6150900" y="1706208"/>
            <a:ext cx="4533900" cy="914400"/>
            <a:chOff x="6591300" y="1792288"/>
            <a:chExt cx="4533900" cy="914400"/>
          </a:xfrm>
        </p:grpSpPr>
        <p:pic>
          <p:nvPicPr>
            <p:cNvPr id="5" name="Graphic 4" descr="Convertible outline">
              <a:extLst>
                <a:ext uri="{FF2B5EF4-FFF2-40B4-BE49-F238E27FC236}">
                  <a16:creationId xmlns:a16="http://schemas.microsoft.com/office/drawing/2014/main" id="{D344BD13-F86D-4F49-AC3C-62A35700F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797800" y="1792288"/>
              <a:ext cx="914400" cy="914400"/>
            </a:xfrm>
            <a:prstGeom prst="rect">
              <a:avLst/>
            </a:prstGeom>
          </p:spPr>
        </p:pic>
        <p:pic>
          <p:nvPicPr>
            <p:cNvPr id="6" name="Graphic 5" descr="Convertible outline">
              <a:extLst>
                <a:ext uri="{FF2B5EF4-FFF2-40B4-BE49-F238E27FC236}">
                  <a16:creationId xmlns:a16="http://schemas.microsoft.com/office/drawing/2014/main" id="{C9CE7EEE-83C3-427B-84A7-FE9DAB501D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004300" y="1792288"/>
              <a:ext cx="914400" cy="914400"/>
            </a:xfrm>
            <a:prstGeom prst="rect">
              <a:avLst/>
            </a:prstGeom>
          </p:spPr>
        </p:pic>
        <p:pic>
          <p:nvPicPr>
            <p:cNvPr id="7" name="Graphic 6" descr="Convertible outline">
              <a:extLst>
                <a:ext uri="{FF2B5EF4-FFF2-40B4-BE49-F238E27FC236}">
                  <a16:creationId xmlns:a16="http://schemas.microsoft.com/office/drawing/2014/main" id="{A443CDCC-F141-4075-A764-AF8EE8DACA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210800" y="1792288"/>
              <a:ext cx="914400" cy="914400"/>
            </a:xfrm>
            <a:prstGeom prst="rect">
              <a:avLst/>
            </a:prstGeom>
          </p:spPr>
        </p:pic>
        <p:pic>
          <p:nvPicPr>
            <p:cNvPr id="23" name="Graphic 22" descr="Convertible outline">
              <a:extLst>
                <a:ext uri="{FF2B5EF4-FFF2-40B4-BE49-F238E27FC236}">
                  <a16:creationId xmlns:a16="http://schemas.microsoft.com/office/drawing/2014/main" id="{E8352C1C-6508-4EB3-85D9-3EB7312FBC7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91300" y="1792288"/>
              <a:ext cx="914400" cy="914400"/>
            </a:xfrm>
            <a:prstGeom prst="rect">
              <a:avLst/>
            </a:prstGeom>
          </p:spPr>
        </p:pic>
        <p:cxnSp>
          <p:nvCxnSpPr>
            <p:cNvPr id="30" name="Straight Connector 29">
              <a:extLst>
                <a:ext uri="{FF2B5EF4-FFF2-40B4-BE49-F238E27FC236}">
                  <a16:creationId xmlns:a16="http://schemas.microsoft.com/office/drawing/2014/main" id="{A755BA26-8E19-4B90-8DD2-DE4B1451BB26}"/>
                </a:ext>
              </a:extLst>
            </p:cNvPr>
            <p:cNvCxnSpPr/>
            <p:nvPr/>
          </p:nvCxnSpPr>
          <p:spPr>
            <a:xfrm flipV="1">
              <a:off x="6691630"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3A0A41-6458-4B0A-B5C3-E29AAFBB85CB}"/>
                </a:ext>
              </a:extLst>
            </p:cNvPr>
            <p:cNvCxnSpPr/>
            <p:nvPr/>
          </p:nvCxnSpPr>
          <p:spPr>
            <a:xfrm flipV="1">
              <a:off x="7949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28E222-A1A5-4866-A35F-66A7096D21CB}"/>
                </a:ext>
              </a:extLst>
            </p:cNvPr>
            <p:cNvCxnSpPr/>
            <p:nvPr/>
          </p:nvCxnSpPr>
          <p:spPr>
            <a:xfrm flipV="1">
              <a:off x="912734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D99DE9-6535-497E-88DB-855ECE29F062}"/>
                </a:ext>
              </a:extLst>
            </p:cNvPr>
            <p:cNvCxnSpPr/>
            <p:nvPr/>
          </p:nvCxnSpPr>
          <p:spPr>
            <a:xfrm flipV="1">
              <a:off x="10362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Title 1">
            <a:extLst>
              <a:ext uri="{FF2B5EF4-FFF2-40B4-BE49-F238E27FC236}">
                <a16:creationId xmlns:a16="http://schemas.microsoft.com/office/drawing/2014/main" id="{0F4BAD66-0CD6-4BB9-BF03-6780028C5D63}"/>
              </a:ext>
            </a:extLst>
          </p:cNvPr>
          <p:cNvSpPr txBox="1">
            <a:spLocks/>
          </p:cNvSpPr>
          <p:nvPr/>
        </p:nvSpPr>
        <p:spPr>
          <a:xfrm>
            <a:off x="10836698" y="4393560"/>
            <a:ext cx="1574800" cy="737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6BA4B8"/>
                </a:solidFill>
                <a:effectLst/>
                <a:uLnTx/>
                <a:uFillTx/>
                <a:latin typeface="Arial" panose="020B0604020202020204"/>
                <a:ea typeface="+mj-ea"/>
                <a:cs typeface="+mj-cs"/>
              </a:rPr>
              <a:t>× </a:t>
            </a:r>
            <a:r>
              <a:rPr lang="en-US" sz="2000" dirty="0">
                <a:solidFill>
                  <a:srgbClr val="6BA4B8"/>
                </a:solidFill>
                <a:latin typeface="Arial" panose="020B0604020202020204"/>
              </a:rPr>
              <a:t>1</a:t>
            </a:r>
            <a:r>
              <a:rPr kumimoji="0" lang="en-US" sz="2000" b="0" i="0" u="none" strike="noStrike" kern="1200" cap="none" spc="0" normalizeH="0" baseline="0" noProof="0" dirty="0" smtClean="0">
                <a:ln>
                  <a:noFill/>
                </a:ln>
                <a:solidFill>
                  <a:srgbClr val="6BA4B8"/>
                </a:solidFill>
                <a:effectLst/>
                <a:uLnTx/>
                <a:uFillTx/>
                <a:latin typeface="Arial" panose="020B0604020202020204"/>
                <a:ea typeface="+mj-ea"/>
                <a:cs typeface="+mj-cs"/>
              </a:rPr>
              <a:t>00,000</a:t>
            </a:r>
            <a:endParaRPr kumimoji="0" lang="en-US" sz="2000" b="0" i="0" u="none" strike="noStrike" kern="1200" cap="none" spc="0" normalizeH="0" baseline="0" noProof="0" dirty="0">
              <a:ln>
                <a:noFill/>
              </a:ln>
              <a:solidFill>
                <a:srgbClr val="6BA4B8"/>
              </a:solidFill>
              <a:effectLst/>
              <a:uLnTx/>
              <a:uFillTx/>
              <a:latin typeface="Arial" panose="020B0604020202020204"/>
              <a:ea typeface="+mj-ea"/>
              <a:cs typeface="+mj-cs"/>
            </a:endParaRPr>
          </a:p>
        </p:txBody>
      </p:sp>
      <p:cxnSp>
        <p:nvCxnSpPr>
          <p:cNvPr id="55" name="Straight Connector 54">
            <a:extLst>
              <a:ext uri="{FF2B5EF4-FFF2-40B4-BE49-F238E27FC236}">
                <a16:creationId xmlns:a16="http://schemas.microsoft.com/office/drawing/2014/main" id="{5013E8FA-FD73-474E-AED0-30F1A48FC3F5}"/>
              </a:ext>
            </a:extLst>
          </p:cNvPr>
          <p:cNvCxnSpPr/>
          <p:nvPr/>
        </p:nvCxnSpPr>
        <p:spPr>
          <a:xfrm>
            <a:off x="0" y="6467962"/>
            <a:ext cx="12192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26C09060-EB1E-4100-85F1-2FD800F0449D}"/>
              </a:ext>
            </a:extLst>
          </p:cNvPr>
          <p:cNvSpPr/>
          <p:nvPr/>
        </p:nvSpPr>
        <p:spPr>
          <a:xfrm>
            <a:off x="914400" y="6311595"/>
            <a:ext cx="4038599" cy="428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6BA4B8"/>
                </a:solidFill>
                <a:effectLst/>
                <a:uLnTx/>
                <a:uFillTx/>
                <a:latin typeface="Arial" panose="020B0604020202020204"/>
                <a:ea typeface="+mn-ea"/>
                <a:cs typeface="+mn-cs"/>
              </a:rPr>
              <a:t>ENVIRONMENTAL BENEFITS</a:t>
            </a:r>
          </a:p>
        </p:txBody>
      </p:sp>
      <p:sp>
        <p:nvSpPr>
          <p:cNvPr id="2" name="Slide Number Placeholder 1"/>
          <p:cNvSpPr>
            <a:spLocks noGrp="1"/>
          </p:cNvSpPr>
          <p:nvPr>
            <p:ph type="sldNum" sz="quarter" idx="12"/>
          </p:nvPr>
        </p:nvSpPr>
        <p:spPr>
          <a:xfrm>
            <a:off x="9220200" y="6478270"/>
            <a:ext cx="2743200" cy="365125"/>
          </a:xfrm>
        </p:spPr>
        <p:txBody>
          <a:bodyPr/>
          <a:lstStyle/>
          <a:p>
            <a:fld id="{D17B8275-806A-4A5E-8F75-C957AD850D33}" type="slidenum">
              <a:rPr lang="en-US" smtClean="0"/>
              <a:t>24</a:t>
            </a:fld>
            <a:endParaRPr lang="en-US" dirty="0"/>
          </a:p>
        </p:txBody>
      </p:sp>
      <p:grpSp>
        <p:nvGrpSpPr>
          <p:cNvPr id="45" name="Group 44"/>
          <p:cNvGrpSpPr/>
          <p:nvPr/>
        </p:nvGrpSpPr>
        <p:grpSpPr>
          <a:xfrm>
            <a:off x="6150900" y="2329210"/>
            <a:ext cx="4533900" cy="914400"/>
            <a:chOff x="6591300" y="1792288"/>
            <a:chExt cx="4533900" cy="914400"/>
          </a:xfrm>
        </p:grpSpPr>
        <p:pic>
          <p:nvPicPr>
            <p:cNvPr id="47" name="Graphic 4" descr="Convertible outline">
              <a:extLst>
                <a:ext uri="{FF2B5EF4-FFF2-40B4-BE49-F238E27FC236}">
                  <a16:creationId xmlns:a16="http://schemas.microsoft.com/office/drawing/2014/main" id="{D344BD13-F86D-4F49-AC3C-62A35700F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797800" y="1792288"/>
              <a:ext cx="914400" cy="914400"/>
            </a:xfrm>
            <a:prstGeom prst="rect">
              <a:avLst/>
            </a:prstGeom>
          </p:spPr>
        </p:pic>
        <p:pic>
          <p:nvPicPr>
            <p:cNvPr id="48" name="Graphic 5" descr="Convertible outline">
              <a:extLst>
                <a:ext uri="{FF2B5EF4-FFF2-40B4-BE49-F238E27FC236}">
                  <a16:creationId xmlns:a16="http://schemas.microsoft.com/office/drawing/2014/main" id="{C9CE7EEE-83C3-427B-84A7-FE9DAB501D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004300" y="1792288"/>
              <a:ext cx="914400" cy="914400"/>
            </a:xfrm>
            <a:prstGeom prst="rect">
              <a:avLst/>
            </a:prstGeom>
          </p:spPr>
        </p:pic>
        <p:pic>
          <p:nvPicPr>
            <p:cNvPr id="49" name="Graphic 6" descr="Convertible outline">
              <a:extLst>
                <a:ext uri="{FF2B5EF4-FFF2-40B4-BE49-F238E27FC236}">
                  <a16:creationId xmlns:a16="http://schemas.microsoft.com/office/drawing/2014/main" id="{A443CDCC-F141-4075-A764-AF8EE8DACA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210800" y="1792288"/>
              <a:ext cx="914400" cy="914400"/>
            </a:xfrm>
            <a:prstGeom prst="rect">
              <a:avLst/>
            </a:prstGeom>
          </p:spPr>
        </p:pic>
        <p:pic>
          <p:nvPicPr>
            <p:cNvPr id="50" name="Graphic 22" descr="Convertible outline">
              <a:extLst>
                <a:ext uri="{FF2B5EF4-FFF2-40B4-BE49-F238E27FC236}">
                  <a16:creationId xmlns:a16="http://schemas.microsoft.com/office/drawing/2014/main" id="{E8352C1C-6508-4EB3-85D9-3EB7312FBC7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91300" y="1792288"/>
              <a:ext cx="914400" cy="914400"/>
            </a:xfrm>
            <a:prstGeom prst="rect">
              <a:avLst/>
            </a:prstGeom>
          </p:spPr>
        </p:pic>
        <p:cxnSp>
          <p:nvCxnSpPr>
            <p:cNvPr id="51" name="Straight Connector 50">
              <a:extLst>
                <a:ext uri="{FF2B5EF4-FFF2-40B4-BE49-F238E27FC236}">
                  <a16:creationId xmlns:a16="http://schemas.microsoft.com/office/drawing/2014/main" id="{A755BA26-8E19-4B90-8DD2-DE4B1451BB26}"/>
                </a:ext>
              </a:extLst>
            </p:cNvPr>
            <p:cNvCxnSpPr/>
            <p:nvPr/>
          </p:nvCxnSpPr>
          <p:spPr>
            <a:xfrm flipV="1">
              <a:off x="6691630"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3A0A41-6458-4B0A-B5C3-E29AAFBB85CB}"/>
                </a:ext>
              </a:extLst>
            </p:cNvPr>
            <p:cNvCxnSpPr/>
            <p:nvPr/>
          </p:nvCxnSpPr>
          <p:spPr>
            <a:xfrm flipV="1">
              <a:off x="7949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28E222-A1A5-4866-A35F-66A7096D21CB}"/>
                </a:ext>
              </a:extLst>
            </p:cNvPr>
            <p:cNvCxnSpPr/>
            <p:nvPr/>
          </p:nvCxnSpPr>
          <p:spPr>
            <a:xfrm flipV="1">
              <a:off x="912734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3D99DE9-6535-497E-88DB-855ECE29F062}"/>
                </a:ext>
              </a:extLst>
            </p:cNvPr>
            <p:cNvCxnSpPr/>
            <p:nvPr/>
          </p:nvCxnSpPr>
          <p:spPr>
            <a:xfrm flipV="1">
              <a:off x="10362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150900" y="2952212"/>
            <a:ext cx="4533900" cy="914400"/>
            <a:chOff x="6591300" y="1792288"/>
            <a:chExt cx="4533900" cy="914400"/>
          </a:xfrm>
        </p:grpSpPr>
        <p:pic>
          <p:nvPicPr>
            <p:cNvPr id="62" name="Graphic 4" descr="Convertible outline">
              <a:extLst>
                <a:ext uri="{FF2B5EF4-FFF2-40B4-BE49-F238E27FC236}">
                  <a16:creationId xmlns:a16="http://schemas.microsoft.com/office/drawing/2014/main" id="{D344BD13-F86D-4F49-AC3C-62A35700F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797800" y="1792288"/>
              <a:ext cx="914400" cy="914400"/>
            </a:xfrm>
            <a:prstGeom prst="rect">
              <a:avLst/>
            </a:prstGeom>
          </p:spPr>
        </p:pic>
        <p:pic>
          <p:nvPicPr>
            <p:cNvPr id="63" name="Graphic 5" descr="Convertible outline">
              <a:extLst>
                <a:ext uri="{FF2B5EF4-FFF2-40B4-BE49-F238E27FC236}">
                  <a16:creationId xmlns:a16="http://schemas.microsoft.com/office/drawing/2014/main" id="{C9CE7EEE-83C3-427B-84A7-FE9DAB501D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004300" y="1792288"/>
              <a:ext cx="914400" cy="914400"/>
            </a:xfrm>
            <a:prstGeom prst="rect">
              <a:avLst/>
            </a:prstGeom>
          </p:spPr>
        </p:pic>
        <p:pic>
          <p:nvPicPr>
            <p:cNvPr id="64" name="Graphic 6" descr="Convertible outline">
              <a:extLst>
                <a:ext uri="{FF2B5EF4-FFF2-40B4-BE49-F238E27FC236}">
                  <a16:creationId xmlns:a16="http://schemas.microsoft.com/office/drawing/2014/main" id="{A443CDCC-F141-4075-A764-AF8EE8DACA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210800" y="1792288"/>
              <a:ext cx="914400" cy="914400"/>
            </a:xfrm>
            <a:prstGeom prst="rect">
              <a:avLst/>
            </a:prstGeom>
          </p:spPr>
        </p:pic>
        <p:pic>
          <p:nvPicPr>
            <p:cNvPr id="65" name="Graphic 22" descr="Convertible outline">
              <a:extLst>
                <a:ext uri="{FF2B5EF4-FFF2-40B4-BE49-F238E27FC236}">
                  <a16:creationId xmlns:a16="http://schemas.microsoft.com/office/drawing/2014/main" id="{E8352C1C-6508-4EB3-85D9-3EB7312FBC7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91300" y="1792288"/>
              <a:ext cx="914400" cy="914400"/>
            </a:xfrm>
            <a:prstGeom prst="rect">
              <a:avLst/>
            </a:prstGeom>
          </p:spPr>
        </p:pic>
        <p:cxnSp>
          <p:nvCxnSpPr>
            <p:cNvPr id="66" name="Straight Connector 65">
              <a:extLst>
                <a:ext uri="{FF2B5EF4-FFF2-40B4-BE49-F238E27FC236}">
                  <a16:creationId xmlns:a16="http://schemas.microsoft.com/office/drawing/2014/main" id="{A755BA26-8E19-4B90-8DD2-DE4B1451BB26}"/>
                </a:ext>
              </a:extLst>
            </p:cNvPr>
            <p:cNvCxnSpPr/>
            <p:nvPr/>
          </p:nvCxnSpPr>
          <p:spPr>
            <a:xfrm flipV="1">
              <a:off x="6691630"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3A0A41-6458-4B0A-B5C3-E29AAFBB85CB}"/>
                </a:ext>
              </a:extLst>
            </p:cNvPr>
            <p:cNvCxnSpPr/>
            <p:nvPr/>
          </p:nvCxnSpPr>
          <p:spPr>
            <a:xfrm flipV="1">
              <a:off x="7949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B28E222-A1A5-4866-A35F-66A7096D21CB}"/>
                </a:ext>
              </a:extLst>
            </p:cNvPr>
            <p:cNvCxnSpPr/>
            <p:nvPr/>
          </p:nvCxnSpPr>
          <p:spPr>
            <a:xfrm flipV="1">
              <a:off x="912734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D99DE9-6535-497E-88DB-855ECE29F062}"/>
                </a:ext>
              </a:extLst>
            </p:cNvPr>
            <p:cNvCxnSpPr/>
            <p:nvPr/>
          </p:nvCxnSpPr>
          <p:spPr>
            <a:xfrm flipV="1">
              <a:off x="10362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150900" y="3575214"/>
            <a:ext cx="4533900" cy="914400"/>
            <a:chOff x="6591300" y="1792288"/>
            <a:chExt cx="4533900" cy="914400"/>
          </a:xfrm>
        </p:grpSpPr>
        <p:pic>
          <p:nvPicPr>
            <p:cNvPr id="71" name="Graphic 4" descr="Convertible outline">
              <a:extLst>
                <a:ext uri="{FF2B5EF4-FFF2-40B4-BE49-F238E27FC236}">
                  <a16:creationId xmlns:a16="http://schemas.microsoft.com/office/drawing/2014/main" id="{D344BD13-F86D-4F49-AC3C-62A35700F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797800" y="1792288"/>
              <a:ext cx="914400" cy="914400"/>
            </a:xfrm>
            <a:prstGeom prst="rect">
              <a:avLst/>
            </a:prstGeom>
          </p:spPr>
        </p:pic>
        <p:pic>
          <p:nvPicPr>
            <p:cNvPr id="72" name="Graphic 5" descr="Convertible outline">
              <a:extLst>
                <a:ext uri="{FF2B5EF4-FFF2-40B4-BE49-F238E27FC236}">
                  <a16:creationId xmlns:a16="http://schemas.microsoft.com/office/drawing/2014/main" id="{C9CE7EEE-83C3-427B-84A7-FE9DAB501D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004300" y="1792288"/>
              <a:ext cx="914400" cy="914400"/>
            </a:xfrm>
            <a:prstGeom prst="rect">
              <a:avLst/>
            </a:prstGeom>
          </p:spPr>
        </p:pic>
        <p:pic>
          <p:nvPicPr>
            <p:cNvPr id="73" name="Graphic 6" descr="Convertible outline">
              <a:extLst>
                <a:ext uri="{FF2B5EF4-FFF2-40B4-BE49-F238E27FC236}">
                  <a16:creationId xmlns:a16="http://schemas.microsoft.com/office/drawing/2014/main" id="{A443CDCC-F141-4075-A764-AF8EE8DACA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210800" y="1792288"/>
              <a:ext cx="914400" cy="914400"/>
            </a:xfrm>
            <a:prstGeom prst="rect">
              <a:avLst/>
            </a:prstGeom>
          </p:spPr>
        </p:pic>
        <p:pic>
          <p:nvPicPr>
            <p:cNvPr id="74" name="Graphic 22" descr="Convertible outline">
              <a:extLst>
                <a:ext uri="{FF2B5EF4-FFF2-40B4-BE49-F238E27FC236}">
                  <a16:creationId xmlns:a16="http://schemas.microsoft.com/office/drawing/2014/main" id="{E8352C1C-6508-4EB3-85D9-3EB7312FBC7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91300" y="1792288"/>
              <a:ext cx="914400" cy="914400"/>
            </a:xfrm>
            <a:prstGeom prst="rect">
              <a:avLst/>
            </a:prstGeom>
          </p:spPr>
        </p:pic>
        <p:cxnSp>
          <p:nvCxnSpPr>
            <p:cNvPr id="75" name="Straight Connector 74">
              <a:extLst>
                <a:ext uri="{FF2B5EF4-FFF2-40B4-BE49-F238E27FC236}">
                  <a16:creationId xmlns:a16="http://schemas.microsoft.com/office/drawing/2014/main" id="{A755BA26-8E19-4B90-8DD2-DE4B1451BB26}"/>
                </a:ext>
              </a:extLst>
            </p:cNvPr>
            <p:cNvCxnSpPr/>
            <p:nvPr/>
          </p:nvCxnSpPr>
          <p:spPr>
            <a:xfrm flipV="1">
              <a:off x="6691630"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3A0A41-6458-4B0A-B5C3-E29AAFBB85CB}"/>
                </a:ext>
              </a:extLst>
            </p:cNvPr>
            <p:cNvCxnSpPr/>
            <p:nvPr/>
          </p:nvCxnSpPr>
          <p:spPr>
            <a:xfrm flipV="1">
              <a:off x="7949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28E222-A1A5-4866-A35F-66A7096D21CB}"/>
                </a:ext>
              </a:extLst>
            </p:cNvPr>
            <p:cNvCxnSpPr/>
            <p:nvPr/>
          </p:nvCxnSpPr>
          <p:spPr>
            <a:xfrm flipV="1">
              <a:off x="912734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D99DE9-6535-497E-88DB-855ECE29F062}"/>
                </a:ext>
              </a:extLst>
            </p:cNvPr>
            <p:cNvCxnSpPr/>
            <p:nvPr/>
          </p:nvCxnSpPr>
          <p:spPr>
            <a:xfrm flipV="1">
              <a:off x="10362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143952" y="4198217"/>
            <a:ext cx="4533900" cy="914400"/>
            <a:chOff x="6591300" y="1792288"/>
            <a:chExt cx="4533900" cy="914400"/>
          </a:xfrm>
        </p:grpSpPr>
        <p:pic>
          <p:nvPicPr>
            <p:cNvPr id="80" name="Graphic 4" descr="Convertible outline">
              <a:extLst>
                <a:ext uri="{FF2B5EF4-FFF2-40B4-BE49-F238E27FC236}">
                  <a16:creationId xmlns:a16="http://schemas.microsoft.com/office/drawing/2014/main" id="{D344BD13-F86D-4F49-AC3C-62A35700F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797800" y="1792288"/>
              <a:ext cx="914400" cy="914400"/>
            </a:xfrm>
            <a:prstGeom prst="rect">
              <a:avLst/>
            </a:prstGeom>
          </p:spPr>
        </p:pic>
        <p:pic>
          <p:nvPicPr>
            <p:cNvPr id="81" name="Graphic 5" descr="Convertible outline">
              <a:extLst>
                <a:ext uri="{FF2B5EF4-FFF2-40B4-BE49-F238E27FC236}">
                  <a16:creationId xmlns:a16="http://schemas.microsoft.com/office/drawing/2014/main" id="{C9CE7EEE-83C3-427B-84A7-FE9DAB501D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004300" y="1792288"/>
              <a:ext cx="914400" cy="914400"/>
            </a:xfrm>
            <a:prstGeom prst="rect">
              <a:avLst/>
            </a:prstGeom>
          </p:spPr>
        </p:pic>
        <p:pic>
          <p:nvPicPr>
            <p:cNvPr id="82" name="Graphic 6" descr="Convertible outline">
              <a:extLst>
                <a:ext uri="{FF2B5EF4-FFF2-40B4-BE49-F238E27FC236}">
                  <a16:creationId xmlns:a16="http://schemas.microsoft.com/office/drawing/2014/main" id="{A443CDCC-F141-4075-A764-AF8EE8DACA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210800" y="1792288"/>
              <a:ext cx="914400" cy="914400"/>
            </a:xfrm>
            <a:prstGeom prst="rect">
              <a:avLst/>
            </a:prstGeom>
          </p:spPr>
        </p:pic>
        <p:pic>
          <p:nvPicPr>
            <p:cNvPr id="83" name="Graphic 22" descr="Convertible outline">
              <a:extLst>
                <a:ext uri="{FF2B5EF4-FFF2-40B4-BE49-F238E27FC236}">
                  <a16:creationId xmlns:a16="http://schemas.microsoft.com/office/drawing/2014/main" id="{E8352C1C-6508-4EB3-85D9-3EB7312FBC7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91300" y="1792288"/>
              <a:ext cx="914400" cy="914400"/>
            </a:xfrm>
            <a:prstGeom prst="rect">
              <a:avLst/>
            </a:prstGeom>
          </p:spPr>
        </p:pic>
        <p:cxnSp>
          <p:nvCxnSpPr>
            <p:cNvPr id="84" name="Straight Connector 83">
              <a:extLst>
                <a:ext uri="{FF2B5EF4-FFF2-40B4-BE49-F238E27FC236}">
                  <a16:creationId xmlns:a16="http://schemas.microsoft.com/office/drawing/2014/main" id="{A755BA26-8E19-4B90-8DD2-DE4B1451BB26}"/>
                </a:ext>
              </a:extLst>
            </p:cNvPr>
            <p:cNvCxnSpPr/>
            <p:nvPr/>
          </p:nvCxnSpPr>
          <p:spPr>
            <a:xfrm flipV="1">
              <a:off x="6691630"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83A0A41-6458-4B0A-B5C3-E29AAFBB85CB}"/>
                </a:ext>
              </a:extLst>
            </p:cNvPr>
            <p:cNvCxnSpPr/>
            <p:nvPr/>
          </p:nvCxnSpPr>
          <p:spPr>
            <a:xfrm flipV="1">
              <a:off x="7949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8E222-A1A5-4866-A35F-66A7096D21CB}"/>
                </a:ext>
              </a:extLst>
            </p:cNvPr>
            <p:cNvCxnSpPr/>
            <p:nvPr/>
          </p:nvCxnSpPr>
          <p:spPr>
            <a:xfrm flipV="1">
              <a:off x="912734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D99DE9-6535-497E-88DB-855ECE29F062}"/>
                </a:ext>
              </a:extLst>
            </p:cNvPr>
            <p:cNvCxnSpPr/>
            <p:nvPr/>
          </p:nvCxnSpPr>
          <p:spPr>
            <a:xfrm flipV="1">
              <a:off x="10362075" y="1929448"/>
              <a:ext cx="640080" cy="64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Title 1">
            <a:extLst>
              <a:ext uri="{FF2B5EF4-FFF2-40B4-BE49-F238E27FC236}">
                <a16:creationId xmlns:a16="http://schemas.microsoft.com/office/drawing/2014/main" id="{27995BD3-D42D-4AFD-A8DE-5499BC211073}"/>
              </a:ext>
            </a:extLst>
          </p:cNvPr>
          <p:cNvSpPr txBox="1">
            <a:spLocks/>
          </p:cNvSpPr>
          <p:nvPr/>
        </p:nvSpPr>
        <p:spPr>
          <a:xfrm>
            <a:off x="6091448" y="5287234"/>
            <a:ext cx="5814442" cy="1180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2800" b="1" i="0" u="none" strike="noStrike" kern="1200" cap="none" spc="0" normalizeH="0" baseline="0" noProof="0" dirty="0">
                <a:ln>
                  <a:noFill/>
                </a:ln>
                <a:solidFill>
                  <a:schemeClr val="bg2"/>
                </a:solidFill>
                <a:effectLst/>
                <a:uLnTx/>
                <a:uFillTx/>
                <a:latin typeface="Arial" panose="020B0604020202020204"/>
                <a:ea typeface="+mj-ea"/>
                <a:cs typeface="+mj-cs"/>
              </a:rPr>
              <a:t>Equivalent to taking</a:t>
            </a:r>
            <a:r>
              <a:rPr lang="en-US" sz="2800" b="1" dirty="0">
                <a:solidFill>
                  <a:schemeClr val="bg2"/>
                </a:solidFill>
                <a:latin typeface="Arial" panose="020B0604020202020204"/>
              </a:rPr>
              <a:t> more than 2.1 </a:t>
            </a:r>
            <a:r>
              <a:rPr kumimoji="0" lang="en-US" sz="2800" b="1" i="0" u="none" strike="noStrike" kern="1200" cap="none" spc="0" normalizeH="0" baseline="0" noProof="0" dirty="0">
                <a:ln>
                  <a:noFill/>
                </a:ln>
                <a:solidFill>
                  <a:schemeClr val="bg2"/>
                </a:solidFill>
                <a:effectLst/>
                <a:uLnTx/>
                <a:uFillTx/>
                <a:latin typeface="Arial" panose="020B0604020202020204"/>
                <a:ea typeface="+mj-ea"/>
                <a:cs typeface="+mj-cs"/>
              </a:rPr>
              <a:t>million cars off the road</a:t>
            </a:r>
          </a:p>
        </p:txBody>
      </p:sp>
    </p:spTree>
    <p:extLst>
      <p:ext uri="{BB962C8B-B14F-4D97-AF65-F5344CB8AC3E}">
        <p14:creationId xmlns:p14="http://schemas.microsoft.com/office/powerpoint/2010/main" val="321938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ssy field with trees and mountains in the background&#10;&#10;Description automatically generated with medium confidence">
            <a:extLst>
              <a:ext uri="{FF2B5EF4-FFF2-40B4-BE49-F238E27FC236}">
                <a16:creationId xmlns:a16="http://schemas.microsoft.com/office/drawing/2014/main" id="{9B7B8E4D-1AFF-453A-9312-69E108696D8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13737"/>
            <a:ext cx="12197465" cy="6871737"/>
          </a:xfrm>
          <a:prstGeom prst="rect">
            <a:avLst/>
          </a:prstGeom>
        </p:spPr>
      </p:pic>
      <p:sp>
        <p:nvSpPr>
          <p:cNvPr id="2" name="Title 1">
            <a:extLst>
              <a:ext uri="{FF2B5EF4-FFF2-40B4-BE49-F238E27FC236}">
                <a16:creationId xmlns:a16="http://schemas.microsoft.com/office/drawing/2014/main" id="{E8AF5769-37FA-4B8C-8468-9D603F605121}"/>
              </a:ext>
            </a:extLst>
          </p:cNvPr>
          <p:cNvSpPr>
            <a:spLocks noGrp="1"/>
          </p:cNvSpPr>
          <p:nvPr>
            <p:ph type="title"/>
          </p:nvPr>
        </p:nvSpPr>
        <p:spPr>
          <a:xfrm>
            <a:off x="6858000" y="5040883"/>
            <a:ext cx="5103907" cy="1325563"/>
          </a:xfrm>
        </p:spPr>
        <p:txBody>
          <a:bodyPr>
            <a:normAutofit fontScale="90000"/>
          </a:bodyPr>
          <a:lstStyle/>
          <a:p>
            <a:r>
              <a:rPr lang="en-US" sz="3200" b="1" dirty="0">
                <a:solidFill>
                  <a:schemeClr val="bg1"/>
                </a:solidFill>
              </a:rPr>
              <a:t>Avoid environmental impact associated with any new builds</a:t>
            </a:r>
          </a:p>
        </p:txBody>
      </p:sp>
      <p:cxnSp>
        <p:nvCxnSpPr>
          <p:cNvPr id="24" name="Connector: Elbow 23">
            <a:extLst>
              <a:ext uri="{FF2B5EF4-FFF2-40B4-BE49-F238E27FC236}">
                <a16:creationId xmlns:a16="http://schemas.microsoft.com/office/drawing/2014/main" id="{35173180-2E66-4044-A6CA-AB4A4B5C6711}"/>
              </a:ext>
            </a:extLst>
          </p:cNvPr>
          <p:cNvCxnSpPr>
            <a:cxnSpLocks/>
            <a:stCxn id="2" idx="1"/>
            <a:endCxn id="11" idx="2"/>
          </p:cNvCxnSpPr>
          <p:nvPr/>
        </p:nvCxnSpPr>
        <p:spPr>
          <a:xfrm rot="10800000">
            <a:off x="4274458" y="4562895"/>
            <a:ext cx="2583542" cy="1140771"/>
          </a:xfrm>
          <a:prstGeom prst="bentConnector2">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F917B6-A245-4816-B625-14F18EB7B5DC}"/>
              </a:ext>
            </a:extLst>
          </p:cNvPr>
          <p:cNvCxnSpPr>
            <a:cxnSpLocks/>
            <a:endCxn id="16" idx="1"/>
          </p:cNvCxnSpPr>
          <p:nvPr/>
        </p:nvCxnSpPr>
        <p:spPr>
          <a:xfrm>
            <a:off x="-16701" y="6526060"/>
            <a:ext cx="9311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8F3C478-B70B-4EF6-B101-774FF56173A1}"/>
              </a:ext>
            </a:extLst>
          </p:cNvPr>
          <p:cNvSpPr/>
          <p:nvPr/>
        </p:nvSpPr>
        <p:spPr>
          <a:xfrm>
            <a:off x="914400" y="6311595"/>
            <a:ext cx="4038599"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chemeClr val="bg1"/>
                </a:solidFill>
                <a:effectLst/>
                <a:uLnTx/>
                <a:uFillTx/>
                <a:latin typeface="Arial" panose="020B0604020202020204"/>
                <a:ea typeface="+mn-ea"/>
                <a:cs typeface="+mn-cs"/>
              </a:rPr>
              <a:t>ENVIRONMENTAL BENEFITS</a:t>
            </a:r>
          </a:p>
        </p:txBody>
      </p:sp>
      <p:cxnSp>
        <p:nvCxnSpPr>
          <p:cNvPr id="17" name="Straight Connector 16">
            <a:extLst>
              <a:ext uri="{FF2B5EF4-FFF2-40B4-BE49-F238E27FC236}">
                <a16:creationId xmlns:a16="http://schemas.microsoft.com/office/drawing/2014/main" id="{0DAE6058-8943-4FCB-A0F5-7EF844016640}"/>
              </a:ext>
            </a:extLst>
          </p:cNvPr>
          <p:cNvCxnSpPr>
            <a:cxnSpLocks/>
            <a:stCxn id="16" idx="3"/>
          </p:cNvCxnSpPr>
          <p:nvPr/>
        </p:nvCxnSpPr>
        <p:spPr>
          <a:xfrm>
            <a:off x="4952999" y="6526060"/>
            <a:ext cx="7239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9220200" y="6508750"/>
            <a:ext cx="2743200" cy="365125"/>
          </a:xfrm>
        </p:spPr>
        <p:txBody>
          <a:bodyPr/>
          <a:lstStyle/>
          <a:p>
            <a:fld id="{D17B8275-806A-4A5E-8F75-C957AD850D33}" type="slidenum">
              <a:rPr lang="en-US" smtClean="0"/>
              <a:t>25</a:t>
            </a:fld>
            <a:endParaRPr lang="en-US" dirty="0"/>
          </a:p>
        </p:txBody>
      </p:sp>
      <p:sp>
        <p:nvSpPr>
          <p:cNvPr id="21" name="Freeform: Shape 6">
            <a:extLst>
              <a:ext uri="{FF2B5EF4-FFF2-40B4-BE49-F238E27FC236}">
                <a16:creationId xmlns:a16="http://schemas.microsoft.com/office/drawing/2014/main" id="{742D4CE5-4F74-57B2-0B51-83F3B548E7DE}"/>
              </a:ext>
            </a:extLst>
          </p:cNvPr>
          <p:cNvSpPr/>
          <p:nvPr/>
        </p:nvSpPr>
        <p:spPr>
          <a:xfrm>
            <a:off x="2749446" y="1605900"/>
            <a:ext cx="1207475" cy="522705"/>
          </a:xfrm>
          <a:custGeom>
            <a:avLst/>
            <a:gdLst>
              <a:gd name="connsiteX0" fmla="*/ 287142 w 1417679"/>
              <a:gd name="connsiteY0" fmla="*/ 767972 h 842868"/>
              <a:gd name="connsiteX1" fmla="*/ 401792 w 1417679"/>
              <a:gd name="connsiteY1" fmla="*/ 740115 h 842868"/>
              <a:gd name="connsiteX2" fmla="*/ 425522 w 1417679"/>
              <a:gd name="connsiteY2" fmla="*/ 754592 h 842868"/>
              <a:gd name="connsiteX3" fmla="*/ 807592 w 1417679"/>
              <a:gd name="connsiteY3" fmla="*/ 661611 h 842868"/>
              <a:gd name="connsiteX4" fmla="*/ 807614 w 1417679"/>
              <a:gd name="connsiteY4" fmla="*/ 661575 h 842868"/>
              <a:gd name="connsiteX5" fmla="*/ 922265 w 1417679"/>
              <a:gd name="connsiteY5" fmla="*/ 633719 h 842868"/>
              <a:gd name="connsiteX6" fmla="*/ 1373644 w 1417679"/>
              <a:gd name="connsiteY6" fmla="*/ 534158 h 842868"/>
              <a:gd name="connsiteX7" fmla="*/ 1254899 w 1417679"/>
              <a:gd name="connsiteY7" fmla="*/ 87679 h 842868"/>
              <a:gd name="connsiteX8" fmla="*/ 907820 w 1417679"/>
              <a:gd name="connsiteY8" fmla="*/ 83907 h 842868"/>
              <a:gd name="connsiteX9" fmla="*/ 855106 w 1417679"/>
              <a:gd name="connsiteY9" fmla="*/ 42251 h 842868"/>
              <a:gd name="connsiteX10" fmla="*/ 483911 w 1417679"/>
              <a:gd name="connsiteY10" fmla="*/ 124047 h 842868"/>
              <a:gd name="connsiteX11" fmla="*/ 449832 w 1417679"/>
              <a:gd name="connsiteY11" fmla="*/ 294346 h 842868"/>
              <a:gd name="connsiteX12" fmla="*/ 227366 w 1417679"/>
              <a:gd name="connsiteY12" fmla="*/ 438497 h 842868"/>
              <a:gd name="connsiteX13" fmla="*/ 168300 w 1417679"/>
              <a:gd name="connsiteY13" fmla="*/ 535479 h 842868"/>
              <a:gd name="connsiteX14" fmla="*/ 154404 w 1417679"/>
              <a:gd name="connsiteY14" fmla="*/ 534061 h 842868"/>
              <a:gd name="connsiteX15" fmla="*/ 0 w 1417679"/>
              <a:gd name="connsiteY15" fmla="*/ 688465 h 842868"/>
              <a:gd name="connsiteX16" fmla="*/ 154404 w 1417679"/>
              <a:gd name="connsiteY16" fmla="*/ 842869 h 842868"/>
              <a:gd name="connsiteX17" fmla="*/ 248226 w 1417679"/>
              <a:gd name="connsiteY17" fmla="*/ 810337 h 842868"/>
              <a:gd name="connsiteX18" fmla="*/ 282209 w 1417679"/>
              <a:gd name="connsiteY18" fmla="*/ 775613 h 8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7679" h="842868">
                <a:moveTo>
                  <a:pt x="287142" y="767972"/>
                </a:moveTo>
                <a:cubicBezTo>
                  <a:pt x="311113" y="728625"/>
                  <a:pt x="362438" y="716154"/>
                  <a:pt x="401792" y="740115"/>
                </a:cubicBezTo>
                <a:lnTo>
                  <a:pt x="425522" y="754592"/>
                </a:lnTo>
                <a:cubicBezTo>
                  <a:pt x="556702" y="834421"/>
                  <a:pt x="727762" y="792795"/>
                  <a:pt x="807592" y="661611"/>
                </a:cubicBezTo>
                <a:cubicBezTo>
                  <a:pt x="807598" y="661598"/>
                  <a:pt x="807608" y="661588"/>
                  <a:pt x="807614" y="661575"/>
                </a:cubicBezTo>
                <a:cubicBezTo>
                  <a:pt x="831586" y="622228"/>
                  <a:pt x="882911" y="609757"/>
                  <a:pt x="922265" y="633719"/>
                </a:cubicBezTo>
                <a:cubicBezTo>
                  <a:pt x="1074412" y="730823"/>
                  <a:pt x="1276465" y="686256"/>
                  <a:pt x="1373644" y="534158"/>
                </a:cubicBezTo>
                <a:cubicBezTo>
                  <a:pt x="1464000" y="378058"/>
                  <a:pt x="1410867" y="178267"/>
                  <a:pt x="1254899" y="87679"/>
                </a:cubicBezTo>
                <a:cubicBezTo>
                  <a:pt x="1148928" y="21916"/>
                  <a:pt x="1015197" y="20462"/>
                  <a:pt x="907820" y="83907"/>
                </a:cubicBezTo>
                <a:cubicBezTo>
                  <a:pt x="891945" y="67999"/>
                  <a:pt x="874251" y="54018"/>
                  <a:pt x="855106" y="42251"/>
                </a:cubicBezTo>
                <a:cubicBezTo>
                  <a:pt x="729999" y="-37574"/>
                  <a:pt x="563879" y="-968"/>
                  <a:pt x="483911" y="124047"/>
                </a:cubicBezTo>
                <a:cubicBezTo>
                  <a:pt x="452975" y="175076"/>
                  <a:pt x="440914" y="235341"/>
                  <a:pt x="449832" y="294346"/>
                </a:cubicBezTo>
                <a:cubicBezTo>
                  <a:pt x="357589" y="305998"/>
                  <a:pt x="275690" y="359067"/>
                  <a:pt x="227366" y="438497"/>
                </a:cubicBezTo>
                <a:lnTo>
                  <a:pt x="168300" y="535479"/>
                </a:lnTo>
                <a:cubicBezTo>
                  <a:pt x="163657" y="535060"/>
                  <a:pt x="159176" y="534061"/>
                  <a:pt x="154404" y="534061"/>
                </a:cubicBezTo>
                <a:cubicBezTo>
                  <a:pt x="69129" y="534061"/>
                  <a:pt x="0" y="603190"/>
                  <a:pt x="0" y="688465"/>
                </a:cubicBezTo>
                <a:cubicBezTo>
                  <a:pt x="0" y="773740"/>
                  <a:pt x="69129" y="842869"/>
                  <a:pt x="154404" y="842869"/>
                </a:cubicBezTo>
                <a:cubicBezTo>
                  <a:pt x="188425" y="842766"/>
                  <a:pt x="221443" y="831317"/>
                  <a:pt x="248226" y="810337"/>
                </a:cubicBezTo>
                <a:cubicBezTo>
                  <a:pt x="261984" y="801422"/>
                  <a:pt x="273591" y="789561"/>
                  <a:pt x="282209" y="775613"/>
                </a:cubicBezTo>
                <a:close/>
              </a:path>
            </a:pathLst>
          </a:custGeom>
          <a:solidFill>
            <a:schemeClr val="tx2">
              <a:alpha val="15000"/>
            </a:schemeClr>
          </a:solidFill>
          <a:ln w="28575" cap="sq">
            <a:solidFill>
              <a:schemeClr val="bg2"/>
            </a:solidFill>
            <a:prstDash val="sysDash"/>
            <a:miter/>
          </a:ln>
        </p:spPr>
        <p:txBody>
          <a:bodyPr rtlCol="0" anchor="ctr"/>
          <a:lstStyle/>
          <a:p>
            <a:endParaRPr lang="en-US"/>
          </a:p>
        </p:txBody>
      </p:sp>
      <p:cxnSp>
        <p:nvCxnSpPr>
          <p:cNvPr id="22" name="Connector: Elbow 23">
            <a:extLst>
              <a:ext uri="{FF2B5EF4-FFF2-40B4-BE49-F238E27FC236}">
                <a16:creationId xmlns:a16="http://schemas.microsoft.com/office/drawing/2014/main" id="{35173180-2E66-4044-A6CA-AB4A4B5C6711}"/>
              </a:ext>
            </a:extLst>
          </p:cNvPr>
          <p:cNvCxnSpPr>
            <a:cxnSpLocks/>
          </p:cNvCxnSpPr>
          <p:nvPr/>
        </p:nvCxnSpPr>
        <p:spPr>
          <a:xfrm rot="10800000">
            <a:off x="4274458" y="4562895"/>
            <a:ext cx="2583542" cy="1140771"/>
          </a:xfrm>
          <a:prstGeom prst="bentConnector2">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rapezoid 22">
            <a:extLst>
              <a:ext uri="{FF2B5EF4-FFF2-40B4-BE49-F238E27FC236}">
                <a16:creationId xmlns:a16="http://schemas.microsoft.com/office/drawing/2014/main" id="{AC30B524-CCF2-3AE3-90C9-457B8B04508C}"/>
              </a:ext>
            </a:extLst>
          </p:cNvPr>
          <p:cNvSpPr/>
          <p:nvPr/>
        </p:nvSpPr>
        <p:spPr>
          <a:xfrm>
            <a:off x="2685127" y="2270759"/>
            <a:ext cx="360219" cy="1699669"/>
          </a:xfrm>
          <a:prstGeom prst="trapezoid">
            <a:avLst>
              <a:gd name="adj" fmla="val 14423"/>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25" name="Rectangle 24">
            <a:extLst>
              <a:ext uri="{FF2B5EF4-FFF2-40B4-BE49-F238E27FC236}">
                <a16:creationId xmlns:a16="http://schemas.microsoft.com/office/drawing/2014/main" id="{C1657040-2F89-66AA-8083-8D8CA98C5593}"/>
              </a:ext>
            </a:extLst>
          </p:cNvPr>
          <p:cNvSpPr/>
          <p:nvPr/>
        </p:nvSpPr>
        <p:spPr>
          <a:xfrm>
            <a:off x="2506979" y="3970163"/>
            <a:ext cx="710305" cy="522705"/>
          </a:xfrm>
          <a:prstGeom prst="rect">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Freeform: Shape 24">
            <a:extLst>
              <a:ext uri="{FF2B5EF4-FFF2-40B4-BE49-F238E27FC236}">
                <a16:creationId xmlns:a16="http://schemas.microsoft.com/office/drawing/2014/main" id="{1F138B5E-C539-108F-A4E2-C8518262B33C}"/>
              </a:ext>
            </a:extLst>
          </p:cNvPr>
          <p:cNvSpPr/>
          <p:nvPr/>
        </p:nvSpPr>
        <p:spPr>
          <a:xfrm>
            <a:off x="4198257" y="1605900"/>
            <a:ext cx="1207475" cy="522705"/>
          </a:xfrm>
          <a:custGeom>
            <a:avLst/>
            <a:gdLst>
              <a:gd name="connsiteX0" fmla="*/ 287142 w 1417679"/>
              <a:gd name="connsiteY0" fmla="*/ 767972 h 842868"/>
              <a:gd name="connsiteX1" fmla="*/ 401792 w 1417679"/>
              <a:gd name="connsiteY1" fmla="*/ 740115 h 842868"/>
              <a:gd name="connsiteX2" fmla="*/ 425522 w 1417679"/>
              <a:gd name="connsiteY2" fmla="*/ 754592 h 842868"/>
              <a:gd name="connsiteX3" fmla="*/ 807592 w 1417679"/>
              <a:gd name="connsiteY3" fmla="*/ 661611 h 842868"/>
              <a:gd name="connsiteX4" fmla="*/ 807614 w 1417679"/>
              <a:gd name="connsiteY4" fmla="*/ 661575 h 842868"/>
              <a:gd name="connsiteX5" fmla="*/ 922265 w 1417679"/>
              <a:gd name="connsiteY5" fmla="*/ 633719 h 842868"/>
              <a:gd name="connsiteX6" fmla="*/ 1373644 w 1417679"/>
              <a:gd name="connsiteY6" fmla="*/ 534158 h 842868"/>
              <a:gd name="connsiteX7" fmla="*/ 1254899 w 1417679"/>
              <a:gd name="connsiteY7" fmla="*/ 87679 h 842868"/>
              <a:gd name="connsiteX8" fmla="*/ 907820 w 1417679"/>
              <a:gd name="connsiteY8" fmla="*/ 83907 h 842868"/>
              <a:gd name="connsiteX9" fmla="*/ 855106 w 1417679"/>
              <a:gd name="connsiteY9" fmla="*/ 42251 h 842868"/>
              <a:gd name="connsiteX10" fmla="*/ 483911 w 1417679"/>
              <a:gd name="connsiteY10" fmla="*/ 124047 h 842868"/>
              <a:gd name="connsiteX11" fmla="*/ 449832 w 1417679"/>
              <a:gd name="connsiteY11" fmla="*/ 294346 h 842868"/>
              <a:gd name="connsiteX12" fmla="*/ 227366 w 1417679"/>
              <a:gd name="connsiteY12" fmla="*/ 438497 h 842868"/>
              <a:gd name="connsiteX13" fmla="*/ 168300 w 1417679"/>
              <a:gd name="connsiteY13" fmla="*/ 535479 h 842868"/>
              <a:gd name="connsiteX14" fmla="*/ 154404 w 1417679"/>
              <a:gd name="connsiteY14" fmla="*/ 534061 h 842868"/>
              <a:gd name="connsiteX15" fmla="*/ 0 w 1417679"/>
              <a:gd name="connsiteY15" fmla="*/ 688465 h 842868"/>
              <a:gd name="connsiteX16" fmla="*/ 154404 w 1417679"/>
              <a:gd name="connsiteY16" fmla="*/ 842869 h 842868"/>
              <a:gd name="connsiteX17" fmla="*/ 248226 w 1417679"/>
              <a:gd name="connsiteY17" fmla="*/ 810337 h 842868"/>
              <a:gd name="connsiteX18" fmla="*/ 282209 w 1417679"/>
              <a:gd name="connsiteY18" fmla="*/ 775613 h 8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7679" h="842868">
                <a:moveTo>
                  <a:pt x="287142" y="767972"/>
                </a:moveTo>
                <a:cubicBezTo>
                  <a:pt x="311113" y="728625"/>
                  <a:pt x="362438" y="716154"/>
                  <a:pt x="401792" y="740115"/>
                </a:cubicBezTo>
                <a:lnTo>
                  <a:pt x="425522" y="754592"/>
                </a:lnTo>
                <a:cubicBezTo>
                  <a:pt x="556702" y="834421"/>
                  <a:pt x="727762" y="792795"/>
                  <a:pt x="807592" y="661611"/>
                </a:cubicBezTo>
                <a:cubicBezTo>
                  <a:pt x="807598" y="661598"/>
                  <a:pt x="807608" y="661588"/>
                  <a:pt x="807614" y="661575"/>
                </a:cubicBezTo>
                <a:cubicBezTo>
                  <a:pt x="831586" y="622228"/>
                  <a:pt x="882911" y="609757"/>
                  <a:pt x="922265" y="633719"/>
                </a:cubicBezTo>
                <a:cubicBezTo>
                  <a:pt x="1074412" y="730823"/>
                  <a:pt x="1276465" y="686256"/>
                  <a:pt x="1373644" y="534158"/>
                </a:cubicBezTo>
                <a:cubicBezTo>
                  <a:pt x="1464000" y="378058"/>
                  <a:pt x="1410867" y="178267"/>
                  <a:pt x="1254899" y="87679"/>
                </a:cubicBezTo>
                <a:cubicBezTo>
                  <a:pt x="1148928" y="21916"/>
                  <a:pt x="1015197" y="20462"/>
                  <a:pt x="907820" y="83907"/>
                </a:cubicBezTo>
                <a:cubicBezTo>
                  <a:pt x="891945" y="67999"/>
                  <a:pt x="874251" y="54018"/>
                  <a:pt x="855106" y="42251"/>
                </a:cubicBezTo>
                <a:cubicBezTo>
                  <a:pt x="729999" y="-37574"/>
                  <a:pt x="563879" y="-968"/>
                  <a:pt x="483911" y="124047"/>
                </a:cubicBezTo>
                <a:cubicBezTo>
                  <a:pt x="452975" y="175076"/>
                  <a:pt x="440914" y="235341"/>
                  <a:pt x="449832" y="294346"/>
                </a:cubicBezTo>
                <a:cubicBezTo>
                  <a:pt x="357589" y="305998"/>
                  <a:pt x="275690" y="359067"/>
                  <a:pt x="227366" y="438497"/>
                </a:cubicBezTo>
                <a:lnTo>
                  <a:pt x="168300" y="535479"/>
                </a:lnTo>
                <a:cubicBezTo>
                  <a:pt x="163657" y="535060"/>
                  <a:pt x="159176" y="534061"/>
                  <a:pt x="154404" y="534061"/>
                </a:cubicBezTo>
                <a:cubicBezTo>
                  <a:pt x="69129" y="534061"/>
                  <a:pt x="0" y="603190"/>
                  <a:pt x="0" y="688465"/>
                </a:cubicBezTo>
                <a:cubicBezTo>
                  <a:pt x="0" y="773740"/>
                  <a:pt x="69129" y="842869"/>
                  <a:pt x="154404" y="842869"/>
                </a:cubicBezTo>
                <a:cubicBezTo>
                  <a:pt x="188425" y="842766"/>
                  <a:pt x="221443" y="831317"/>
                  <a:pt x="248226" y="810337"/>
                </a:cubicBezTo>
                <a:cubicBezTo>
                  <a:pt x="261984" y="801422"/>
                  <a:pt x="273591" y="789561"/>
                  <a:pt x="282209" y="775613"/>
                </a:cubicBezTo>
                <a:close/>
              </a:path>
            </a:pathLst>
          </a:custGeom>
          <a:solidFill>
            <a:schemeClr val="tx2">
              <a:alpha val="15000"/>
            </a:schemeClr>
          </a:solidFill>
          <a:ln w="28575" cap="sq">
            <a:solidFill>
              <a:schemeClr val="bg2"/>
            </a:solidFill>
            <a:prstDash val="sysDash"/>
            <a:miter/>
          </a:ln>
        </p:spPr>
        <p:txBody>
          <a:bodyPr rtlCol="0" anchor="ctr"/>
          <a:lstStyle/>
          <a:p>
            <a:endParaRPr lang="en-US"/>
          </a:p>
        </p:txBody>
      </p:sp>
      <p:sp>
        <p:nvSpPr>
          <p:cNvPr id="27" name="Rectangle 25">
            <a:extLst>
              <a:ext uri="{FF2B5EF4-FFF2-40B4-BE49-F238E27FC236}">
                <a16:creationId xmlns:a16="http://schemas.microsoft.com/office/drawing/2014/main" id="{42B0829C-D2DD-FEBD-50A0-63D16F2D9CD2}"/>
              </a:ext>
            </a:extLst>
          </p:cNvPr>
          <p:cNvSpPr/>
          <p:nvPr/>
        </p:nvSpPr>
        <p:spPr>
          <a:xfrm>
            <a:off x="5158558" y="3082092"/>
            <a:ext cx="1730557" cy="1410776"/>
          </a:xfrm>
          <a:custGeom>
            <a:avLst/>
            <a:gdLst>
              <a:gd name="connsiteX0" fmla="*/ 0 w 1407885"/>
              <a:gd name="connsiteY0" fmla="*/ 0 h 979495"/>
              <a:gd name="connsiteX1" fmla="*/ 1407885 w 1407885"/>
              <a:gd name="connsiteY1" fmla="*/ 0 h 979495"/>
              <a:gd name="connsiteX2" fmla="*/ 1407885 w 1407885"/>
              <a:gd name="connsiteY2" fmla="*/ 979495 h 979495"/>
              <a:gd name="connsiteX3" fmla="*/ 0 w 1407885"/>
              <a:gd name="connsiteY3" fmla="*/ 979495 h 979495"/>
              <a:gd name="connsiteX4" fmla="*/ 0 w 1407885"/>
              <a:gd name="connsiteY4" fmla="*/ 0 h 979495"/>
              <a:gd name="connsiteX0" fmla="*/ 0 w 1407885"/>
              <a:gd name="connsiteY0" fmla="*/ 5831 h 985326"/>
              <a:gd name="connsiteX1" fmla="*/ 728246 w 1407885"/>
              <a:gd name="connsiteY1" fmla="*/ 0 h 985326"/>
              <a:gd name="connsiteX2" fmla="*/ 1407885 w 1407885"/>
              <a:gd name="connsiteY2" fmla="*/ 5831 h 985326"/>
              <a:gd name="connsiteX3" fmla="*/ 1407885 w 1407885"/>
              <a:gd name="connsiteY3" fmla="*/ 985326 h 985326"/>
              <a:gd name="connsiteX4" fmla="*/ 0 w 1407885"/>
              <a:gd name="connsiteY4" fmla="*/ 985326 h 985326"/>
              <a:gd name="connsiteX5" fmla="*/ 0 w 1407885"/>
              <a:gd name="connsiteY5" fmla="*/ 5831 h 985326"/>
              <a:gd name="connsiteX0" fmla="*/ 0 w 1407885"/>
              <a:gd name="connsiteY0" fmla="*/ 5831 h 985326"/>
              <a:gd name="connsiteX1" fmla="*/ 728246 w 1407885"/>
              <a:gd name="connsiteY1" fmla="*/ 0 h 985326"/>
              <a:gd name="connsiteX2" fmla="*/ 1318796 w 1407885"/>
              <a:gd name="connsiteY2" fmla="*/ 6350 h 985326"/>
              <a:gd name="connsiteX3" fmla="*/ 1407885 w 1407885"/>
              <a:gd name="connsiteY3" fmla="*/ 5831 h 985326"/>
              <a:gd name="connsiteX4" fmla="*/ 1407885 w 1407885"/>
              <a:gd name="connsiteY4" fmla="*/ 985326 h 985326"/>
              <a:gd name="connsiteX5" fmla="*/ 0 w 1407885"/>
              <a:gd name="connsiteY5" fmla="*/ 985326 h 985326"/>
              <a:gd name="connsiteX6" fmla="*/ 0 w 1407885"/>
              <a:gd name="connsiteY6" fmla="*/ 5831 h 985326"/>
              <a:gd name="connsiteX0" fmla="*/ 0 w 1426746"/>
              <a:gd name="connsiteY0" fmla="*/ 424931 h 1404426"/>
              <a:gd name="connsiteX1" fmla="*/ 728246 w 1426746"/>
              <a:gd name="connsiteY1" fmla="*/ 419100 h 1404426"/>
              <a:gd name="connsiteX2" fmla="*/ 1426746 w 1426746"/>
              <a:gd name="connsiteY2" fmla="*/ 0 h 1404426"/>
              <a:gd name="connsiteX3" fmla="*/ 1407885 w 1426746"/>
              <a:gd name="connsiteY3" fmla="*/ 424931 h 1404426"/>
              <a:gd name="connsiteX4" fmla="*/ 1407885 w 1426746"/>
              <a:gd name="connsiteY4" fmla="*/ 1404426 h 1404426"/>
              <a:gd name="connsiteX5" fmla="*/ 0 w 1426746"/>
              <a:gd name="connsiteY5" fmla="*/ 1404426 h 1404426"/>
              <a:gd name="connsiteX6" fmla="*/ 0 w 1426746"/>
              <a:gd name="connsiteY6" fmla="*/ 424931 h 1404426"/>
              <a:gd name="connsiteX0" fmla="*/ 0 w 1426746"/>
              <a:gd name="connsiteY0" fmla="*/ 424931 h 1404426"/>
              <a:gd name="connsiteX1" fmla="*/ 728246 w 1426746"/>
              <a:gd name="connsiteY1" fmla="*/ 419100 h 1404426"/>
              <a:gd name="connsiteX2" fmla="*/ 1039395 w 1426746"/>
              <a:gd name="connsiteY2" fmla="*/ 215900 h 1404426"/>
              <a:gd name="connsiteX3" fmla="*/ 1426746 w 1426746"/>
              <a:gd name="connsiteY3" fmla="*/ 0 h 1404426"/>
              <a:gd name="connsiteX4" fmla="*/ 1407885 w 1426746"/>
              <a:gd name="connsiteY4" fmla="*/ 424931 h 1404426"/>
              <a:gd name="connsiteX5" fmla="*/ 1407885 w 1426746"/>
              <a:gd name="connsiteY5" fmla="*/ 1404426 h 1404426"/>
              <a:gd name="connsiteX6" fmla="*/ 0 w 1426746"/>
              <a:gd name="connsiteY6" fmla="*/ 1404426 h 1404426"/>
              <a:gd name="connsiteX7" fmla="*/ 0 w 1426746"/>
              <a:gd name="connsiteY7" fmla="*/ 424931 h 1404426"/>
              <a:gd name="connsiteX0" fmla="*/ 0 w 1426746"/>
              <a:gd name="connsiteY0" fmla="*/ 424931 h 1404426"/>
              <a:gd name="connsiteX1" fmla="*/ 728246 w 1426746"/>
              <a:gd name="connsiteY1" fmla="*/ 419100 h 1404426"/>
              <a:gd name="connsiteX2" fmla="*/ 715545 w 1426746"/>
              <a:gd name="connsiteY2" fmla="*/ 19050 h 1404426"/>
              <a:gd name="connsiteX3" fmla="*/ 1426746 w 1426746"/>
              <a:gd name="connsiteY3" fmla="*/ 0 h 1404426"/>
              <a:gd name="connsiteX4" fmla="*/ 1407885 w 1426746"/>
              <a:gd name="connsiteY4" fmla="*/ 424931 h 1404426"/>
              <a:gd name="connsiteX5" fmla="*/ 1407885 w 1426746"/>
              <a:gd name="connsiteY5" fmla="*/ 1404426 h 1404426"/>
              <a:gd name="connsiteX6" fmla="*/ 0 w 1426746"/>
              <a:gd name="connsiteY6" fmla="*/ 1404426 h 1404426"/>
              <a:gd name="connsiteX7" fmla="*/ 0 w 1426746"/>
              <a:gd name="connsiteY7" fmla="*/ 424931 h 1404426"/>
              <a:gd name="connsiteX0" fmla="*/ 0 w 1426746"/>
              <a:gd name="connsiteY0" fmla="*/ 424931 h 1404426"/>
              <a:gd name="connsiteX1" fmla="*/ 728246 w 1426746"/>
              <a:gd name="connsiteY1" fmla="*/ 419100 h 1404426"/>
              <a:gd name="connsiteX2" fmla="*/ 709195 w 1426746"/>
              <a:gd name="connsiteY2" fmla="*/ 0 h 1404426"/>
              <a:gd name="connsiteX3" fmla="*/ 1426746 w 1426746"/>
              <a:gd name="connsiteY3" fmla="*/ 0 h 1404426"/>
              <a:gd name="connsiteX4" fmla="*/ 1407885 w 1426746"/>
              <a:gd name="connsiteY4" fmla="*/ 424931 h 1404426"/>
              <a:gd name="connsiteX5" fmla="*/ 1407885 w 1426746"/>
              <a:gd name="connsiteY5" fmla="*/ 1404426 h 1404426"/>
              <a:gd name="connsiteX6" fmla="*/ 0 w 1426746"/>
              <a:gd name="connsiteY6" fmla="*/ 1404426 h 1404426"/>
              <a:gd name="connsiteX7" fmla="*/ 0 w 1426746"/>
              <a:gd name="connsiteY7" fmla="*/ 424931 h 1404426"/>
              <a:gd name="connsiteX0" fmla="*/ 0 w 1426746"/>
              <a:gd name="connsiteY0" fmla="*/ 431281 h 1410776"/>
              <a:gd name="connsiteX1" fmla="*/ 728246 w 1426746"/>
              <a:gd name="connsiteY1" fmla="*/ 425450 h 1410776"/>
              <a:gd name="connsiteX2" fmla="*/ 728245 w 1426746"/>
              <a:gd name="connsiteY2" fmla="*/ 0 h 1410776"/>
              <a:gd name="connsiteX3" fmla="*/ 1426746 w 1426746"/>
              <a:gd name="connsiteY3" fmla="*/ 6350 h 1410776"/>
              <a:gd name="connsiteX4" fmla="*/ 1407885 w 1426746"/>
              <a:gd name="connsiteY4" fmla="*/ 431281 h 1410776"/>
              <a:gd name="connsiteX5" fmla="*/ 1407885 w 1426746"/>
              <a:gd name="connsiteY5" fmla="*/ 1410776 h 1410776"/>
              <a:gd name="connsiteX6" fmla="*/ 0 w 1426746"/>
              <a:gd name="connsiteY6" fmla="*/ 1410776 h 1410776"/>
              <a:gd name="connsiteX7" fmla="*/ 0 w 1426746"/>
              <a:gd name="connsiteY7" fmla="*/ 431281 h 1410776"/>
              <a:gd name="connsiteX0" fmla="*/ 0 w 1407885"/>
              <a:gd name="connsiteY0" fmla="*/ 431281 h 1410776"/>
              <a:gd name="connsiteX1" fmla="*/ 728246 w 1407885"/>
              <a:gd name="connsiteY1" fmla="*/ 425450 h 1410776"/>
              <a:gd name="connsiteX2" fmla="*/ 728245 w 1407885"/>
              <a:gd name="connsiteY2" fmla="*/ 0 h 1410776"/>
              <a:gd name="connsiteX3" fmla="*/ 1400789 w 1407885"/>
              <a:gd name="connsiteY3" fmla="*/ 6350 h 1410776"/>
              <a:gd name="connsiteX4" fmla="*/ 1407885 w 1407885"/>
              <a:gd name="connsiteY4" fmla="*/ 431281 h 1410776"/>
              <a:gd name="connsiteX5" fmla="*/ 1407885 w 1407885"/>
              <a:gd name="connsiteY5" fmla="*/ 1410776 h 1410776"/>
              <a:gd name="connsiteX6" fmla="*/ 0 w 1407885"/>
              <a:gd name="connsiteY6" fmla="*/ 1410776 h 1410776"/>
              <a:gd name="connsiteX7" fmla="*/ 0 w 1407885"/>
              <a:gd name="connsiteY7" fmla="*/ 431281 h 1410776"/>
              <a:gd name="connsiteX0" fmla="*/ 0 w 1418959"/>
              <a:gd name="connsiteY0" fmla="*/ 431281 h 1410776"/>
              <a:gd name="connsiteX1" fmla="*/ 728246 w 1418959"/>
              <a:gd name="connsiteY1" fmla="*/ 425450 h 1410776"/>
              <a:gd name="connsiteX2" fmla="*/ 728245 w 1418959"/>
              <a:gd name="connsiteY2" fmla="*/ 0 h 1410776"/>
              <a:gd name="connsiteX3" fmla="*/ 1418959 w 1418959"/>
              <a:gd name="connsiteY3" fmla="*/ 3175 h 1410776"/>
              <a:gd name="connsiteX4" fmla="*/ 1407885 w 1418959"/>
              <a:gd name="connsiteY4" fmla="*/ 431281 h 1410776"/>
              <a:gd name="connsiteX5" fmla="*/ 1407885 w 1418959"/>
              <a:gd name="connsiteY5" fmla="*/ 1410776 h 1410776"/>
              <a:gd name="connsiteX6" fmla="*/ 0 w 1418959"/>
              <a:gd name="connsiteY6" fmla="*/ 1410776 h 1410776"/>
              <a:gd name="connsiteX7" fmla="*/ 0 w 1418959"/>
              <a:gd name="connsiteY7" fmla="*/ 431281 h 1410776"/>
              <a:gd name="connsiteX0" fmla="*/ 0 w 1408576"/>
              <a:gd name="connsiteY0" fmla="*/ 431281 h 1410776"/>
              <a:gd name="connsiteX1" fmla="*/ 728246 w 1408576"/>
              <a:gd name="connsiteY1" fmla="*/ 425450 h 1410776"/>
              <a:gd name="connsiteX2" fmla="*/ 728245 w 1408576"/>
              <a:gd name="connsiteY2" fmla="*/ 0 h 1410776"/>
              <a:gd name="connsiteX3" fmla="*/ 1408576 w 1408576"/>
              <a:gd name="connsiteY3" fmla="*/ 6350 h 1410776"/>
              <a:gd name="connsiteX4" fmla="*/ 1407885 w 1408576"/>
              <a:gd name="connsiteY4" fmla="*/ 431281 h 1410776"/>
              <a:gd name="connsiteX5" fmla="*/ 1407885 w 1408576"/>
              <a:gd name="connsiteY5" fmla="*/ 1410776 h 1410776"/>
              <a:gd name="connsiteX6" fmla="*/ 0 w 1408576"/>
              <a:gd name="connsiteY6" fmla="*/ 1410776 h 1410776"/>
              <a:gd name="connsiteX7" fmla="*/ 0 w 1408576"/>
              <a:gd name="connsiteY7" fmla="*/ 431281 h 1410776"/>
              <a:gd name="connsiteX0" fmla="*/ 0 w 1408576"/>
              <a:gd name="connsiteY0" fmla="*/ 431281 h 1410776"/>
              <a:gd name="connsiteX1" fmla="*/ 728246 w 1408576"/>
              <a:gd name="connsiteY1" fmla="*/ 684530 h 1410776"/>
              <a:gd name="connsiteX2" fmla="*/ 728245 w 1408576"/>
              <a:gd name="connsiteY2" fmla="*/ 0 h 1410776"/>
              <a:gd name="connsiteX3" fmla="*/ 1408576 w 1408576"/>
              <a:gd name="connsiteY3" fmla="*/ 6350 h 1410776"/>
              <a:gd name="connsiteX4" fmla="*/ 1407885 w 1408576"/>
              <a:gd name="connsiteY4" fmla="*/ 431281 h 1410776"/>
              <a:gd name="connsiteX5" fmla="*/ 1407885 w 1408576"/>
              <a:gd name="connsiteY5" fmla="*/ 1410776 h 1410776"/>
              <a:gd name="connsiteX6" fmla="*/ 0 w 1408576"/>
              <a:gd name="connsiteY6" fmla="*/ 1410776 h 1410776"/>
              <a:gd name="connsiteX7" fmla="*/ 0 w 1408576"/>
              <a:gd name="connsiteY7" fmla="*/ 431281 h 1410776"/>
              <a:gd name="connsiteX0" fmla="*/ 0 w 1414806"/>
              <a:gd name="connsiteY0" fmla="*/ 690361 h 1410776"/>
              <a:gd name="connsiteX1" fmla="*/ 734476 w 1414806"/>
              <a:gd name="connsiteY1" fmla="*/ 684530 h 1410776"/>
              <a:gd name="connsiteX2" fmla="*/ 734475 w 1414806"/>
              <a:gd name="connsiteY2" fmla="*/ 0 h 1410776"/>
              <a:gd name="connsiteX3" fmla="*/ 1414806 w 1414806"/>
              <a:gd name="connsiteY3" fmla="*/ 6350 h 1410776"/>
              <a:gd name="connsiteX4" fmla="*/ 1414115 w 1414806"/>
              <a:gd name="connsiteY4" fmla="*/ 431281 h 1410776"/>
              <a:gd name="connsiteX5" fmla="*/ 1414115 w 1414806"/>
              <a:gd name="connsiteY5" fmla="*/ 1410776 h 1410776"/>
              <a:gd name="connsiteX6" fmla="*/ 6230 w 1414806"/>
              <a:gd name="connsiteY6" fmla="*/ 1410776 h 1410776"/>
              <a:gd name="connsiteX7" fmla="*/ 0 w 1414806"/>
              <a:gd name="connsiteY7" fmla="*/ 690361 h 14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806" h="1410776">
                <a:moveTo>
                  <a:pt x="0" y="690361"/>
                </a:moveTo>
                <a:lnTo>
                  <a:pt x="734476" y="684530"/>
                </a:lnTo>
                <a:cubicBezTo>
                  <a:pt x="734476" y="542713"/>
                  <a:pt x="734475" y="141817"/>
                  <a:pt x="734475" y="0"/>
                </a:cubicBezTo>
                <a:lnTo>
                  <a:pt x="1414806" y="6350"/>
                </a:lnTo>
                <a:cubicBezTo>
                  <a:pt x="1414576" y="147994"/>
                  <a:pt x="1414345" y="289637"/>
                  <a:pt x="1414115" y="431281"/>
                </a:cubicBezTo>
                <a:lnTo>
                  <a:pt x="1414115" y="1410776"/>
                </a:lnTo>
                <a:lnTo>
                  <a:pt x="6230" y="1410776"/>
                </a:lnTo>
                <a:cubicBezTo>
                  <a:pt x="4153" y="1170638"/>
                  <a:pt x="2077" y="930499"/>
                  <a:pt x="0" y="690361"/>
                </a:cubicBezTo>
                <a:close/>
              </a:path>
            </a:pathLst>
          </a:cu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8">
            <a:extLst>
              <a:ext uri="{FF2B5EF4-FFF2-40B4-BE49-F238E27FC236}">
                <a16:creationId xmlns:a16="http://schemas.microsoft.com/office/drawing/2014/main" id="{5F8281A0-9397-6B3E-10EF-052DA0628123}"/>
              </a:ext>
            </a:extLst>
          </p:cNvPr>
          <p:cNvSpPr/>
          <p:nvPr/>
        </p:nvSpPr>
        <p:spPr>
          <a:xfrm>
            <a:off x="5625114" y="1605900"/>
            <a:ext cx="1207475" cy="522705"/>
          </a:xfrm>
          <a:custGeom>
            <a:avLst/>
            <a:gdLst>
              <a:gd name="connsiteX0" fmla="*/ 287142 w 1417679"/>
              <a:gd name="connsiteY0" fmla="*/ 767972 h 842868"/>
              <a:gd name="connsiteX1" fmla="*/ 401792 w 1417679"/>
              <a:gd name="connsiteY1" fmla="*/ 740115 h 842868"/>
              <a:gd name="connsiteX2" fmla="*/ 425522 w 1417679"/>
              <a:gd name="connsiteY2" fmla="*/ 754592 h 842868"/>
              <a:gd name="connsiteX3" fmla="*/ 807592 w 1417679"/>
              <a:gd name="connsiteY3" fmla="*/ 661611 h 842868"/>
              <a:gd name="connsiteX4" fmla="*/ 807614 w 1417679"/>
              <a:gd name="connsiteY4" fmla="*/ 661575 h 842868"/>
              <a:gd name="connsiteX5" fmla="*/ 922265 w 1417679"/>
              <a:gd name="connsiteY5" fmla="*/ 633719 h 842868"/>
              <a:gd name="connsiteX6" fmla="*/ 1373644 w 1417679"/>
              <a:gd name="connsiteY6" fmla="*/ 534158 h 842868"/>
              <a:gd name="connsiteX7" fmla="*/ 1254899 w 1417679"/>
              <a:gd name="connsiteY7" fmla="*/ 87679 h 842868"/>
              <a:gd name="connsiteX8" fmla="*/ 907820 w 1417679"/>
              <a:gd name="connsiteY8" fmla="*/ 83907 h 842868"/>
              <a:gd name="connsiteX9" fmla="*/ 855106 w 1417679"/>
              <a:gd name="connsiteY9" fmla="*/ 42251 h 842868"/>
              <a:gd name="connsiteX10" fmla="*/ 483911 w 1417679"/>
              <a:gd name="connsiteY10" fmla="*/ 124047 h 842868"/>
              <a:gd name="connsiteX11" fmla="*/ 449832 w 1417679"/>
              <a:gd name="connsiteY11" fmla="*/ 294346 h 842868"/>
              <a:gd name="connsiteX12" fmla="*/ 227366 w 1417679"/>
              <a:gd name="connsiteY12" fmla="*/ 438497 h 842868"/>
              <a:gd name="connsiteX13" fmla="*/ 168300 w 1417679"/>
              <a:gd name="connsiteY13" fmla="*/ 535479 h 842868"/>
              <a:gd name="connsiteX14" fmla="*/ 154404 w 1417679"/>
              <a:gd name="connsiteY14" fmla="*/ 534061 h 842868"/>
              <a:gd name="connsiteX15" fmla="*/ 0 w 1417679"/>
              <a:gd name="connsiteY15" fmla="*/ 688465 h 842868"/>
              <a:gd name="connsiteX16" fmla="*/ 154404 w 1417679"/>
              <a:gd name="connsiteY16" fmla="*/ 842869 h 842868"/>
              <a:gd name="connsiteX17" fmla="*/ 248226 w 1417679"/>
              <a:gd name="connsiteY17" fmla="*/ 810337 h 842868"/>
              <a:gd name="connsiteX18" fmla="*/ 282209 w 1417679"/>
              <a:gd name="connsiteY18" fmla="*/ 775613 h 8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7679" h="842868">
                <a:moveTo>
                  <a:pt x="287142" y="767972"/>
                </a:moveTo>
                <a:cubicBezTo>
                  <a:pt x="311113" y="728625"/>
                  <a:pt x="362438" y="716154"/>
                  <a:pt x="401792" y="740115"/>
                </a:cubicBezTo>
                <a:lnTo>
                  <a:pt x="425522" y="754592"/>
                </a:lnTo>
                <a:cubicBezTo>
                  <a:pt x="556702" y="834421"/>
                  <a:pt x="727762" y="792795"/>
                  <a:pt x="807592" y="661611"/>
                </a:cubicBezTo>
                <a:cubicBezTo>
                  <a:pt x="807598" y="661598"/>
                  <a:pt x="807608" y="661588"/>
                  <a:pt x="807614" y="661575"/>
                </a:cubicBezTo>
                <a:cubicBezTo>
                  <a:pt x="831586" y="622228"/>
                  <a:pt x="882911" y="609757"/>
                  <a:pt x="922265" y="633719"/>
                </a:cubicBezTo>
                <a:cubicBezTo>
                  <a:pt x="1074412" y="730823"/>
                  <a:pt x="1276465" y="686256"/>
                  <a:pt x="1373644" y="534158"/>
                </a:cubicBezTo>
                <a:cubicBezTo>
                  <a:pt x="1464000" y="378058"/>
                  <a:pt x="1410867" y="178267"/>
                  <a:pt x="1254899" y="87679"/>
                </a:cubicBezTo>
                <a:cubicBezTo>
                  <a:pt x="1148928" y="21916"/>
                  <a:pt x="1015197" y="20462"/>
                  <a:pt x="907820" y="83907"/>
                </a:cubicBezTo>
                <a:cubicBezTo>
                  <a:pt x="891945" y="67999"/>
                  <a:pt x="874251" y="54018"/>
                  <a:pt x="855106" y="42251"/>
                </a:cubicBezTo>
                <a:cubicBezTo>
                  <a:pt x="729999" y="-37574"/>
                  <a:pt x="563879" y="-968"/>
                  <a:pt x="483911" y="124047"/>
                </a:cubicBezTo>
                <a:cubicBezTo>
                  <a:pt x="452975" y="175076"/>
                  <a:pt x="440914" y="235341"/>
                  <a:pt x="449832" y="294346"/>
                </a:cubicBezTo>
                <a:cubicBezTo>
                  <a:pt x="357589" y="305998"/>
                  <a:pt x="275690" y="359067"/>
                  <a:pt x="227366" y="438497"/>
                </a:cubicBezTo>
                <a:lnTo>
                  <a:pt x="168300" y="535479"/>
                </a:lnTo>
                <a:cubicBezTo>
                  <a:pt x="163657" y="535060"/>
                  <a:pt x="159176" y="534061"/>
                  <a:pt x="154404" y="534061"/>
                </a:cubicBezTo>
                <a:cubicBezTo>
                  <a:pt x="69129" y="534061"/>
                  <a:pt x="0" y="603190"/>
                  <a:pt x="0" y="688465"/>
                </a:cubicBezTo>
                <a:cubicBezTo>
                  <a:pt x="0" y="773740"/>
                  <a:pt x="69129" y="842869"/>
                  <a:pt x="154404" y="842869"/>
                </a:cubicBezTo>
                <a:cubicBezTo>
                  <a:pt x="188425" y="842766"/>
                  <a:pt x="221443" y="831317"/>
                  <a:pt x="248226" y="810337"/>
                </a:cubicBezTo>
                <a:cubicBezTo>
                  <a:pt x="261984" y="801422"/>
                  <a:pt x="273591" y="789561"/>
                  <a:pt x="282209" y="775613"/>
                </a:cubicBezTo>
                <a:close/>
              </a:path>
            </a:pathLst>
          </a:custGeom>
          <a:solidFill>
            <a:schemeClr val="tx2">
              <a:alpha val="15000"/>
            </a:schemeClr>
          </a:solidFill>
          <a:ln w="28575" cap="sq">
            <a:solidFill>
              <a:schemeClr val="bg2"/>
            </a:solidFill>
            <a:prstDash val="sysDash"/>
            <a:miter/>
          </a:ln>
        </p:spPr>
        <p:txBody>
          <a:bodyPr rtlCol="0" anchor="ctr"/>
          <a:lstStyle/>
          <a:p>
            <a:endParaRPr lang="en-US"/>
          </a:p>
        </p:txBody>
      </p:sp>
      <p:sp>
        <p:nvSpPr>
          <p:cNvPr id="29" name="Trapezoid 28">
            <a:extLst>
              <a:ext uri="{FF2B5EF4-FFF2-40B4-BE49-F238E27FC236}">
                <a16:creationId xmlns:a16="http://schemas.microsoft.com/office/drawing/2014/main" id="{A21D65B1-7A1E-A8A9-05FB-EFE0AB8B17BA}"/>
              </a:ext>
            </a:extLst>
          </p:cNvPr>
          <p:cNvSpPr/>
          <p:nvPr/>
        </p:nvSpPr>
        <p:spPr>
          <a:xfrm>
            <a:off x="4102443" y="2270759"/>
            <a:ext cx="360219" cy="1699669"/>
          </a:xfrm>
          <a:prstGeom prst="trapezoid">
            <a:avLst>
              <a:gd name="adj" fmla="val 14423"/>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30" name="Rectangle 29">
            <a:extLst>
              <a:ext uri="{FF2B5EF4-FFF2-40B4-BE49-F238E27FC236}">
                <a16:creationId xmlns:a16="http://schemas.microsoft.com/office/drawing/2014/main" id="{18EE418D-D730-9DBB-12F7-DC59CAF2BE6A}"/>
              </a:ext>
            </a:extLst>
          </p:cNvPr>
          <p:cNvSpPr/>
          <p:nvPr/>
        </p:nvSpPr>
        <p:spPr>
          <a:xfrm>
            <a:off x="3924295" y="3970163"/>
            <a:ext cx="710305" cy="522705"/>
          </a:xfrm>
          <a:prstGeom prst="rect">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Trapezoid 30">
            <a:extLst>
              <a:ext uri="{FF2B5EF4-FFF2-40B4-BE49-F238E27FC236}">
                <a16:creationId xmlns:a16="http://schemas.microsoft.com/office/drawing/2014/main" id="{3554DD71-B370-AA32-50CC-D59E9B6DE3D1}"/>
              </a:ext>
            </a:extLst>
          </p:cNvPr>
          <p:cNvSpPr/>
          <p:nvPr/>
        </p:nvSpPr>
        <p:spPr>
          <a:xfrm>
            <a:off x="5519759" y="2270759"/>
            <a:ext cx="360219" cy="1699669"/>
          </a:xfrm>
          <a:prstGeom prst="trapezoid">
            <a:avLst>
              <a:gd name="adj" fmla="val 14423"/>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32" name="Rectangle 31">
            <a:extLst>
              <a:ext uri="{FF2B5EF4-FFF2-40B4-BE49-F238E27FC236}">
                <a16:creationId xmlns:a16="http://schemas.microsoft.com/office/drawing/2014/main" id="{C8E7B524-B06D-1B37-F226-4DA602779A72}"/>
              </a:ext>
            </a:extLst>
          </p:cNvPr>
          <p:cNvSpPr/>
          <p:nvPr/>
        </p:nvSpPr>
        <p:spPr>
          <a:xfrm>
            <a:off x="5341611" y="3970163"/>
            <a:ext cx="710305" cy="522705"/>
          </a:xfrm>
          <a:prstGeom prst="rect">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A061008A-A1AF-1711-5BB6-F15DCB475E27}"/>
              </a:ext>
            </a:extLst>
          </p:cNvPr>
          <p:cNvSpPr/>
          <p:nvPr/>
        </p:nvSpPr>
        <p:spPr>
          <a:xfrm>
            <a:off x="2228850" y="3764281"/>
            <a:ext cx="1265867" cy="732412"/>
          </a:xfrm>
          <a:prstGeom prst="rect">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A4EC3A45-DD72-FCE4-2CC8-E99BEFF988C6}"/>
              </a:ext>
            </a:extLst>
          </p:cNvPr>
          <p:cNvSpPr/>
          <p:nvPr/>
        </p:nvSpPr>
        <p:spPr>
          <a:xfrm>
            <a:off x="3649618" y="3764281"/>
            <a:ext cx="1265867" cy="732412"/>
          </a:xfrm>
          <a:prstGeom prst="rect">
            <a:avLst/>
          </a:prstGeom>
          <a:solidFill>
            <a:srgbClr val="003C71">
              <a:alpha val="14902"/>
            </a:srgbClr>
          </a:solidFill>
          <a:ln w="28575" cap="flat">
            <a:solidFill>
              <a:schemeClr val="bg2"/>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764BE2DE-58F5-4187-EC07-4E2D50A6B755}"/>
              </a:ext>
            </a:extLst>
          </p:cNvPr>
          <p:cNvSpPr/>
          <p:nvPr/>
        </p:nvSpPr>
        <p:spPr>
          <a:xfrm>
            <a:off x="6192212" y="3216200"/>
            <a:ext cx="203668" cy="2000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B7FA64-2ED1-8384-DC23-77713FC0E68C}"/>
              </a:ext>
            </a:extLst>
          </p:cNvPr>
          <p:cNvSpPr/>
          <p:nvPr/>
        </p:nvSpPr>
        <p:spPr>
          <a:xfrm>
            <a:off x="6540223" y="3216200"/>
            <a:ext cx="203668" cy="2000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45E8F2-908C-FCCF-21F5-D6616CC58F2E}"/>
              </a:ext>
            </a:extLst>
          </p:cNvPr>
          <p:cNvSpPr/>
          <p:nvPr/>
        </p:nvSpPr>
        <p:spPr>
          <a:xfrm>
            <a:off x="6188000" y="3549729"/>
            <a:ext cx="203668" cy="2000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3C4494A-C628-0D93-1811-5D0809195725}"/>
              </a:ext>
            </a:extLst>
          </p:cNvPr>
          <p:cNvSpPr/>
          <p:nvPr/>
        </p:nvSpPr>
        <p:spPr>
          <a:xfrm>
            <a:off x="6536011" y="3549729"/>
            <a:ext cx="203668" cy="2000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20D4FC8-213B-053D-4068-9A7F4C94B3CD}"/>
              </a:ext>
            </a:extLst>
          </p:cNvPr>
          <p:cNvSpPr/>
          <p:nvPr/>
        </p:nvSpPr>
        <p:spPr>
          <a:xfrm>
            <a:off x="6536011" y="3887547"/>
            <a:ext cx="203668" cy="2000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oup of people on a boat&#10;&#10;Description automatically generated with medium confidence">
            <a:extLst>
              <a:ext uri="{FF2B5EF4-FFF2-40B4-BE49-F238E27FC236}">
                <a16:creationId xmlns:a16="http://schemas.microsoft.com/office/drawing/2014/main" id="{5B8F75BE-233F-4E00-BD7B-83FEB25A271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a:stretch/>
        </p:blipFill>
        <p:spPr>
          <a:xfrm>
            <a:off x="0" y="-5471"/>
            <a:ext cx="6108192" cy="3441573"/>
          </a:xfrm>
          <a:prstGeom prst="rect">
            <a:avLst/>
          </a:prstGeom>
        </p:spPr>
      </p:pic>
      <p:pic>
        <p:nvPicPr>
          <p:cNvPr id="28" name="Picture 27" descr="Apples growing on a tree&#10;&#10;Description automatically generated with medium confidence">
            <a:extLst>
              <a:ext uri="{FF2B5EF4-FFF2-40B4-BE49-F238E27FC236}">
                <a16:creationId xmlns:a16="http://schemas.microsoft.com/office/drawing/2014/main" id="{A9A380C8-7457-46F0-984C-B40FEF8CFC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0385" y="-12786"/>
            <a:ext cx="6108192" cy="3456101"/>
          </a:xfrm>
          <a:prstGeom prst="rect">
            <a:avLst/>
          </a:prstGeom>
        </p:spPr>
      </p:pic>
      <p:pic>
        <p:nvPicPr>
          <p:cNvPr id="29" name="Picture 28" descr="A grassy field with blue sky and clouds&#10;&#10;Description automatically generated with low confidence">
            <a:extLst>
              <a:ext uri="{FF2B5EF4-FFF2-40B4-BE49-F238E27FC236}">
                <a16:creationId xmlns:a16="http://schemas.microsoft.com/office/drawing/2014/main" id="{D4F91004-0A67-4DFF-A638-2FF4BD0E11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801" y="3436102"/>
            <a:ext cx="6108192" cy="3434677"/>
          </a:xfrm>
          <a:prstGeom prst="rect">
            <a:avLst/>
          </a:prstGeom>
        </p:spPr>
      </p:pic>
      <p:pic>
        <p:nvPicPr>
          <p:cNvPr id="30" name="Picture 29" descr="A mountain with snow&#10;&#10;Description automatically generated with low confidence">
            <a:extLst>
              <a:ext uri="{FF2B5EF4-FFF2-40B4-BE49-F238E27FC236}">
                <a16:creationId xmlns:a16="http://schemas.microsoft.com/office/drawing/2014/main" id="{6F6965A6-5C0B-4C19-905C-5B8BA66B09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81" y="3434308"/>
            <a:ext cx="6108192" cy="3428996"/>
          </a:xfrm>
          <a:prstGeom prst="rect">
            <a:avLst/>
          </a:prstGeom>
        </p:spPr>
      </p:pic>
      <p:sp>
        <p:nvSpPr>
          <p:cNvPr id="31" name="Rectangle 30">
            <a:extLst>
              <a:ext uri="{FF2B5EF4-FFF2-40B4-BE49-F238E27FC236}">
                <a16:creationId xmlns:a16="http://schemas.microsoft.com/office/drawing/2014/main" id="{4A977666-F1A3-41CB-A0D3-16B2CDCA43FE}"/>
              </a:ext>
            </a:extLst>
          </p:cNvPr>
          <p:cNvSpPr/>
          <p:nvPr/>
        </p:nvSpPr>
        <p:spPr>
          <a:xfrm>
            <a:off x="-10562" y="-19882"/>
            <a:ext cx="12227345" cy="6877882"/>
          </a:xfrm>
          <a:prstGeom prst="rect">
            <a:avLst/>
          </a:prstGeom>
          <a:solidFill>
            <a:srgbClr val="003C71">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prstClr val="white"/>
              </a:solidFill>
              <a:effectLst/>
              <a:uLnTx/>
              <a:uFillTx/>
              <a:latin typeface="Arial" panose="020B0604020202020204"/>
              <a:ea typeface="+mn-ea"/>
              <a:cs typeface="+mn-cs"/>
            </a:endParaRPr>
          </a:p>
        </p:txBody>
      </p:sp>
      <p:pic>
        <p:nvPicPr>
          <p:cNvPr id="18" name="Picture 17" descr="A mountain with snow&#10;&#10;Description automatically generated with low confidence">
            <a:extLst>
              <a:ext uri="{FF2B5EF4-FFF2-40B4-BE49-F238E27FC236}">
                <a16:creationId xmlns:a16="http://schemas.microsoft.com/office/drawing/2014/main" id="{4EFDFEBA-E5D2-4D2C-B35C-2697663565D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21949" y="4385852"/>
            <a:ext cx="1818361" cy="1828802"/>
          </a:xfrm>
          <a:prstGeom prst="ellipse">
            <a:avLst/>
          </a:prstGeom>
          <a:ln w="12700">
            <a:solidFill>
              <a:schemeClr val="bg1"/>
            </a:solidFill>
          </a:ln>
        </p:spPr>
      </p:pic>
      <p:pic>
        <p:nvPicPr>
          <p:cNvPr id="33" name="Picture 32" descr="Apples growing on a tree&#10;&#10;Description automatically generated with medium confidence">
            <a:extLst>
              <a:ext uri="{FF2B5EF4-FFF2-40B4-BE49-F238E27FC236}">
                <a16:creationId xmlns:a16="http://schemas.microsoft.com/office/drawing/2014/main" id="{60A9E4A7-A452-4CEB-BDCF-76BEB5732B4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45945" y="657662"/>
            <a:ext cx="1828800" cy="1833015"/>
          </a:xfrm>
          <a:prstGeom prst="ellipse">
            <a:avLst/>
          </a:prstGeom>
          <a:ln w="12700">
            <a:solidFill>
              <a:schemeClr val="bg1"/>
            </a:solidFill>
          </a:ln>
        </p:spPr>
      </p:pic>
      <p:pic>
        <p:nvPicPr>
          <p:cNvPr id="35" name="Picture 34" descr="A grassy field with blue sky and clouds&#10;&#10;Description automatically generated with low confidence">
            <a:extLst>
              <a:ext uri="{FF2B5EF4-FFF2-40B4-BE49-F238E27FC236}">
                <a16:creationId xmlns:a16="http://schemas.microsoft.com/office/drawing/2014/main" id="{E3270D56-41AC-408E-8810-6670462414A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645945" y="4385852"/>
            <a:ext cx="1828801" cy="1828801"/>
          </a:xfrm>
          <a:prstGeom prst="ellipse">
            <a:avLst/>
          </a:prstGeom>
          <a:ln w="12700">
            <a:solidFill>
              <a:schemeClr val="bg1"/>
            </a:solidFill>
          </a:ln>
        </p:spPr>
      </p:pic>
      <p:sp>
        <p:nvSpPr>
          <p:cNvPr id="36" name="TextBox 35">
            <a:extLst>
              <a:ext uri="{FF2B5EF4-FFF2-40B4-BE49-F238E27FC236}">
                <a16:creationId xmlns:a16="http://schemas.microsoft.com/office/drawing/2014/main" id="{B70FAF36-13DE-4606-B30B-75EE40F14D8E}"/>
              </a:ext>
            </a:extLst>
          </p:cNvPr>
          <p:cNvSpPr txBox="1"/>
          <p:nvPr/>
        </p:nvSpPr>
        <p:spPr>
          <a:xfrm>
            <a:off x="1300785" y="3618059"/>
            <a:ext cx="2860689" cy="646331"/>
          </a:xfrm>
          <a:prstGeom prst="rect">
            <a:avLst/>
          </a:prstGeom>
          <a:noFill/>
        </p:spPr>
        <p:txBody>
          <a:bodyPr wrap="square" rtlCol="0">
            <a:spAutoFit/>
          </a:bodyPr>
          <a:lstStyle/>
          <a:p>
            <a:pPr algn="ctr"/>
            <a:r>
              <a:rPr lang="en-US" b="1" dirty="0" smtClean="0">
                <a:solidFill>
                  <a:schemeClr val="bg1"/>
                </a:solidFill>
              </a:rPr>
              <a:t>Building a </a:t>
            </a:r>
          </a:p>
          <a:p>
            <a:pPr algn="ctr"/>
            <a:r>
              <a:rPr lang="en-US" b="1" dirty="0" smtClean="0">
                <a:solidFill>
                  <a:schemeClr val="bg1"/>
                </a:solidFill>
              </a:rPr>
              <a:t>Resilient Future</a:t>
            </a:r>
            <a:endParaRPr lang="en-US" b="1" dirty="0">
              <a:solidFill>
                <a:schemeClr val="bg1"/>
              </a:solidFill>
            </a:endParaRPr>
          </a:p>
        </p:txBody>
      </p:sp>
      <p:sp>
        <p:nvSpPr>
          <p:cNvPr id="37" name="TextBox 36">
            <a:extLst>
              <a:ext uri="{FF2B5EF4-FFF2-40B4-BE49-F238E27FC236}">
                <a16:creationId xmlns:a16="http://schemas.microsoft.com/office/drawing/2014/main" id="{84028592-8814-4961-B393-FB3C37013BF4}"/>
              </a:ext>
            </a:extLst>
          </p:cNvPr>
          <p:cNvSpPr txBox="1"/>
          <p:nvPr/>
        </p:nvSpPr>
        <p:spPr>
          <a:xfrm>
            <a:off x="1159518" y="2754315"/>
            <a:ext cx="3143222" cy="646331"/>
          </a:xfrm>
          <a:prstGeom prst="rect">
            <a:avLst/>
          </a:prstGeom>
          <a:noFill/>
        </p:spPr>
        <p:txBody>
          <a:bodyPr wrap="square" rtlCol="0">
            <a:spAutoFit/>
          </a:bodyPr>
          <a:lstStyle/>
          <a:p>
            <a:pPr algn="ctr"/>
            <a:r>
              <a:rPr lang="en-US" b="1" dirty="0" smtClean="0">
                <a:solidFill>
                  <a:schemeClr val="bg1"/>
                </a:solidFill>
              </a:rPr>
              <a:t>Enabling Customer Success</a:t>
            </a:r>
            <a:endParaRPr lang="en-US" b="1" dirty="0">
              <a:solidFill>
                <a:schemeClr val="bg1"/>
              </a:solidFill>
            </a:endParaRPr>
          </a:p>
        </p:txBody>
      </p:sp>
      <p:sp>
        <p:nvSpPr>
          <p:cNvPr id="38" name="TextBox 37">
            <a:extLst>
              <a:ext uri="{FF2B5EF4-FFF2-40B4-BE49-F238E27FC236}">
                <a16:creationId xmlns:a16="http://schemas.microsoft.com/office/drawing/2014/main" id="{25888B58-2585-4CB8-B31C-68686E857D85}"/>
              </a:ext>
            </a:extLst>
          </p:cNvPr>
          <p:cNvSpPr txBox="1"/>
          <p:nvPr/>
        </p:nvSpPr>
        <p:spPr>
          <a:xfrm>
            <a:off x="7408976" y="3618059"/>
            <a:ext cx="4302739" cy="646331"/>
          </a:xfrm>
          <a:prstGeom prst="rect">
            <a:avLst/>
          </a:prstGeom>
          <a:noFill/>
        </p:spPr>
        <p:txBody>
          <a:bodyPr wrap="square" rtlCol="0">
            <a:spAutoFit/>
          </a:bodyPr>
          <a:lstStyle/>
          <a:p>
            <a:pPr algn="ctr"/>
            <a:r>
              <a:rPr lang="en-US" b="1" dirty="0" smtClean="0">
                <a:solidFill>
                  <a:schemeClr val="bg1"/>
                </a:solidFill>
              </a:rPr>
              <a:t>Minimizing </a:t>
            </a:r>
          </a:p>
          <a:p>
            <a:pPr algn="ctr"/>
            <a:r>
              <a:rPr lang="en-US" b="1" dirty="0" smtClean="0">
                <a:solidFill>
                  <a:schemeClr val="bg1"/>
                </a:solidFill>
              </a:rPr>
              <a:t>Environmental Impacts</a:t>
            </a:r>
            <a:endParaRPr lang="en-US" b="1" dirty="0">
              <a:solidFill>
                <a:schemeClr val="bg1"/>
              </a:solidFill>
            </a:endParaRPr>
          </a:p>
        </p:txBody>
      </p:sp>
      <p:sp>
        <p:nvSpPr>
          <p:cNvPr id="39" name="TextBox 38">
            <a:extLst>
              <a:ext uri="{FF2B5EF4-FFF2-40B4-BE49-F238E27FC236}">
                <a16:creationId xmlns:a16="http://schemas.microsoft.com/office/drawing/2014/main" id="{A23B1C61-D99F-4F29-AD89-351DE779D76F}"/>
              </a:ext>
            </a:extLst>
          </p:cNvPr>
          <p:cNvSpPr txBox="1"/>
          <p:nvPr/>
        </p:nvSpPr>
        <p:spPr>
          <a:xfrm>
            <a:off x="7870528" y="2754315"/>
            <a:ext cx="3379635" cy="646331"/>
          </a:xfrm>
          <a:prstGeom prst="rect">
            <a:avLst/>
          </a:prstGeom>
          <a:noFill/>
        </p:spPr>
        <p:txBody>
          <a:bodyPr wrap="square" rtlCol="0">
            <a:spAutoFit/>
          </a:bodyPr>
          <a:lstStyle/>
          <a:p>
            <a:pPr algn="ctr"/>
            <a:r>
              <a:rPr lang="en-US" b="1" dirty="0" smtClean="0">
                <a:solidFill>
                  <a:schemeClr val="bg1"/>
                </a:solidFill>
              </a:rPr>
              <a:t>Creating Economic Benefits for the Community</a:t>
            </a:r>
            <a:endParaRPr lang="en-US" b="1" dirty="0">
              <a:solidFill>
                <a:schemeClr val="bg1"/>
              </a:solidFill>
            </a:endParaRPr>
          </a:p>
        </p:txBody>
      </p:sp>
      <p:sp>
        <p:nvSpPr>
          <p:cNvPr id="10" name="Title 1">
            <a:extLst>
              <a:ext uri="{FF2B5EF4-FFF2-40B4-BE49-F238E27FC236}">
                <a16:creationId xmlns:a16="http://schemas.microsoft.com/office/drawing/2014/main" id="{9C941121-E0BC-40A8-8224-2D71E575413B}"/>
              </a:ext>
            </a:extLst>
          </p:cNvPr>
          <p:cNvSpPr>
            <a:spLocks noGrp="1"/>
          </p:cNvSpPr>
          <p:nvPr>
            <p:ph type="title"/>
          </p:nvPr>
        </p:nvSpPr>
        <p:spPr>
          <a:xfrm>
            <a:off x="4439946" y="1793627"/>
            <a:ext cx="3291840" cy="3291840"/>
          </a:xfrm>
          <a:prstGeom prst="ellipse">
            <a:avLst/>
          </a:prstGeom>
          <a:solidFill>
            <a:schemeClr val="bg1"/>
          </a:solidFill>
          <a:ln w="12700">
            <a:solidFill>
              <a:schemeClr val="bg1"/>
            </a:solidFill>
          </a:ln>
        </p:spPr>
        <p:txBody>
          <a:bodyPr lIns="91440" tIns="0" rIns="91440" bIns="0">
            <a:noAutofit/>
          </a:bodyPr>
          <a:lstStyle/>
          <a:p>
            <a:pPr algn="ctr"/>
            <a:r>
              <a:rPr lang="en-US" sz="3600" b="1" dirty="0" smtClean="0">
                <a:solidFill>
                  <a:schemeClr val="tx2"/>
                </a:solidFill>
              </a:rPr>
              <a:t>EE as a Resource</a:t>
            </a:r>
            <a:endParaRPr lang="en-US" sz="3600" b="1" dirty="0">
              <a:solidFill>
                <a:schemeClr val="tx2"/>
              </a:solidFill>
            </a:endParaRPr>
          </a:p>
        </p:txBody>
      </p:sp>
      <p:pic>
        <p:nvPicPr>
          <p:cNvPr id="20" name="Picture 19" descr="A group of people on a boat&#10;&#10;Description automatically generated with medium confidence">
            <a:extLst>
              <a:ext uri="{FF2B5EF4-FFF2-40B4-BE49-F238E27FC236}">
                <a16:creationId xmlns:a16="http://schemas.microsoft.com/office/drawing/2014/main" id="{C1D859AC-9ED1-4495-B364-D93A909AF648}"/>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30000"/>
                    </a14:imgEffect>
                  </a14:imgLayer>
                </a14:imgProps>
              </a:ext>
              <a:ext uri="{28A0092B-C50C-407E-A947-70E740481C1C}">
                <a14:useLocalDpi xmlns:a14="http://schemas.microsoft.com/office/drawing/2010/main"/>
              </a:ext>
            </a:extLst>
          </a:blip>
          <a:srcRect/>
          <a:stretch/>
        </p:blipFill>
        <p:spPr>
          <a:xfrm>
            <a:off x="1816729" y="657662"/>
            <a:ext cx="1828801" cy="1833016"/>
          </a:xfrm>
          <a:prstGeom prst="ellipse">
            <a:avLst/>
          </a:prstGeom>
          <a:ln w="12700">
            <a:solidFill>
              <a:schemeClr val="bg1"/>
            </a:solidFill>
          </a:ln>
        </p:spPr>
      </p:pic>
      <p:sp>
        <p:nvSpPr>
          <p:cNvPr id="5" name="Slide Number Placeholder 4">
            <a:extLst>
              <a:ext uri="{FF2B5EF4-FFF2-40B4-BE49-F238E27FC236}">
                <a16:creationId xmlns:a16="http://schemas.microsoft.com/office/drawing/2014/main" id="{2C68FAB8-5E37-4A3C-8395-382B35239791}"/>
              </a:ext>
            </a:extLst>
          </p:cNvPr>
          <p:cNvSpPr>
            <a:spLocks noGrp="1"/>
          </p:cNvSpPr>
          <p:nvPr>
            <p:ph type="sldNum" sz="quarter" idx="12"/>
          </p:nvPr>
        </p:nvSpPr>
        <p:spPr/>
        <p:txBody>
          <a:bodyPr/>
          <a:lstStyle/>
          <a:p>
            <a:fld id="{D17B8275-806A-4A5E-8F75-C957AD850D33}" type="slidenum">
              <a:rPr lang="en-US" smtClean="0"/>
              <a:t>26</a:t>
            </a:fld>
            <a:endParaRPr lang="en-US" dirty="0"/>
          </a:p>
        </p:txBody>
      </p:sp>
    </p:spTree>
    <p:extLst>
      <p:ext uri="{BB962C8B-B14F-4D97-AF65-F5344CB8AC3E}">
        <p14:creationId xmlns:p14="http://schemas.microsoft.com/office/powerpoint/2010/main" val="61599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74E86DE-C6C5-4B14-854F-CD367AA49A9C}"/>
              </a:ext>
            </a:extLst>
          </p:cNvPr>
          <p:cNvSpPr/>
          <p:nvPr/>
        </p:nvSpPr>
        <p:spPr>
          <a:xfrm>
            <a:off x="3505200" y="1019968"/>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D7BDF39F-AA3E-4FDB-A2ED-42A7FB603870}"/>
              </a:ext>
            </a:extLst>
          </p:cNvPr>
          <p:cNvSpPr/>
          <p:nvPr/>
        </p:nvSpPr>
        <p:spPr>
          <a:xfrm>
            <a:off x="-330200" y="1019968"/>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15A11848-7DA8-42DF-BA2F-2EE9326C2D1B}"/>
              </a:ext>
            </a:extLst>
          </p:cNvPr>
          <p:cNvSpPr/>
          <p:nvPr/>
        </p:nvSpPr>
        <p:spPr>
          <a:xfrm>
            <a:off x="1587500" y="1019968"/>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6F31934C-31D5-4F4A-80DD-F978B35073A1}"/>
              </a:ext>
            </a:extLst>
          </p:cNvPr>
          <p:cNvSpPr/>
          <p:nvPr/>
        </p:nvSpPr>
        <p:spPr>
          <a:xfrm>
            <a:off x="9258300" y="1019968"/>
            <a:ext cx="1714500" cy="3492500"/>
          </a:xfrm>
          <a:prstGeom prst="roundRect">
            <a:avLst/>
          </a:prstGeom>
          <a:solidFill>
            <a:srgbClr val="3347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ACD6EB1-A49D-49E0-A2C2-A4FEC2196680}"/>
              </a:ext>
            </a:extLst>
          </p:cNvPr>
          <p:cNvSpPr/>
          <p:nvPr/>
        </p:nvSpPr>
        <p:spPr>
          <a:xfrm>
            <a:off x="5422900" y="1019968"/>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F303DC5-A7D8-4DD1-9A4A-696D35368BAF}"/>
              </a:ext>
            </a:extLst>
          </p:cNvPr>
          <p:cNvSpPr/>
          <p:nvPr/>
        </p:nvSpPr>
        <p:spPr>
          <a:xfrm>
            <a:off x="7340600" y="1019968"/>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E9EACC38-FC31-46FC-AE03-41767CFF0F85}"/>
              </a:ext>
            </a:extLst>
          </p:cNvPr>
          <p:cNvSpPr/>
          <p:nvPr/>
        </p:nvSpPr>
        <p:spPr>
          <a:xfrm>
            <a:off x="11176000" y="1019968"/>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3E6A47DD-F279-44F9-B5B7-5413296B09A0}"/>
              </a:ext>
            </a:extLst>
          </p:cNvPr>
          <p:cNvSpPr/>
          <p:nvPr/>
        </p:nvSpPr>
        <p:spPr>
          <a:xfrm>
            <a:off x="35052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A35D769-DD8E-47B2-BE81-967513CB8155}"/>
              </a:ext>
            </a:extLst>
          </p:cNvPr>
          <p:cNvSpPr/>
          <p:nvPr/>
        </p:nvSpPr>
        <p:spPr>
          <a:xfrm>
            <a:off x="-3302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EAA9F9A-CEAF-4CF4-815A-366BBBE243F0}"/>
              </a:ext>
            </a:extLst>
          </p:cNvPr>
          <p:cNvSpPr/>
          <p:nvPr/>
        </p:nvSpPr>
        <p:spPr>
          <a:xfrm>
            <a:off x="15875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F2F8220C-EFFB-4DFF-A9FC-B4C9D93D113A}"/>
              </a:ext>
            </a:extLst>
          </p:cNvPr>
          <p:cNvSpPr/>
          <p:nvPr/>
        </p:nvSpPr>
        <p:spPr>
          <a:xfrm>
            <a:off x="92583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F5326FC6-99D9-4F74-962E-0E78DCA4CAA7}"/>
              </a:ext>
            </a:extLst>
          </p:cNvPr>
          <p:cNvSpPr/>
          <p:nvPr/>
        </p:nvSpPr>
        <p:spPr>
          <a:xfrm>
            <a:off x="54229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759CBE80-4448-43EE-9A4D-6420EFE33712}"/>
              </a:ext>
            </a:extLst>
          </p:cNvPr>
          <p:cNvSpPr/>
          <p:nvPr/>
        </p:nvSpPr>
        <p:spPr>
          <a:xfrm>
            <a:off x="73406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895DD992-4203-4062-B9DB-B713706CB99D}"/>
              </a:ext>
            </a:extLst>
          </p:cNvPr>
          <p:cNvSpPr/>
          <p:nvPr/>
        </p:nvSpPr>
        <p:spPr>
          <a:xfrm>
            <a:off x="11176000" y="-2673350"/>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EB1DAE3A-2A31-489F-A0E5-5D206590560F}"/>
              </a:ext>
            </a:extLst>
          </p:cNvPr>
          <p:cNvSpPr/>
          <p:nvPr/>
        </p:nvSpPr>
        <p:spPr>
          <a:xfrm>
            <a:off x="3505200" y="4713286"/>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4D2DEB8-27C3-4630-BE37-26E2E0574594}"/>
              </a:ext>
            </a:extLst>
          </p:cNvPr>
          <p:cNvSpPr/>
          <p:nvPr/>
        </p:nvSpPr>
        <p:spPr>
          <a:xfrm>
            <a:off x="-330200" y="4713286"/>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12540D4-24E1-4578-89D8-A5F90519256C}"/>
              </a:ext>
            </a:extLst>
          </p:cNvPr>
          <p:cNvSpPr/>
          <p:nvPr/>
        </p:nvSpPr>
        <p:spPr>
          <a:xfrm>
            <a:off x="1587500" y="4713286"/>
            <a:ext cx="1714500" cy="3492500"/>
          </a:xfrm>
          <a:prstGeom prst="roundRect">
            <a:avLst/>
          </a:prstGeom>
          <a:solidFill>
            <a:srgbClr val="3347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44BB0C2E-EF6B-45AF-AF32-6534FC4ADEE5}"/>
              </a:ext>
            </a:extLst>
          </p:cNvPr>
          <p:cNvSpPr/>
          <p:nvPr/>
        </p:nvSpPr>
        <p:spPr>
          <a:xfrm>
            <a:off x="9258300" y="4713286"/>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D606E172-4AF9-4BB0-BD4D-298D3A629BB5}"/>
              </a:ext>
            </a:extLst>
          </p:cNvPr>
          <p:cNvSpPr/>
          <p:nvPr/>
        </p:nvSpPr>
        <p:spPr>
          <a:xfrm>
            <a:off x="5422900" y="4713286"/>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BB7104F-B267-4D6C-9F60-72AF2415D4C5}"/>
              </a:ext>
            </a:extLst>
          </p:cNvPr>
          <p:cNvSpPr/>
          <p:nvPr/>
        </p:nvSpPr>
        <p:spPr>
          <a:xfrm>
            <a:off x="7340600" y="4713286"/>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F87E8640-3520-4F03-9A61-51C094A6C1F0}"/>
              </a:ext>
            </a:extLst>
          </p:cNvPr>
          <p:cNvCxnSpPr>
            <a:cxnSpLocks/>
          </p:cNvCxnSpPr>
          <p:nvPr/>
        </p:nvCxnSpPr>
        <p:spPr>
          <a:xfrm flipV="1">
            <a:off x="7239000" y="0"/>
            <a:ext cx="0" cy="68873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95CAC7B-7C78-4B55-BDF7-1F7735FB84B2}"/>
              </a:ext>
            </a:extLst>
          </p:cNvPr>
          <p:cNvSpPr/>
          <p:nvPr/>
        </p:nvSpPr>
        <p:spPr>
          <a:xfrm>
            <a:off x="11176000" y="4713286"/>
            <a:ext cx="1714500" cy="34925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05378580-0936-45FF-8F66-856AE59ACCC4}"/>
              </a:ext>
            </a:extLst>
          </p:cNvPr>
          <p:cNvCxnSpPr/>
          <p:nvPr/>
        </p:nvCxnSpPr>
        <p:spPr>
          <a:xfrm>
            <a:off x="0" y="4614068"/>
            <a:ext cx="12293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AB33DF3-51BB-4B36-8949-FCD8B08D52BD}"/>
              </a:ext>
            </a:extLst>
          </p:cNvPr>
          <p:cNvCxnSpPr/>
          <p:nvPr/>
        </p:nvCxnSpPr>
        <p:spPr>
          <a:xfrm>
            <a:off x="0" y="908050"/>
            <a:ext cx="12293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36DE9A-E3FA-483E-85FF-870DECF56768}"/>
              </a:ext>
            </a:extLst>
          </p:cNvPr>
          <p:cNvCxnSpPr>
            <a:cxnSpLocks/>
          </p:cNvCxnSpPr>
          <p:nvPr/>
        </p:nvCxnSpPr>
        <p:spPr>
          <a:xfrm flipV="1">
            <a:off x="1485900" y="-29368"/>
            <a:ext cx="0" cy="68873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456440-E227-4BC5-8FBE-54FE5E0925B9}"/>
              </a:ext>
            </a:extLst>
          </p:cNvPr>
          <p:cNvCxnSpPr>
            <a:cxnSpLocks/>
          </p:cNvCxnSpPr>
          <p:nvPr/>
        </p:nvCxnSpPr>
        <p:spPr>
          <a:xfrm flipV="1">
            <a:off x="3403600" y="-29368"/>
            <a:ext cx="0" cy="68873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FF174D-BBE0-4366-85B4-96299CA81F0A}"/>
              </a:ext>
            </a:extLst>
          </p:cNvPr>
          <p:cNvCxnSpPr>
            <a:cxnSpLocks/>
          </p:cNvCxnSpPr>
          <p:nvPr/>
        </p:nvCxnSpPr>
        <p:spPr>
          <a:xfrm flipV="1">
            <a:off x="5321300" y="-29368"/>
            <a:ext cx="0" cy="68873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6ED92D-2BD8-4C42-B568-13EE7EA35688}"/>
              </a:ext>
            </a:extLst>
          </p:cNvPr>
          <p:cNvCxnSpPr>
            <a:cxnSpLocks/>
          </p:cNvCxnSpPr>
          <p:nvPr/>
        </p:nvCxnSpPr>
        <p:spPr>
          <a:xfrm flipV="1">
            <a:off x="9144000" y="0"/>
            <a:ext cx="0" cy="68873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6B7650-E8D3-4BEF-98A4-04A8174E3BC2}"/>
              </a:ext>
            </a:extLst>
          </p:cNvPr>
          <p:cNvSpPr>
            <a:spLocks noGrp="1"/>
          </p:cNvSpPr>
          <p:nvPr>
            <p:ph type="title"/>
          </p:nvPr>
        </p:nvSpPr>
        <p:spPr>
          <a:xfrm>
            <a:off x="4229100" y="2108200"/>
            <a:ext cx="3733800" cy="1983581"/>
          </a:xfrm>
        </p:spPr>
        <p:txBody>
          <a:bodyPr/>
          <a:lstStyle/>
          <a:p>
            <a:pPr algn="ctr"/>
            <a:r>
              <a:rPr lang="en-US" b="1" dirty="0">
                <a:solidFill>
                  <a:schemeClr val="bg1"/>
                </a:solidFill>
              </a:rPr>
              <a:t>A True Community Resource</a:t>
            </a:r>
          </a:p>
        </p:txBody>
      </p:sp>
      <p:cxnSp>
        <p:nvCxnSpPr>
          <p:cNvPr id="36" name="Straight Connector 35">
            <a:extLst>
              <a:ext uri="{FF2B5EF4-FFF2-40B4-BE49-F238E27FC236}">
                <a16:creationId xmlns:a16="http://schemas.microsoft.com/office/drawing/2014/main" id="{7D01FC39-0A3A-4874-BC81-FBA3B42ADD7D}"/>
              </a:ext>
            </a:extLst>
          </p:cNvPr>
          <p:cNvCxnSpPr>
            <a:cxnSpLocks/>
          </p:cNvCxnSpPr>
          <p:nvPr/>
        </p:nvCxnSpPr>
        <p:spPr>
          <a:xfrm flipV="1">
            <a:off x="11074400" y="0"/>
            <a:ext cx="0" cy="68873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38" name="Graphic 37" descr="Barn with solid fill">
            <a:extLst>
              <a:ext uri="{FF2B5EF4-FFF2-40B4-BE49-F238E27FC236}">
                <a16:creationId xmlns:a16="http://schemas.microsoft.com/office/drawing/2014/main" id="{BB904A77-B484-4323-B9C8-C9F6EE0ED8D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354435" y="3529965"/>
            <a:ext cx="822960" cy="822960"/>
          </a:xfrm>
          <a:prstGeom prst="rect">
            <a:avLst/>
          </a:prstGeom>
        </p:spPr>
      </p:pic>
      <p:pic>
        <p:nvPicPr>
          <p:cNvPr id="40" name="Graphic 39" descr="Schoolhouse with solid fill">
            <a:extLst>
              <a:ext uri="{FF2B5EF4-FFF2-40B4-BE49-F238E27FC236}">
                <a16:creationId xmlns:a16="http://schemas.microsoft.com/office/drawing/2014/main" id="{7558E068-214D-46A9-8B05-7DE5125FD2E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827320" y="65498"/>
            <a:ext cx="822960" cy="822960"/>
          </a:xfrm>
          <a:prstGeom prst="rect">
            <a:avLst/>
          </a:prstGeom>
        </p:spPr>
      </p:pic>
      <p:pic>
        <p:nvPicPr>
          <p:cNvPr id="42" name="Graphic 41" descr="House with solid fill">
            <a:extLst>
              <a:ext uri="{FF2B5EF4-FFF2-40B4-BE49-F238E27FC236}">
                <a16:creationId xmlns:a16="http://schemas.microsoft.com/office/drawing/2014/main" id="{0A02DC42-DE6E-4904-AEC7-9081192A6A4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005332" y="5094"/>
            <a:ext cx="822960" cy="822960"/>
          </a:xfrm>
          <a:prstGeom prst="rect">
            <a:avLst/>
          </a:prstGeom>
        </p:spPr>
      </p:pic>
      <p:pic>
        <p:nvPicPr>
          <p:cNvPr id="44" name="Graphic 43" descr="Warehouse with solid fill">
            <a:extLst>
              <a:ext uri="{FF2B5EF4-FFF2-40B4-BE49-F238E27FC236}">
                <a16:creationId xmlns:a16="http://schemas.microsoft.com/office/drawing/2014/main" id="{C91461C9-CF0A-41EF-A2D3-70CEAD28E0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223521" y="4705031"/>
            <a:ext cx="822960" cy="822960"/>
          </a:xfrm>
          <a:prstGeom prst="rect">
            <a:avLst/>
          </a:prstGeom>
        </p:spPr>
      </p:pic>
      <p:pic>
        <p:nvPicPr>
          <p:cNvPr id="46" name="Graphic 45" descr="Store with solid fill">
            <a:extLst>
              <a:ext uri="{FF2B5EF4-FFF2-40B4-BE49-F238E27FC236}">
                <a16:creationId xmlns:a16="http://schemas.microsoft.com/office/drawing/2014/main" id="{ECBB6E04-1A45-4F01-9B01-A0C4E53EC88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997075" y="3671700"/>
            <a:ext cx="822960" cy="822960"/>
          </a:xfrm>
          <a:prstGeom prst="rect">
            <a:avLst/>
          </a:prstGeom>
        </p:spPr>
      </p:pic>
      <p:pic>
        <p:nvPicPr>
          <p:cNvPr id="48" name="Graphic 47" descr="Produce with solid fill">
            <a:extLst>
              <a:ext uri="{FF2B5EF4-FFF2-40B4-BE49-F238E27FC236}">
                <a16:creationId xmlns:a16="http://schemas.microsoft.com/office/drawing/2014/main" id="{C98F89A4-7794-496D-9A48-6AB40E04E0D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7760971" y="4801076"/>
            <a:ext cx="822960" cy="822960"/>
          </a:xfrm>
          <a:prstGeom prst="rect">
            <a:avLst/>
          </a:prstGeom>
        </p:spPr>
      </p:pic>
      <p:pic>
        <p:nvPicPr>
          <p:cNvPr id="49" name="Graphic 48" descr="House with solid fill">
            <a:extLst>
              <a:ext uri="{FF2B5EF4-FFF2-40B4-BE49-F238E27FC236}">
                <a16:creationId xmlns:a16="http://schemas.microsoft.com/office/drawing/2014/main" id="{6C8202FA-5F3D-4C07-BECD-C7A540C6C26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559925" y="25877"/>
            <a:ext cx="822960" cy="822960"/>
          </a:xfrm>
          <a:prstGeom prst="rect">
            <a:avLst/>
          </a:prstGeom>
        </p:spPr>
      </p:pic>
      <p:cxnSp>
        <p:nvCxnSpPr>
          <p:cNvPr id="106" name="Straight Connector 105">
            <a:extLst>
              <a:ext uri="{FF2B5EF4-FFF2-40B4-BE49-F238E27FC236}">
                <a16:creationId xmlns:a16="http://schemas.microsoft.com/office/drawing/2014/main" id="{E0E856B9-EAB9-48BA-9243-47B52975E53E}"/>
              </a:ext>
            </a:extLst>
          </p:cNvPr>
          <p:cNvCxnSpPr>
            <a:cxnSpLocks/>
            <a:stCxn id="105" idx="3"/>
          </p:cNvCxnSpPr>
          <p:nvPr/>
        </p:nvCxnSpPr>
        <p:spPr>
          <a:xfrm>
            <a:off x="3933171" y="6526060"/>
            <a:ext cx="825882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0" name="Graphic 49" descr="House with solid fill">
            <a:extLst>
              <a:ext uri="{FF2B5EF4-FFF2-40B4-BE49-F238E27FC236}">
                <a16:creationId xmlns:a16="http://schemas.microsoft.com/office/drawing/2014/main" id="{F49CE74A-80EC-4CC1-8336-A162D0B4649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966921" y="1025762"/>
            <a:ext cx="822960" cy="822960"/>
          </a:xfrm>
          <a:prstGeom prst="rect">
            <a:avLst/>
          </a:prstGeom>
        </p:spPr>
      </p:pic>
      <p:pic>
        <p:nvPicPr>
          <p:cNvPr id="51" name="Graphic 50" descr="House with solid fill">
            <a:extLst>
              <a:ext uri="{FF2B5EF4-FFF2-40B4-BE49-F238E27FC236}">
                <a16:creationId xmlns:a16="http://schemas.microsoft.com/office/drawing/2014/main" id="{6B9E500E-169D-4E40-B3C2-5EE70DA580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890721" y="5574601"/>
            <a:ext cx="822960" cy="822960"/>
          </a:xfrm>
          <a:prstGeom prst="rect">
            <a:avLst/>
          </a:prstGeom>
        </p:spPr>
      </p:pic>
      <p:cxnSp>
        <p:nvCxnSpPr>
          <p:cNvPr id="52" name="Connector: Elbow 51">
            <a:extLst>
              <a:ext uri="{FF2B5EF4-FFF2-40B4-BE49-F238E27FC236}">
                <a16:creationId xmlns:a16="http://schemas.microsoft.com/office/drawing/2014/main" id="{01C2943D-F72E-4240-A2C6-55712E443087}"/>
              </a:ext>
            </a:extLst>
          </p:cNvPr>
          <p:cNvCxnSpPr>
            <a:cxnSpLocks/>
            <a:stCxn id="51" idx="0"/>
            <a:endCxn id="2" idx="2"/>
          </p:cNvCxnSpPr>
          <p:nvPr/>
        </p:nvCxnSpPr>
        <p:spPr>
          <a:xfrm rot="5400000" flipH="1" flipV="1">
            <a:off x="4457690" y="3936292"/>
            <a:ext cx="1482820" cy="1793799"/>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3E4DD38C-3B62-4863-969C-68C72D108634}"/>
              </a:ext>
            </a:extLst>
          </p:cNvPr>
          <p:cNvCxnSpPr>
            <a:cxnSpLocks/>
            <a:stCxn id="46" idx="0"/>
            <a:endCxn id="2" idx="1"/>
          </p:cNvCxnSpPr>
          <p:nvPr/>
        </p:nvCxnSpPr>
        <p:spPr>
          <a:xfrm rot="5400000" flipH="1" flipV="1">
            <a:off x="3032973" y="2475574"/>
            <a:ext cx="571709" cy="1820545"/>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04DE640F-9789-491E-B082-68CF8691BCDD}"/>
              </a:ext>
            </a:extLst>
          </p:cNvPr>
          <p:cNvCxnSpPr>
            <a:cxnSpLocks/>
            <a:stCxn id="44" idx="0"/>
            <a:endCxn id="2" idx="1"/>
          </p:cNvCxnSpPr>
          <p:nvPr/>
        </p:nvCxnSpPr>
        <p:spPr>
          <a:xfrm rot="5400000" flipH="1" flipV="1">
            <a:off x="1629530" y="2105462"/>
            <a:ext cx="1605040" cy="3594099"/>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74DCB4B-E07F-47D3-A7E4-F5673BFF2BDD}"/>
              </a:ext>
            </a:extLst>
          </p:cNvPr>
          <p:cNvCxnSpPr>
            <a:cxnSpLocks/>
            <a:stCxn id="48" idx="0"/>
            <a:endCxn id="2" idx="2"/>
          </p:cNvCxnSpPr>
          <p:nvPr/>
        </p:nvCxnSpPr>
        <p:spPr>
          <a:xfrm rot="16200000" flipV="1">
            <a:off x="6779579" y="3408203"/>
            <a:ext cx="709295" cy="2076451"/>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ACA2CDE0-20E3-4135-BF93-549AF4C2903F}"/>
              </a:ext>
            </a:extLst>
          </p:cNvPr>
          <p:cNvCxnSpPr>
            <a:cxnSpLocks/>
            <a:stCxn id="50" idx="2"/>
            <a:endCxn id="2" idx="0"/>
          </p:cNvCxnSpPr>
          <p:nvPr/>
        </p:nvCxnSpPr>
        <p:spPr>
          <a:xfrm rot="16200000" flipH="1">
            <a:off x="5107461" y="1119661"/>
            <a:ext cx="259478" cy="1717599"/>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4A961F01-0A6D-4DF9-80F9-81ED689DAE8E}"/>
              </a:ext>
            </a:extLst>
          </p:cNvPr>
          <p:cNvCxnSpPr>
            <a:cxnSpLocks/>
            <a:stCxn id="42" idx="3"/>
            <a:endCxn id="2" idx="1"/>
          </p:cNvCxnSpPr>
          <p:nvPr/>
        </p:nvCxnSpPr>
        <p:spPr>
          <a:xfrm>
            <a:off x="2828292" y="416574"/>
            <a:ext cx="1400808" cy="2683417"/>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0B7CEB35-C921-4B65-B0E8-80E74F07FA59}"/>
              </a:ext>
            </a:extLst>
          </p:cNvPr>
          <p:cNvCxnSpPr>
            <a:cxnSpLocks/>
            <a:stCxn id="40" idx="2"/>
            <a:endCxn id="2" idx="0"/>
          </p:cNvCxnSpPr>
          <p:nvPr/>
        </p:nvCxnSpPr>
        <p:spPr>
          <a:xfrm rot="5400000">
            <a:off x="5557529" y="1426929"/>
            <a:ext cx="1219742" cy="142800"/>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F106FA03-825A-459E-8E57-9EF1FF70B489}"/>
              </a:ext>
            </a:extLst>
          </p:cNvPr>
          <p:cNvCxnSpPr>
            <a:cxnSpLocks/>
            <a:stCxn id="49" idx="1"/>
            <a:endCxn id="2" idx="3"/>
          </p:cNvCxnSpPr>
          <p:nvPr/>
        </p:nvCxnSpPr>
        <p:spPr>
          <a:xfrm rot="10800000" flipV="1">
            <a:off x="7962901" y="437357"/>
            <a:ext cx="1597025" cy="2662634"/>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A3546B22-0725-4B41-B332-62E3794E985F}"/>
              </a:ext>
            </a:extLst>
          </p:cNvPr>
          <p:cNvCxnSpPr>
            <a:cxnSpLocks/>
            <a:stCxn id="38" idx="0"/>
            <a:endCxn id="2" idx="3"/>
          </p:cNvCxnSpPr>
          <p:nvPr/>
        </p:nvCxnSpPr>
        <p:spPr>
          <a:xfrm rot="16200000" flipV="1">
            <a:off x="9649421" y="1413470"/>
            <a:ext cx="429974" cy="3803015"/>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9C5AEE54-12C9-4DCA-B0F9-A990BC50E0EC}"/>
              </a:ext>
            </a:extLst>
          </p:cNvPr>
          <p:cNvSpPr/>
          <p:nvPr/>
        </p:nvSpPr>
        <p:spPr>
          <a:xfrm>
            <a:off x="430681" y="3529965"/>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2" name="Oval 91">
            <a:extLst>
              <a:ext uri="{FF2B5EF4-FFF2-40B4-BE49-F238E27FC236}">
                <a16:creationId xmlns:a16="http://schemas.microsoft.com/office/drawing/2014/main" id="{D2854D5D-C7F4-4B99-9E2F-3F1CB07B041B}"/>
              </a:ext>
            </a:extLst>
          </p:cNvPr>
          <p:cNvSpPr/>
          <p:nvPr/>
        </p:nvSpPr>
        <p:spPr>
          <a:xfrm>
            <a:off x="2766768" y="2908077"/>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4" name="Oval 93">
            <a:extLst>
              <a:ext uri="{FF2B5EF4-FFF2-40B4-BE49-F238E27FC236}">
                <a16:creationId xmlns:a16="http://schemas.microsoft.com/office/drawing/2014/main" id="{96EE41DF-C1D2-4126-AD27-8389B11D8A49}"/>
              </a:ext>
            </a:extLst>
          </p:cNvPr>
          <p:cNvSpPr/>
          <p:nvPr/>
        </p:nvSpPr>
        <p:spPr>
          <a:xfrm>
            <a:off x="3327831" y="1549278"/>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5" name="Oval 94">
            <a:extLst>
              <a:ext uri="{FF2B5EF4-FFF2-40B4-BE49-F238E27FC236}">
                <a16:creationId xmlns:a16="http://schemas.microsoft.com/office/drawing/2014/main" id="{CFA00A75-4662-4B69-B8B1-198B97A2990E}"/>
              </a:ext>
            </a:extLst>
          </p:cNvPr>
          <p:cNvSpPr/>
          <p:nvPr/>
        </p:nvSpPr>
        <p:spPr>
          <a:xfrm>
            <a:off x="4542771" y="4624220"/>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6" name="Oval 95">
            <a:extLst>
              <a:ext uri="{FF2B5EF4-FFF2-40B4-BE49-F238E27FC236}">
                <a16:creationId xmlns:a16="http://schemas.microsoft.com/office/drawing/2014/main" id="{93A1ABF5-924A-4203-AB4F-10162F55D72A}"/>
              </a:ext>
            </a:extLst>
          </p:cNvPr>
          <p:cNvSpPr/>
          <p:nvPr/>
        </p:nvSpPr>
        <p:spPr>
          <a:xfrm>
            <a:off x="7473035" y="4205245"/>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7" name="Oval 96">
            <a:extLst>
              <a:ext uri="{FF2B5EF4-FFF2-40B4-BE49-F238E27FC236}">
                <a16:creationId xmlns:a16="http://schemas.microsoft.com/office/drawing/2014/main" id="{230A6271-D249-45F8-BB19-D702D6470EB6}"/>
              </a:ext>
            </a:extLst>
          </p:cNvPr>
          <p:cNvSpPr/>
          <p:nvPr/>
        </p:nvSpPr>
        <p:spPr>
          <a:xfrm>
            <a:off x="8554123" y="1438109"/>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8" name="Oval 97">
            <a:extLst>
              <a:ext uri="{FF2B5EF4-FFF2-40B4-BE49-F238E27FC236}">
                <a16:creationId xmlns:a16="http://schemas.microsoft.com/office/drawing/2014/main" id="{77ED2D94-575E-42D2-ABF7-2481FC39FFA6}"/>
              </a:ext>
            </a:extLst>
          </p:cNvPr>
          <p:cNvSpPr/>
          <p:nvPr/>
        </p:nvSpPr>
        <p:spPr>
          <a:xfrm>
            <a:off x="11269420" y="2886944"/>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9" name="Oval 98">
            <a:extLst>
              <a:ext uri="{FF2B5EF4-FFF2-40B4-BE49-F238E27FC236}">
                <a16:creationId xmlns:a16="http://schemas.microsoft.com/office/drawing/2014/main" id="{543F81C5-1E70-43C9-9275-B4AA17AB6D6F}"/>
              </a:ext>
            </a:extLst>
          </p:cNvPr>
          <p:cNvSpPr/>
          <p:nvPr/>
        </p:nvSpPr>
        <p:spPr>
          <a:xfrm>
            <a:off x="6045950" y="957766"/>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0" name="Oval 99">
            <a:extLst>
              <a:ext uri="{FF2B5EF4-FFF2-40B4-BE49-F238E27FC236}">
                <a16:creationId xmlns:a16="http://schemas.microsoft.com/office/drawing/2014/main" id="{F7BE2431-A911-45C6-8173-3E4265E6A81B}"/>
              </a:ext>
            </a:extLst>
          </p:cNvPr>
          <p:cNvSpPr/>
          <p:nvPr/>
        </p:nvSpPr>
        <p:spPr>
          <a:xfrm>
            <a:off x="4713681" y="1771170"/>
            <a:ext cx="414580" cy="41458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04" name="Straight Connector 103">
            <a:extLst>
              <a:ext uri="{FF2B5EF4-FFF2-40B4-BE49-F238E27FC236}">
                <a16:creationId xmlns:a16="http://schemas.microsoft.com/office/drawing/2014/main" id="{E3F64A54-4AEA-460C-8ED6-75053E3EEAAC}"/>
              </a:ext>
            </a:extLst>
          </p:cNvPr>
          <p:cNvCxnSpPr>
            <a:cxnSpLocks/>
            <a:endCxn id="105" idx="1"/>
          </p:cNvCxnSpPr>
          <p:nvPr/>
        </p:nvCxnSpPr>
        <p:spPr>
          <a:xfrm>
            <a:off x="-16701" y="6526060"/>
            <a:ext cx="93110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2929447B-2304-4240-9EBA-EE3D3C3733C5}"/>
              </a:ext>
            </a:extLst>
          </p:cNvPr>
          <p:cNvSpPr/>
          <p:nvPr/>
        </p:nvSpPr>
        <p:spPr>
          <a:xfrm>
            <a:off x="914401" y="6311595"/>
            <a:ext cx="3018770" cy="4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smtClean="0">
                <a:solidFill>
                  <a:schemeClr val="accent4"/>
                </a:solidFill>
              </a:rPr>
              <a:t>ECONOMIC BENEFITS</a:t>
            </a:r>
            <a:endParaRPr lang="en-US" sz="1600" b="1" spc="300" dirty="0">
              <a:solidFill>
                <a:schemeClr val="accent4"/>
              </a:solidFill>
            </a:endParaRPr>
          </a:p>
        </p:txBody>
      </p:sp>
      <p:sp>
        <p:nvSpPr>
          <p:cNvPr id="25" name="Slide Number Placeholder 24">
            <a:extLst>
              <a:ext uri="{FF2B5EF4-FFF2-40B4-BE49-F238E27FC236}">
                <a16:creationId xmlns:a16="http://schemas.microsoft.com/office/drawing/2014/main" id="{6DF8224C-52A7-4D7D-B06C-03B1EC8BD701}"/>
              </a:ext>
            </a:extLst>
          </p:cNvPr>
          <p:cNvSpPr>
            <a:spLocks noGrp="1"/>
          </p:cNvSpPr>
          <p:nvPr>
            <p:ph type="sldNum" sz="quarter" idx="12"/>
          </p:nvPr>
        </p:nvSpPr>
        <p:spPr>
          <a:xfrm>
            <a:off x="9220200" y="6498590"/>
            <a:ext cx="2743200" cy="365125"/>
          </a:xfrm>
        </p:spPr>
        <p:txBody>
          <a:bodyPr/>
          <a:lstStyle/>
          <a:p>
            <a:fld id="{D17B8275-806A-4A5E-8F75-C957AD850D33}" type="slidenum">
              <a:rPr lang="en-US" smtClean="0"/>
              <a:t>27</a:t>
            </a:fld>
            <a:endParaRPr lang="en-US" dirty="0"/>
          </a:p>
        </p:txBody>
      </p:sp>
    </p:spTree>
    <p:extLst>
      <p:ext uri="{BB962C8B-B14F-4D97-AF65-F5344CB8AC3E}">
        <p14:creationId xmlns:p14="http://schemas.microsoft.com/office/powerpoint/2010/main" val="13246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9447AC-4DDD-4EB1-B3D6-7429BA0398A5}"/>
              </a:ext>
            </a:extLst>
          </p:cNvPr>
          <p:cNvSpPr/>
          <p:nvPr/>
        </p:nvSpPr>
        <p:spPr>
          <a:xfrm>
            <a:off x="0" y="0"/>
            <a:ext cx="12191999" cy="6858000"/>
          </a:xfrm>
          <a:prstGeom prst="rect">
            <a:avLst/>
          </a:prstGeom>
          <a:solidFill>
            <a:srgbClr val="003C7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prstClr val="white"/>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8DEA27C6-B191-446A-A687-567259B86E13}"/>
              </a:ext>
            </a:extLst>
          </p:cNvPr>
          <p:cNvSpPr>
            <a:spLocks noGrp="1"/>
          </p:cNvSpPr>
          <p:nvPr>
            <p:ph type="title"/>
          </p:nvPr>
        </p:nvSpPr>
        <p:spPr>
          <a:xfrm>
            <a:off x="838200" y="2413001"/>
            <a:ext cx="10515600" cy="884240"/>
          </a:xfrm>
        </p:spPr>
        <p:txBody>
          <a:bodyPr>
            <a:noAutofit/>
          </a:bodyPr>
          <a:lstStyle/>
          <a:p>
            <a:pPr>
              <a:lnSpc>
                <a:spcPct val="150000"/>
              </a:lnSpc>
            </a:pPr>
            <a:r>
              <a:rPr lang="en-US" sz="3600" b="1" dirty="0">
                <a:solidFill>
                  <a:schemeClr val="bg1"/>
                </a:solidFill>
              </a:rPr>
              <a:t>T</a:t>
            </a:r>
            <a:r>
              <a:rPr lang="en-US" sz="3600" b="1" dirty="0" smtClean="0">
                <a:solidFill>
                  <a:schemeClr val="bg1"/>
                </a:solidFill>
              </a:rPr>
              <a:t>hank you for your efforts to bring value to the region and help us accomplish our mission!</a:t>
            </a:r>
            <a:endParaRPr lang="en-US" sz="1400" dirty="0">
              <a:solidFill>
                <a:schemeClr val="bg1"/>
              </a:solidFill>
            </a:endParaRPr>
          </a:p>
        </p:txBody>
      </p:sp>
      <p:cxnSp>
        <p:nvCxnSpPr>
          <p:cNvPr id="12" name="Straight Connector 11">
            <a:extLst>
              <a:ext uri="{FF2B5EF4-FFF2-40B4-BE49-F238E27FC236}">
                <a16:creationId xmlns:a16="http://schemas.microsoft.com/office/drawing/2014/main" id="{A2712C4B-15F9-4E40-8164-520941C6E8F2}"/>
              </a:ext>
            </a:extLst>
          </p:cNvPr>
          <p:cNvCxnSpPr>
            <a:cxnSpLocks/>
          </p:cNvCxnSpPr>
          <p:nvPr/>
        </p:nvCxnSpPr>
        <p:spPr>
          <a:xfrm>
            <a:off x="0" y="3433765"/>
            <a:ext cx="319314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itle 8">
            <a:extLst>
              <a:ext uri="{FF2B5EF4-FFF2-40B4-BE49-F238E27FC236}">
                <a16:creationId xmlns:a16="http://schemas.microsoft.com/office/drawing/2014/main" id="{28E299F4-903E-4134-84FC-6626E47F87A7}"/>
              </a:ext>
            </a:extLst>
          </p:cNvPr>
          <p:cNvSpPr txBox="1">
            <a:spLocks/>
          </p:cNvSpPr>
          <p:nvPr/>
        </p:nvSpPr>
        <p:spPr>
          <a:xfrm>
            <a:off x="838200" y="4270663"/>
            <a:ext cx="10515600" cy="204415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1800" b="1" dirty="0" smtClean="0">
              <a:solidFill>
                <a:schemeClr val="bg1"/>
              </a:solidFill>
            </a:endParaRPr>
          </a:p>
          <a:p>
            <a:pPr>
              <a:lnSpc>
                <a:spcPct val="150000"/>
              </a:lnSpc>
            </a:pPr>
            <a:endParaRPr lang="en-US" sz="1800" b="1" dirty="0">
              <a:solidFill>
                <a:schemeClr val="bg1"/>
              </a:solidFill>
            </a:endParaRPr>
          </a:p>
          <a:p>
            <a:pPr>
              <a:lnSpc>
                <a:spcPct val="150000"/>
              </a:lnSpc>
            </a:pPr>
            <a:r>
              <a:rPr lang="en-US" sz="1800" b="1" dirty="0" smtClean="0">
                <a:solidFill>
                  <a:schemeClr val="bg1"/>
                </a:solidFill>
              </a:rPr>
              <a:t>Brice Lang</a:t>
            </a:r>
            <a:endParaRPr lang="en-US" sz="1800" b="1" dirty="0">
              <a:solidFill>
                <a:schemeClr val="bg1"/>
              </a:solidFill>
            </a:endParaRPr>
          </a:p>
          <a:p>
            <a:pPr>
              <a:lnSpc>
                <a:spcPct val="150000"/>
              </a:lnSpc>
            </a:pPr>
            <a:r>
              <a:rPr lang="en-US" sz="1800" dirty="0" smtClean="0">
                <a:solidFill>
                  <a:schemeClr val="bg1"/>
                </a:solidFill>
              </a:rPr>
              <a:t>EER | </a:t>
            </a:r>
            <a:r>
              <a:rPr lang="en-US" sz="1800" dirty="0">
                <a:solidFill>
                  <a:schemeClr val="bg1"/>
                </a:solidFill>
              </a:rPr>
              <a:t>Energy Efficiency, BPA </a:t>
            </a:r>
            <a:br>
              <a:rPr lang="en-US" sz="1800" dirty="0">
                <a:solidFill>
                  <a:schemeClr val="bg1"/>
                </a:solidFill>
              </a:rPr>
            </a:br>
            <a:r>
              <a:rPr lang="en-US" sz="1800" dirty="0" smtClean="0">
                <a:solidFill>
                  <a:schemeClr val="bg1"/>
                </a:solidFill>
              </a:rPr>
              <a:t>bnlang@bpa.gov</a:t>
            </a:r>
            <a:endParaRPr lang="en-US" sz="1800" dirty="0">
              <a:solidFill>
                <a:schemeClr val="bg1"/>
              </a:solidFill>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32828"/>
          <a:stretch/>
        </p:blipFill>
        <p:spPr>
          <a:xfrm>
            <a:off x="10094430" y="5485590"/>
            <a:ext cx="1517620" cy="918315"/>
          </a:xfrm>
          <a:prstGeom prst="rect">
            <a:avLst/>
          </a:prstGeom>
        </p:spPr>
      </p:pic>
      <p:sp>
        <p:nvSpPr>
          <p:cNvPr id="10" name="TextBox 9"/>
          <p:cNvSpPr txBox="1"/>
          <p:nvPr/>
        </p:nvSpPr>
        <p:spPr>
          <a:xfrm>
            <a:off x="127000" y="139185"/>
            <a:ext cx="12192000" cy="276999"/>
          </a:xfrm>
          <a:prstGeom prst="rect">
            <a:avLst/>
          </a:prstGeom>
          <a:noFill/>
        </p:spPr>
        <p:txBody>
          <a:bodyPr wrap="square" rtlCol="0">
            <a:spAutoFit/>
          </a:bodyPr>
          <a:lstStyle/>
          <a:p>
            <a:pPr algn="ctr"/>
            <a:r>
              <a:rPr lang="en-US" sz="1200" spc="2280" dirty="0">
                <a:solidFill>
                  <a:schemeClr val="bg1"/>
                </a:solidFill>
                <a:latin typeface="Arial" panose="020B0604020202020204" pitchFamily="34" charset="0"/>
                <a:cs typeface="Arial" panose="020B0604020202020204" pitchFamily="34" charset="0"/>
              </a:rPr>
              <a:t>BONNEVILLE</a:t>
            </a:r>
            <a:r>
              <a:rPr lang="en-US" sz="1200" spc="2280" baseline="0" dirty="0">
                <a:solidFill>
                  <a:schemeClr val="bg1"/>
                </a:solidFill>
                <a:latin typeface="Arial" panose="020B0604020202020204" pitchFamily="34" charset="0"/>
                <a:cs typeface="Arial" panose="020B0604020202020204" pitchFamily="34" charset="0"/>
              </a:rPr>
              <a:t> POWER ADMINISTRATION</a:t>
            </a:r>
            <a:endParaRPr lang="en-US" sz="1200" spc="228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12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6C8FC-AF50-4C71-BEE3-7A05DC05E4DE}"/>
              </a:ext>
            </a:extLst>
          </p:cNvPr>
          <p:cNvSpPr>
            <a:spLocks noGrp="1"/>
          </p:cNvSpPr>
          <p:nvPr>
            <p:ph idx="1"/>
          </p:nvPr>
        </p:nvSpPr>
        <p:spPr>
          <a:xfrm>
            <a:off x="6096000" y="-89210"/>
            <a:ext cx="5600700" cy="6858000"/>
          </a:xfrm>
        </p:spPr>
        <p:txBody>
          <a:bodyPr anchor="ctr">
            <a:noAutofit/>
          </a:bodyPr>
          <a:lstStyle/>
          <a:p>
            <a:pPr lvl="1">
              <a:spcAft>
                <a:spcPts val="600"/>
              </a:spcAft>
              <a:buClr>
                <a:schemeClr val="accent4"/>
              </a:buClr>
              <a:buFont typeface="Arial" panose="020B0604020202020204" pitchFamily="34" charset="0"/>
              <a:buChar char="›"/>
            </a:pPr>
            <a:r>
              <a:rPr lang="en-US" sz="1800" dirty="0" smtClean="0">
                <a:solidFill>
                  <a:schemeClr val="tx2"/>
                </a:solidFill>
              </a:rPr>
              <a:t>BPA Resource Program</a:t>
            </a:r>
          </a:p>
          <a:p>
            <a:pPr lvl="1">
              <a:spcAft>
                <a:spcPts val="600"/>
              </a:spcAft>
              <a:buClr>
                <a:schemeClr val="accent4"/>
              </a:buClr>
              <a:buFont typeface="Arial" panose="020B0604020202020204" pitchFamily="34" charset="0"/>
              <a:buChar char="›"/>
            </a:pPr>
            <a:r>
              <a:rPr lang="en-US" sz="1800" dirty="0" smtClean="0">
                <a:solidFill>
                  <a:schemeClr val="tx2"/>
                </a:solidFill>
              </a:rPr>
              <a:t>Much </a:t>
            </a:r>
            <a:r>
              <a:rPr lang="en-US" sz="1800" dirty="0">
                <a:solidFill>
                  <a:schemeClr val="tx2"/>
                </a:solidFill>
              </a:rPr>
              <a:t>of low-cost EE acquired</a:t>
            </a:r>
          </a:p>
          <a:p>
            <a:pPr lvl="1">
              <a:spcAft>
                <a:spcPts val="600"/>
              </a:spcAft>
              <a:buClr>
                <a:schemeClr val="accent4"/>
              </a:buClr>
              <a:buFont typeface="Arial" panose="020B0604020202020204" pitchFamily="34" charset="0"/>
              <a:buChar char="›"/>
            </a:pPr>
            <a:r>
              <a:rPr lang="en-US" sz="1800" dirty="0">
                <a:solidFill>
                  <a:schemeClr val="tx2"/>
                </a:solidFill>
              </a:rPr>
              <a:t>Alternative resources cheaper</a:t>
            </a:r>
          </a:p>
          <a:p>
            <a:pPr lvl="1">
              <a:spcAft>
                <a:spcPts val="600"/>
              </a:spcAft>
              <a:buClr>
                <a:schemeClr val="accent4"/>
              </a:buClr>
              <a:buFont typeface="Arial" panose="020B0604020202020204" pitchFamily="34" charset="0"/>
              <a:buChar char="›"/>
            </a:pPr>
            <a:r>
              <a:rPr lang="en-US" sz="1800" dirty="0">
                <a:solidFill>
                  <a:schemeClr val="tx2"/>
                </a:solidFill>
              </a:rPr>
              <a:t>Regional grid challenges emerging</a:t>
            </a:r>
          </a:p>
          <a:p>
            <a:pPr lvl="1">
              <a:spcAft>
                <a:spcPts val="600"/>
              </a:spcAft>
              <a:buClr>
                <a:schemeClr val="accent4"/>
              </a:buClr>
              <a:buFont typeface="Arial" panose="020B0604020202020204" pitchFamily="34" charset="0"/>
              <a:buChar char="›"/>
            </a:pPr>
            <a:r>
              <a:rPr lang="en-US" sz="1800" dirty="0">
                <a:solidFill>
                  <a:schemeClr val="tx2"/>
                </a:solidFill>
              </a:rPr>
              <a:t>Increasing divergence of utility needs</a:t>
            </a:r>
          </a:p>
          <a:p>
            <a:pPr lvl="1">
              <a:spcAft>
                <a:spcPts val="600"/>
              </a:spcAft>
              <a:buClr>
                <a:schemeClr val="accent4"/>
              </a:buClr>
              <a:buFont typeface="Arial" panose="020B0604020202020204" pitchFamily="34" charset="0"/>
              <a:buChar char="›"/>
            </a:pPr>
            <a:r>
              <a:rPr lang="en-US" sz="1800" dirty="0">
                <a:solidFill>
                  <a:schemeClr val="tx2"/>
                </a:solidFill>
              </a:rPr>
              <a:t>2028 contract renewals ahead</a:t>
            </a:r>
            <a:endParaRPr lang="en-US" sz="1800" dirty="0">
              <a:solidFill>
                <a:schemeClr val="tx2"/>
              </a:solidFill>
              <a:cs typeface="Arial"/>
            </a:endParaRPr>
          </a:p>
        </p:txBody>
      </p:sp>
      <p:sp>
        <p:nvSpPr>
          <p:cNvPr id="8" name="Rectangle 7">
            <a:extLst>
              <a:ext uri="{FF2B5EF4-FFF2-40B4-BE49-F238E27FC236}">
                <a16:creationId xmlns:a16="http://schemas.microsoft.com/office/drawing/2014/main" id="{75270BCF-A5DB-4788-B6DD-52390F94CBDC}"/>
              </a:ext>
            </a:extLst>
          </p:cNvPr>
          <p:cNvSpPr/>
          <p:nvPr/>
        </p:nvSpPr>
        <p:spPr>
          <a:xfrm>
            <a:off x="0" y="5130954"/>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FEA8327-627F-4338-B412-7F171662DB34}"/>
              </a:ext>
            </a:extLst>
          </p:cNvPr>
          <p:cNvSpPr/>
          <p:nvPr/>
        </p:nvSpPr>
        <p:spPr>
          <a:xfrm>
            <a:off x="0" y="1"/>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804055" y="1162050"/>
            <a:ext cx="5039183" cy="4572000"/>
          </a:xfrm>
          <a:ln w="12700">
            <a:solidFill>
              <a:schemeClr val="accent4"/>
            </a:solidFill>
          </a:ln>
        </p:spPr>
        <p:txBody>
          <a:bodyPr lIns="274320" rIns="274320">
            <a:normAutofit/>
          </a:bodyPr>
          <a:lstStyle/>
          <a:p>
            <a:r>
              <a:rPr lang="en-US" sz="4000" b="1" dirty="0">
                <a:solidFill>
                  <a:schemeClr val="accent4"/>
                </a:solidFill>
              </a:rPr>
              <a:t>CURRENT ENERGY LANDSCAPE</a:t>
            </a:r>
          </a:p>
        </p:txBody>
      </p:sp>
      <p:sp>
        <p:nvSpPr>
          <p:cNvPr id="5" name="Slide Number Placeholder 4">
            <a:extLst>
              <a:ext uri="{FF2B5EF4-FFF2-40B4-BE49-F238E27FC236}">
                <a16:creationId xmlns:a16="http://schemas.microsoft.com/office/drawing/2014/main" id="{47F0AEE0-6FCB-4FDD-B6AF-81F9CD1AAAE3}"/>
              </a:ext>
            </a:extLst>
          </p:cNvPr>
          <p:cNvSpPr>
            <a:spLocks noGrp="1"/>
          </p:cNvSpPr>
          <p:nvPr>
            <p:ph type="sldNum" sz="quarter" idx="12"/>
          </p:nvPr>
        </p:nvSpPr>
        <p:spPr/>
        <p:txBody>
          <a:bodyPr/>
          <a:lstStyle/>
          <a:p>
            <a:fld id="{D17B8275-806A-4A5E-8F75-C957AD850D33}" type="slidenum">
              <a:rPr lang="en-US" smtClean="0"/>
              <a:t>3</a:t>
            </a:fld>
            <a:endParaRPr lang="en-US" dirty="0"/>
          </a:p>
        </p:txBody>
      </p:sp>
    </p:spTree>
    <p:extLst>
      <p:ext uri="{BB962C8B-B14F-4D97-AF65-F5344CB8AC3E}">
        <p14:creationId xmlns:p14="http://schemas.microsoft.com/office/powerpoint/2010/main" val="42230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F3094-38E8-4782-A374-97A9408035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8848"/>
            <a:ext cx="6096001" cy="6876847"/>
          </a:xfrm>
          <a:prstGeom prst="rect">
            <a:avLst/>
          </a:prstGeom>
        </p:spPr>
      </p:pic>
      <p:sp>
        <p:nvSpPr>
          <p:cNvPr id="6" name="Title 1">
            <a:extLst>
              <a:ext uri="{FF2B5EF4-FFF2-40B4-BE49-F238E27FC236}">
                <a16:creationId xmlns:a16="http://schemas.microsoft.com/office/drawing/2014/main" id="{E91208DF-4043-44C3-90B2-9038D7B422F9}"/>
              </a:ext>
            </a:extLst>
          </p:cNvPr>
          <p:cNvSpPr>
            <a:spLocks noGrp="1"/>
          </p:cNvSpPr>
          <p:nvPr>
            <p:ph type="title"/>
          </p:nvPr>
        </p:nvSpPr>
        <p:spPr>
          <a:xfrm>
            <a:off x="3848099" y="1333301"/>
            <a:ext cx="5119255" cy="4191398"/>
          </a:xfrm>
          <a:solidFill>
            <a:schemeClr val="bg1"/>
          </a:solidFill>
          <a:ln w="12700">
            <a:solidFill>
              <a:schemeClr val="bg1"/>
            </a:solidFill>
          </a:ln>
        </p:spPr>
        <p:txBody>
          <a:bodyPr lIns="274320" rIns="274320">
            <a:normAutofit/>
          </a:bodyPr>
          <a:lstStyle/>
          <a:p>
            <a:pPr algn="ctr"/>
            <a:r>
              <a:rPr lang="en-US" sz="4800" b="1" dirty="0" smtClean="0">
                <a:solidFill>
                  <a:schemeClr val="tx2"/>
                </a:solidFill>
              </a:rPr>
              <a:t>What have </a:t>
            </a:r>
            <a:r>
              <a:rPr lang="en-US" sz="4800" b="1" u="sng" dirty="0" smtClean="0">
                <a:solidFill>
                  <a:schemeClr val="tx2"/>
                </a:solidFill>
              </a:rPr>
              <a:t>WE</a:t>
            </a:r>
            <a:r>
              <a:rPr lang="en-US" sz="4800" b="1" dirty="0" smtClean="0">
                <a:solidFill>
                  <a:schemeClr val="tx2"/>
                </a:solidFill>
              </a:rPr>
              <a:t> accomplished? </a:t>
            </a:r>
            <a:endParaRPr lang="en-US" sz="4800" b="1" dirty="0">
              <a:solidFill>
                <a:schemeClr val="accent4"/>
              </a:solidFill>
            </a:endParaRPr>
          </a:p>
        </p:txBody>
      </p:sp>
      <p:sp>
        <p:nvSpPr>
          <p:cNvPr id="3" name="Slide Number Placeholder 2">
            <a:extLst>
              <a:ext uri="{FF2B5EF4-FFF2-40B4-BE49-F238E27FC236}">
                <a16:creationId xmlns:a16="http://schemas.microsoft.com/office/drawing/2014/main" id="{DF3D0057-A31D-4054-8A74-6B1B19B3CD29}"/>
              </a:ext>
            </a:extLst>
          </p:cNvPr>
          <p:cNvSpPr>
            <a:spLocks noGrp="1"/>
          </p:cNvSpPr>
          <p:nvPr>
            <p:ph type="sldNum" sz="quarter" idx="12"/>
          </p:nvPr>
        </p:nvSpPr>
        <p:spPr/>
        <p:txBody>
          <a:bodyPr/>
          <a:lstStyle/>
          <a:p>
            <a:fld id="{D17B8275-806A-4A5E-8F75-C957AD850D33}" type="slidenum">
              <a:rPr lang="en-US" smtClean="0"/>
              <a:t>4</a:t>
            </a:fld>
            <a:endParaRPr lang="en-US" dirty="0"/>
          </a:p>
        </p:txBody>
      </p:sp>
    </p:spTree>
    <p:extLst>
      <p:ext uri="{BB962C8B-B14F-4D97-AF65-F5344CB8AC3E}">
        <p14:creationId xmlns:p14="http://schemas.microsoft.com/office/powerpoint/2010/main" val="8951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ridge over a body of water&#10;&#10;Description automatically generated with medium confidence">
            <a:extLst>
              <a:ext uri="{FF2B5EF4-FFF2-40B4-BE49-F238E27FC236}">
                <a16:creationId xmlns:a16="http://schemas.microsoft.com/office/drawing/2014/main" id="{3991FF69-D333-43EA-93E5-D54CF05913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 y="0"/>
            <a:ext cx="12192002" cy="6858000"/>
          </a:xfrm>
          <a:prstGeom prst="rect">
            <a:avLst/>
          </a:prstGeom>
        </p:spPr>
      </p:pic>
      <p:sp>
        <p:nvSpPr>
          <p:cNvPr id="8" name="Rectangle 7">
            <a:extLst>
              <a:ext uri="{FF2B5EF4-FFF2-40B4-BE49-F238E27FC236}">
                <a16:creationId xmlns:a16="http://schemas.microsoft.com/office/drawing/2014/main" id="{8DF05714-7B93-4CB1-B39C-0171438DAB2E}"/>
              </a:ext>
            </a:extLst>
          </p:cNvPr>
          <p:cNvSpPr/>
          <p:nvPr/>
        </p:nvSpPr>
        <p:spPr>
          <a:xfrm>
            <a:off x="-4" y="0"/>
            <a:ext cx="12191999" cy="6858000"/>
          </a:xfrm>
          <a:prstGeom prst="rect">
            <a:avLst/>
          </a:prstGeom>
          <a:solidFill>
            <a:srgbClr val="003C71">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p>
        </p:txBody>
      </p:sp>
      <p:pic>
        <p:nvPicPr>
          <p:cNvPr id="7" name="Picture 6" descr="A picture containing outdoor, sky, mountain, nature&#10;&#10;Description automatically generated">
            <a:extLst>
              <a:ext uri="{FF2B5EF4-FFF2-40B4-BE49-F238E27FC236}">
                <a16:creationId xmlns:a16="http://schemas.microsoft.com/office/drawing/2014/main" id="{58B854AB-ABF1-4494-9ED1-A7C6FF7342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3288" y="1734466"/>
            <a:ext cx="3630592" cy="3632640"/>
          </a:xfrm>
          <a:prstGeom prst="ellipse">
            <a:avLst/>
          </a:prstGeom>
          <a:ln w="12700">
            <a:solidFill>
              <a:schemeClr val="bg2"/>
            </a:solidFill>
          </a:ln>
        </p:spPr>
      </p:pic>
      <p:sp>
        <p:nvSpPr>
          <p:cNvPr id="2" name="Title 1">
            <a:extLst>
              <a:ext uri="{FF2B5EF4-FFF2-40B4-BE49-F238E27FC236}">
                <a16:creationId xmlns:a16="http://schemas.microsoft.com/office/drawing/2014/main" id="{DE3FF5FC-DF53-4A6A-BC0B-03673573B2F3}"/>
              </a:ext>
            </a:extLst>
          </p:cNvPr>
          <p:cNvSpPr>
            <a:spLocks noGrp="1"/>
          </p:cNvSpPr>
          <p:nvPr>
            <p:ph type="title"/>
          </p:nvPr>
        </p:nvSpPr>
        <p:spPr>
          <a:xfrm>
            <a:off x="8183879" y="828112"/>
            <a:ext cx="3787987" cy="1640767"/>
          </a:xfrm>
        </p:spPr>
        <p:txBody>
          <a:bodyPr>
            <a:normAutofit fontScale="90000"/>
          </a:bodyPr>
          <a:lstStyle/>
          <a:p>
            <a:r>
              <a:rPr lang="en-US" sz="3200" dirty="0">
                <a:solidFill>
                  <a:schemeClr val="bg1"/>
                </a:solidFill>
              </a:rPr>
              <a:t>More than </a:t>
            </a:r>
            <a:r>
              <a:rPr lang="en-US" sz="3200" b="1" dirty="0" smtClean="0">
                <a:solidFill>
                  <a:schemeClr val="bg1"/>
                </a:solidFill>
              </a:rPr>
              <a:t>2,505 </a:t>
            </a:r>
            <a:r>
              <a:rPr lang="en-US" sz="3200" dirty="0">
                <a:solidFill>
                  <a:schemeClr val="bg1"/>
                </a:solidFill>
              </a:rPr>
              <a:t>aMW of EE resource since </a:t>
            </a:r>
            <a:r>
              <a:rPr lang="en-US" sz="3200" b="1" dirty="0">
                <a:solidFill>
                  <a:schemeClr val="bg1"/>
                </a:solidFill>
              </a:rPr>
              <a:t>1982</a:t>
            </a:r>
          </a:p>
        </p:txBody>
      </p:sp>
      <p:sp>
        <p:nvSpPr>
          <p:cNvPr id="4" name="TextBox 3">
            <a:extLst>
              <a:ext uri="{FF2B5EF4-FFF2-40B4-BE49-F238E27FC236}">
                <a16:creationId xmlns:a16="http://schemas.microsoft.com/office/drawing/2014/main" id="{608AD622-380A-412D-BF19-A28B88B784BB}"/>
              </a:ext>
            </a:extLst>
          </p:cNvPr>
          <p:cNvSpPr txBox="1"/>
          <p:nvPr/>
        </p:nvSpPr>
        <p:spPr>
          <a:xfrm>
            <a:off x="380370" y="6356350"/>
            <a:ext cx="3284621" cy="276999"/>
          </a:xfrm>
          <a:prstGeom prst="rect">
            <a:avLst/>
          </a:prstGeom>
          <a:noFill/>
        </p:spPr>
        <p:txBody>
          <a:bodyPr wrap="square" rtlCol="0">
            <a:spAutoFit/>
          </a:bodyPr>
          <a:lstStyle/>
          <a:p>
            <a:r>
              <a:rPr lang="en-US" sz="1200" dirty="0">
                <a:solidFill>
                  <a:schemeClr val="bg1"/>
                </a:solidFill>
              </a:rPr>
              <a:t>Source: 2020 Red Book</a:t>
            </a:r>
          </a:p>
        </p:txBody>
      </p:sp>
      <p:cxnSp>
        <p:nvCxnSpPr>
          <p:cNvPr id="11" name="Connector: Elbow 10">
            <a:extLst>
              <a:ext uri="{FF2B5EF4-FFF2-40B4-BE49-F238E27FC236}">
                <a16:creationId xmlns:a16="http://schemas.microsoft.com/office/drawing/2014/main" id="{314770DA-0CB7-4E2F-B6DD-5744A3A8616C}"/>
              </a:ext>
            </a:extLst>
          </p:cNvPr>
          <p:cNvCxnSpPr>
            <a:cxnSpLocks/>
            <a:stCxn id="7" idx="6"/>
            <a:endCxn id="2" idx="2"/>
          </p:cNvCxnSpPr>
          <p:nvPr/>
        </p:nvCxnSpPr>
        <p:spPr>
          <a:xfrm flipV="1">
            <a:off x="8183880" y="2468879"/>
            <a:ext cx="1893993" cy="108190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bridge over a body of water&#10;&#10;Description automatically generated with medium confidence">
            <a:extLst>
              <a:ext uri="{FF2B5EF4-FFF2-40B4-BE49-F238E27FC236}">
                <a16:creationId xmlns:a16="http://schemas.microsoft.com/office/drawing/2014/main" id="{AF134457-2DD1-4A89-9D3C-A6C850D328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53287" y="1734466"/>
            <a:ext cx="3630593" cy="3632640"/>
          </a:xfrm>
          <a:prstGeom prst="ellipse">
            <a:avLst/>
          </a:prstGeom>
          <a:ln>
            <a:solidFill>
              <a:schemeClr val="bg2"/>
            </a:solidFill>
          </a:ln>
        </p:spPr>
      </p:pic>
      <p:sp>
        <p:nvSpPr>
          <p:cNvPr id="3" name="Slide Number Placeholder 2">
            <a:extLst>
              <a:ext uri="{FF2B5EF4-FFF2-40B4-BE49-F238E27FC236}">
                <a16:creationId xmlns:a16="http://schemas.microsoft.com/office/drawing/2014/main" id="{07CB5EAD-F3AD-4295-AA7F-20FB987C5617}"/>
              </a:ext>
            </a:extLst>
          </p:cNvPr>
          <p:cNvSpPr>
            <a:spLocks noGrp="1"/>
          </p:cNvSpPr>
          <p:nvPr>
            <p:ph type="sldNum" sz="quarter" idx="12"/>
          </p:nvPr>
        </p:nvSpPr>
        <p:spPr/>
        <p:txBody>
          <a:bodyPr/>
          <a:lstStyle/>
          <a:p>
            <a:fld id="{D17B8275-806A-4A5E-8F75-C957AD850D33}" type="slidenum">
              <a:rPr lang="en-US" smtClean="0"/>
              <a:t>5</a:t>
            </a:fld>
            <a:endParaRPr lang="en-US" dirty="0"/>
          </a:p>
        </p:txBody>
      </p:sp>
    </p:spTree>
    <p:extLst>
      <p:ext uri="{BB962C8B-B14F-4D97-AF65-F5344CB8AC3E}">
        <p14:creationId xmlns:p14="http://schemas.microsoft.com/office/powerpoint/2010/main" val="8101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6C8FC-AF50-4C71-BEE3-7A05DC05E4DE}"/>
              </a:ext>
            </a:extLst>
          </p:cNvPr>
          <p:cNvSpPr>
            <a:spLocks noGrp="1"/>
          </p:cNvSpPr>
          <p:nvPr>
            <p:ph idx="1"/>
          </p:nvPr>
        </p:nvSpPr>
        <p:spPr>
          <a:xfrm>
            <a:off x="6096000" y="-89210"/>
            <a:ext cx="5600700" cy="6858000"/>
          </a:xfrm>
        </p:spPr>
        <p:txBody>
          <a:bodyPr anchor="ctr">
            <a:noAutofit/>
          </a:bodyPr>
          <a:lstStyle/>
          <a:p>
            <a:pPr lvl="1">
              <a:spcAft>
                <a:spcPts val="600"/>
              </a:spcAft>
              <a:buClr>
                <a:schemeClr val="accent4"/>
              </a:buClr>
              <a:buFont typeface="Arial" panose="020B0604020202020204" pitchFamily="34" charset="0"/>
              <a:buChar char="›"/>
            </a:pPr>
            <a:r>
              <a:rPr lang="en-US" sz="1800" dirty="0" smtClean="0">
                <a:solidFill>
                  <a:schemeClr val="tx2"/>
                </a:solidFill>
              </a:rPr>
              <a:t>The </a:t>
            </a:r>
            <a:r>
              <a:rPr lang="en-US" sz="1800" dirty="0">
                <a:solidFill>
                  <a:schemeClr val="tx2"/>
                </a:solidFill>
              </a:rPr>
              <a:t>typical annual production of the entire Bonneville system is about 9,800 </a:t>
            </a:r>
            <a:r>
              <a:rPr lang="en-US" sz="1800" dirty="0" err="1" smtClean="0">
                <a:solidFill>
                  <a:schemeClr val="tx2"/>
                </a:solidFill>
              </a:rPr>
              <a:t>aMW</a:t>
            </a:r>
            <a:endParaRPr lang="en-US" sz="1800" dirty="0" smtClean="0">
              <a:solidFill>
                <a:schemeClr val="tx2"/>
              </a:solidFill>
            </a:endParaRPr>
          </a:p>
          <a:p>
            <a:pPr lvl="1">
              <a:spcAft>
                <a:spcPts val="600"/>
              </a:spcAft>
              <a:buClr>
                <a:schemeClr val="accent4"/>
              </a:buClr>
              <a:buFont typeface="Arial" panose="020B0604020202020204" pitchFamily="34" charset="0"/>
              <a:buChar char="›"/>
            </a:pPr>
            <a:r>
              <a:rPr lang="en-US" sz="1800" dirty="0" smtClean="0">
                <a:solidFill>
                  <a:schemeClr val="tx2"/>
                </a:solidFill>
              </a:rPr>
              <a:t>Nearly </a:t>
            </a:r>
            <a:r>
              <a:rPr lang="en-US" sz="1800" dirty="0">
                <a:solidFill>
                  <a:schemeClr val="tx2"/>
                </a:solidFill>
              </a:rPr>
              <a:t>a quarter of the Federal Columbia River Power System is available to meet current needs because of our EE efforts. </a:t>
            </a:r>
          </a:p>
          <a:p>
            <a:pPr lvl="1">
              <a:spcAft>
                <a:spcPts val="600"/>
              </a:spcAft>
              <a:buClr>
                <a:schemeClr val="accent4"/>
              </a:buClr>
              <a:buFont typeface="Arial" panose="020B0604020202020204" pitchFamily="34" charset="0"/>
              <a:buChar char="›"/>
            </a:pPr>
            <a:r>
              <a:rPr lang="en-US" sz="1800" dirty="0" smtClean="0">
                <a:solidFill>
                  <a:schemeClr val="tx2"/>
                </a:solidFill>
              </a:rPr>
              <a:t>The average annual output of the </a:t>
            </a:r>
            <a:r>
              <a:rPr lang="en-US" sz="1800" dirty="0">
                <a:solidFill>
                  <a:schemeClr val="tx2"/>
                </a:solidFill>
              </a:rPr>
              <a:t>Grand Coulee Dam </a:t>
            </a:r>
          </a:p>
          <a:p>
            <a:pPr lvl="1">
              <a:spcAft>
                <a:spcPts val="600"/>
              </a:spcAft>
              <a:buClr>
                <a:schemeClr val="accent4"/>
              </a:buClr>
              <a:buFont typeface="Arial" panose="020B0604020202020204" pitchFamily="34" charset="0"/>
              <a:buChar char="›"/>
            </a:pPr>
            <a:r>
              <a:rPr lang="en-US" sz="1800" dirty="0">
                <a:solidFill>
                  <a:schemeClr val="tx2"/>
                </a:solidFill>
              </a:rPr>
              <a:t>Or the enough to power two </a:t>
            </a:r>
            <a:r>
              <a:rPr lang="en-US" sz="1800" dirty="0" err="1">
                <a:solidFill>
                  <a:schemeClr val="tx2"/>
                </a:solidFill>
              </a:rPr>
              <a:t>Seattles</a:t>
            </a:r>
            <a:r>
              <a:rPr lang="en-US" sz="1800" dirty="0">
                <a:solidFill>
                  <a:schemeClr val="tx2"/>
                </a:solidFill>
              </a:rPr>
              <a:t> </a:t>
            </a:r>
          </a:p>
          <a:p>
            <a:pPr lvl="1">
              <a:spcAft>
                <a:spcPts val="600"/>
              </a:spcAft>
              <a:buClr>
                <a:schemeClr val="accent4"/>
              </a:buClr>
              <a:buFont typeface="Arial" panose="020B0604020202020204" pitchFamily="34" charset="0"/>
              <a:buChar char="›"/>
            </a:pPr>
            <a:r>
              <a:rPr lang="en-US" sz="1800" dirty="0" smtClean="0">
                <a:solidFill>
                  <a:schemeClr val="tx2"/>
                </a:solidFill>
              </a:rPr>
              <a:t>That’s a lot of resource!</a:t>
            </a:r>
            <a:endParaRPr lang="en-US" sz="1800" dirty="0">
              <a:solidFill>
                <a:schemeClr val="tx2"/>
              </a:solidFill>
              <a:cs typeface="Arial"/>
            </a:endParaRPr>
          </a:p>
        </p:txBody>
      </p:sp>
      <p:sp>
        <p:nvSpPr>
          <p:cNvPr id="8" name="Rectangle 7">
            <a:extLst>
              <a:ext uri="{FF2B5EF4-FFF2-40B4-BE49-F238E27FC236}">
                <a16:creationId xmlns:a16="http://schemas.microsoft.com/office/drawing/2014/main" id="{75270BCF-A5DB-4788-B6DD-52390F94CBDC}"/>
              </a:ext>
            </a:extLst>
          </p:cNvPr>
          <p:cNvSpPr/>
          <p:nvPr/>
        </p:nvSpPr>
        <p:spPr>
          <a:xfrm>
            <a:off x="0" y="5130954"/>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FEA8327-627F-4338-B412-7F171662DB34}"/>
              </a:ext>
            </a:extLst>
          </p:cNvPr>
          <p:cNvSpPr/>
          <p:nvPr/>
        </p:nvSpPr>
        <p:spPr>
          <a:xfrm>
            <a:off x="0" y="1"/>
            <a:ext cx="12192000" cy="177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804055" y="1162050"/>
            <a:ext cx="5039183" cy="4572000"/>
          </a:xfrm>
          <a:ln w="12700">
            <a:solidFill>
              <a:schemeClr val="accent4"/>
            </a:solidFill>
          </a:ln>
        </p:spPr>
        <p:txBody>
          <a:bodyPr lIns="274320" rIns="274320">
            <a:normAutofit/>
          </a:bodyPr>
          <a:lstStyle/>
          <a:p>
            <a:r>
              <a:rPr lang="en-US" sz="4000" b="1" dirty="0" smtClean="0">
                <a:solidFill>
                  <a:schemeClr val="accent4"/>
                </a:solidFill>
              </a:rPr>
              <a:t>To put this into perspective</a:t>
            </a:r>
            <a:endParaRPr lang="en-US" sz="4000" b="1" dirty="0">
              <a:solidFill>
                <a:schemeClr val="accent4"/>
              </a:solidFill>
            </a:endParaRPr>
          </a:p>
        </p:txBody>
      </p:sp>
      <p:sp>
        <p:nvSpPr>
          <p:cNvPr id="5" name="Slide Number Placeholder 4">
            <a:extLst>
              <a:ext uri="{FF2B5EF4-FFF2-40B4-BE49-F238E27FC236}">
                <a16:creationId xmlns:a16="http://schemas.microsoft.com/office/drawing/2014/main" id="{47F0AEE0-6FCB-4FDD-B6AF-81F9CD1AAAE3}"/>
              </a:ext>
            </a:extLst>
          </p:cNvPr>
          <p:cNvSpPr>
            <a:spLocks noGrp="1"/>
          </p:cNvSpPr>
          <p:nvPr>
            <p:ph type="sldNum" sz="quarter" idx="12"/>
          </p:nvPr>
        </p:nvSpPr>
        <p:spPr/>
        <p:txBody>
          <a:bodyPr/>
          <a:lstStyle/>
          <a:p>
            <a:fld id="{D17B8275-806A-4A5E-8F75-C957AD850D33}" type="slidenum">
              <a:rPr lang="en-US" smtClean="0"/>
              <a:t>6</a:t>
            </a:fld>
            <a:endParaRPr lang="en-US" dirty="0"/>
          </a:p>
        </p:txBody>
      </p:sp>
    </p:spTree>
    <p:extLst>
      <p:ext uri="{BB962C8B-B14F-4D97-AF65-F5344CB8AC3E}">
        <p14:creationId xmlns:p14="http://schemas.microsoft.com/office/powerpoint/2010/main" val="18384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9CDD88C-D69C-4303-93D5-69BB9AB9C90F}"/>
              </a:ext>
            </a:extLst>
          </p:cNvPr>
          <p:cNvGrpSpPr/>
          <p:nvPr/>
        </p:nvGrpSpPr>
        <p:grpSpPr>
          <a:xfrm>
            <a:off x="3554180" y="695325"/>
            <a:ext cx="3238500" cy="5486400"/>
            <a:chOff x="1257300" y="695325"/>
            <a:chExt cx="3238500" cy="5486400"/>
          </a:xfrm>
        </p:grpSpPr>
        <p:sp>
          <p:nvSpPr>
            <p:cNvPr id="4" name="Rectangle: Rounded Corners 3">
              <a:extLst>
                <a:ext uri="{FF2B5EF4-FFF2-40B4-BE49-F238E27FC236}">
                  <a16:creationId xmlns:a16="http://schemas.microsoft.com/office/drawing/2014/main" id="{7CA4DB7B-E23C-4217-B515-F9A1B84B166C}"/>
                </a:ext>
              </a:extLst>
            </p:cNvPr>
            <p:cNvSpPr/>
            <p:nvPr/>
          </p:nvSpPr>
          <p:spPr>
            <a:xfrm>
              <a:off x="1257300" y="695325"/>
              <a:ext cx="3238500" cy="5486400"/>
            </a:xfrm>
            <a:prstGeom prst="roundRect">
              <a:avLst>
                <a:gd name="adj" fmla="val 196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B62E12D0-A0AF-4F03-936D-8E36FCA02EC8}"/>
                </a:ext>
              </a:extLst>
            </p:cNvPr>
            <p:cNvSpPr/>
            <p:nvPr/>
          </p:nvSpPr>
          <p:spPr>
            <a:xfrm>
              <a:off x="2092779" y="1551668"/>
              <a:ext cx="1567543" cy="3773715"/>
            </a:xfrm>
            <a:prstGeom prst="roundRect">
              <a:avLst>
                <a:gd name="adj" fmla="val 740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778D635-233D-434D-83F5-F8A544FDAE8D}"/>
                </a:ext>
              </a:extLst>
            </p:cNvPr>
            <p:cNvGrpSpPr/>
            <p:nvPr/>
          </p:nvGrpSpPr>
          <p:grpSpPr>
            <a:xfrm>
              <a:off x="2562316" y="1926318"/>
              <a:ext cx="628468" cy="616857"/>
              <a:chOff x="2552699" y="1926318"/>
              <a:chExt cx="628468" cy="616857"/>
            </a:xfrm>
          </p:grpSpPr>
          <p:sp>
            <p:nvSpPr>
              <p:cNvPr id="6" name="Rectangle 5">
                <a:extLst>
                  <a:ext uri="{FF2B5EF4-FFF2-40B4-BE49-F238E27FC236}">
                    <a16:creationId xmlns:a16="http://schemas.microsoft.com/office/drawing/2014/main" id="{69A2CED4-C4FC-4062-A0C0-83D01F4F48DC}"/>
                  </a:ext>
                </a:extLst>
              </p:cNvPr>
              <p:cNvSpPr/>
              <p:nvPr/>
            </p:nvSpPr>
            <p:spPr>
              <a:xfrm>
                <a:off x="2552699"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3F31281-B148-4049-B13F-64914E1C75F2}"/>
                  </a:ext>
                </a:extLst>
              </p:cNvPr>
              <p:cNvSpPr/>
              <p:nvPr/>
            </p:nvSpPr>
            <p:spPr>
              <a:xfrm>
                <a:off x="3089727"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a:extLst>
                  <a:ext uri="{FF2B5EF4-FFF2-40B4-BE49-F238E27FC236}">
                    <a16:creationId xmlns:a16="http://schemas.microsoft.com/office/drawing/2014/main" id="{9975E123-EB40-413F-922F-4E807B3AA3EA}"/>
                  </a:ext>
                </a:extLst>
              </p:cNvPr>
              <p:cNvSpPr/>
              <p:nvPr/>
            </p:nvSpPr>
            <p:spPr>
              <a:xfrm rot="16200000">
                <a:off x="2785110" y="2360295"/>
                <a:ext cx="182880" cy="182880"/>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B9AF238-AEA9-4879-A918-E31BCF1DA10E}"/>
                </a:ext>
              </a:extLst>
            </p:cNvPr>
            <p:cNvGrpSpPr/>
            <p:nvPr/>
          </p:nvGrpSpPr>
          <p:grpSpPr>
            <a:xfrm>
              <a:off x="2562316" y="4174218"/>
              <a:ext cx="628468" cy="616857"/>
              <a:chOff x="2552699" y="1926318"/>
              <a:chExt cx="628468" cy="616857"/>
            </a:xfrm>
          </p:grpSpPr>
          <p:sp>
            <p:nvSpPr>
              <p:cNvPr id="11" name="Rectangle 10">
                <a:extLst>
                  <a:ext uri="{FF2B5EF4-FFF2-40B4-BE49-F238E27FC236}">
                    <a16:creationId xmlns:a16="http://schemas.microsoft.com/office/drawing/2014/main" id="{AFE70B2C-FE44-4AAF-AC23-2C89F90D2CDC}"/>
                  </a:ext>
                </a:extLst>
              </p:cNvPr>
              <p:cNvSpPr/>
              <p:nvPr/>
            </p:nvSpPr>
            <p:spPr>
              <a:xfrm>
                <a:off x="2552699"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556A0-FBE8-46AD-AD47-08272A50222D}"/>
                  </a:ext>
                </a:extLst>
              </p:cNvPr>
              <p:cNvSpPr/>
              <p:nvPr/>
            </p:nvSpPr>
            <p:spPr>
              <a:xfrm>
                <a:off x="3089727"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elay 12">
                <a:extLst>
                  <a:ext uri="{FF2B5EF4-FFF2-40B4-BE49-F238E27FC236}">
                    <a16:creationId xmlns:a16="http://schemas.microsoft.com/office/drawing/2014/main" id="{42BFBE11-135D-49EE-83E4-A8D5C5C0B0DF}"/>
                  </a:ext>
                </a:extLst>
              </p:cNvPr>
              <p:cNvSpPr/>
              <p:nvPr/>
            </p:nvSpPr>
            <p:spPr>
              <a:xfrm rot="16200000">
                <a:off x="2785110" y="2360295"/>
                <a:ext cx="182880" cy="182880"/>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5" name="Group 34">
            <a:extLst>
              <a:ext uri="{FF2B5EF4-FFF2-40B4-BE49-F238E27FC236}">
                <a16:creationId xmlns:a16="http://schemas.microsoft.com/office/drawing/2014/main" id="{B859FEC3-A8CD-4C7D-A7CE-D886BF9552FD}"/>
              </a:ext>
            </a:extLst>
          </p:cNvPr>
          <p:cNvGrpSpPr/>
          <p:nvPr/>
        </p:nvGrpSpPr>
        <p:grpSpPr>
          <a:xfrm>
            <a:off x="8465816" y="695325"/>
            <a:ext cx="3238500" cy="5486400"/>
            <a:chOff x="7696199" y="695325"/>
            <a:chExt cx="3238500" cy="5486400"/>
          </a:xfrm>
        </p:grpSpPr>
        <p:sp>
          <p:nvSpPr>
            <p:cNvPr id="24" name="Rectangle: Rounded Corners 23">
              <a:extLst>
                <a:ext uri="{FF2B5EF4-FFF2-40B4-BE49-F238E27FC236}">
                  <a16:creationId xmlns:a16="http://schemas.microsoft.com/office/drawing/2014/main" id="{65045E9C-2E21-4FB1-A542-6365C85A42B7}"/>
                </a:ext>
              </a:extLst>
            </p:cNvPr>
            <p:cNvSpPr/>
            <p:nvPr/>
          </p:nvSpPr>
          <p:spPr>
            <a:xfrm>
              <a:off x="7696199" y="1792605"/>
              <a:ext cx="3238500" cy="4389120"/>
            </a:xfrm>
            <a:prstGeom prst="roundRect">
              <a:avLst>
                <a:gd name="adj" fmla="val 196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B127C66A-CE12-4682-B06B-066E4984B608}"/>
                </a:ext>
              </a:extLst>
            </p:cNvPr>
            <p:cNvSpPr/>
            <p:nvPr/>
          </p:nvSpPr>
          <p:spPr>
            <a:xfrm>
              <a:off x="7696199" y="695325"/>
              <a:ext cx="3238500" cy="5486400"/>
            </a:xfrm>
            <a:prstGeom prst="roundRect">
              <a:avLst>
                <a:gd name="adj" fmla="val 196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0455217D-E7C4-45C5-B62A-75EFFB14EBEA}"/>
                </a:ext>
              </a:extLst>
            </p:cNvPr>
            <p:cNvSpPr/>
            <p:nvPr/>
          </p:nvSpPr>
          <p:spPr>
            <a:xfrm>
              <a:off x="7696199" y="1792605"/>
              <a:ext cx="3238500" cy="4030414"/>
            </a:xfrm>
            <a:prstGeom prst="roundRect">
              <a:avLst>
                <a:gd name="adj"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E582618-CB2B-4D00-A014-8A343A07E80F}"/>
                </a:ext>
              </a:extLst>
            </p:cNvPr>
            <p:cNvSpPr/>
            <p:nvPr/>
          </p:nvSpPr>
          <p:spPr>
            <a:xfrm>
              <a:off x="8531678" y="1551668"/>
              <a:ext cx="1567543" cy="3773715"/>
            </a:xfrm>
            <a:prstGeom prst="roundRect">
              <a:avLst>
                <a:gd name="adj" fmla="val 740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4D9AD70D-F469-474B-A192-4F7CC9EBB1FE}"/>
                </a:ext>
              </a:extLst>
            </p:cNvPr>
            <p:cNvGrpSpPr/>
            <p:nvPr/>
          </p:nvGrpSpPr>
          <p:grpSpPr>
            <a:xfrm>
              <a:off x="9001215" y="1926318"/>
              <a:ext cx="628468" cy="616857"/>
              <a:chOff x="2552699" y="1926318"/>
              <a:chExt cx="628468" cy="616857"/>
            </a:xfrm>
          </p:grpSpPr>
          <p:sp>
            <p:nvSpPr>
              <p:cNvPr id="17" name="Rectangle 16">
                <a:extLst>
                  <a:ext uri="{FF2B5EF4-FFF2-40B4-BE49-F238E27FC236}">
                    <a16:creationId xmlns:a16="http://schemas.microsoft.com/office/drawing/2014/main" id="{3C4D3243-DE14-4900-8195-3EA738EB49A0}"/>
                  </a:ext>
                </a:extLst>
              </p:cNvPr>
              <p:cNvSpPr/>
              <p:nvPr/>
            </p:nvSpPr>
            <p:spPr>
              <a:xfrm>
                <a:off x="2552699"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644B4C-EC76-467F-A535-CDB46F5CBDBE}"/>
                  </a:ext>
                </a:extLst>
              </p:cNvPr>
              <p:cNvSpPr/>
              <p:nvPr/>
            </p:nvSpPr>
            <p:spPr>
              <a:xfrm>
                <a:off x="3089727"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Delay 18">
                <a:extLst>
                  <a:ext uri="{FF2B5EF4-FFF2-40B4-BE49-F238E27FC236}">
                    <a16:creationId xmlns:a16="http://schemas.microsoft.com/office/drawing/2014/main" id="{2221DADF-AE92-4911-A356-D5EF3744118F}"/>
                  </a:ext>
                </a:extLst>
              </p:cNvPr>
              <p:cNvSpPr/>
              <p:nvPr/>
            </p:nvSpPr>
            <p:spPr>
              <a:xfrm rot="16200000">
                <a:off x="2785110" y="2360295"/>
                <a:ext cx="182880" cy="182880"/>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B7A95E0-1970-4531-BCE4-8988B811D8E2}"/>
                </a:ext>
              </a:extLst>
            </p:cNvPr>
            <p:cNvGrpSpPr/>
            <p:nvPr/>
          </p:nvGrpSpPr>
          <p:grpSpPr>
            <a:xfrm>
              <a:off x="9001215" y="4174218"/>
              <a:ext cx="628468" cy="616857"/>
              <a:chOff x="2552699" y="1926318"/>
              <a:chExt cx="628468" cy="616857"/>
            </a:xfrm>
          </p:grpSpPr>
          <p:sp>
            <p:nvSpPr>
              <p:cNvPr id="21" name="Rectangle 20">
                <a:extLst>
                  <a:ext uri="{FF2B5EF4-FFF2-40B4-BE49-F238E27FC236}">
                    <a16:creationId xmlns:a16="http://schemas.microsoft.com/office/drawing/2014/main" id="{F2B1E504-BABB-445E-AE75-1E082E2F419A}"/>
                  </a:ext>
                </a:extLst>
              </p:cNvPr>
              <p:cNvSpPr/>
              <p:nvPr/>
            </p:nvSpPr>
            <p:spPr>
              <a:xfrm>
                <a:off x="2552699"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9D5DBE1-D6DE-43F5-84E1-BCC7245B52E7}"/>
                  </a:ext>
                </a:extLst>
              </p:cNvPr>
              <p:cNvSpPr/>
              <p:nvPr/>
            </p:nvSpPr>
            <p:spPr>
              <a:xfrm>
                <a:off x="3089727" y="1926318"/>
                <a:ext cx="91440" cy="274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Delay 22">
                <a:extLst>
                  <a:ext uri="{FF2B5EF4-FFF2-40B4-BE49-F238E27FC236}">
                    <a16:creationId xmlns:a16="http://schemas.microsoft.com/office/drawing/2014/main" id="{64F633FF-2E17-4747-870D-967D6E6CA5AE}"/>
                  </a:ext>
                </a:extLst>
              </p:cNvPr>
              <p:cNvSpPr/>
              <p:nvPr/>
            </p:nvSpPr>
            <p:spPr>
              <a:xfrm rot="16200000">
                <a:off x="2785110" y="2360295"/>
                <a:ext cx="182880" cy="182880"/>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TextBox 24">
            <a:extLst>
              <a:ext uri="{FF2B5EF4-FFF2-40B4-BE49-F238E27FC236}">
                <a16:creationId xmlns:a16="http://schemas.microsoft.com/office/drawing/2014/main" id="{B811D5C1-6C3F-49A9-9FC3-7DD7FA240633}"/>
              </a:ext>
            </a:extLst>
          </p:cNvPr>
          <p:cNvSpPr txBox="1"/>
          <p:nvPr/>
        </p:nvSpPr>
        <p:spPr>
          <a:xfrm>
            <a:off x="3554180" y="130629"/>
            <a:ext cx="3238500" cy="461665"/>
          </a:xfrm>
          <a:prstGeom prst="rect">
            <a:avLst/>
          </a:prstGeom>
          <a:noFill/>
        </p:spPr>
        <p:txBody>
          <a:bodyPr wrap="square" rtlCol="0">
            <a:spAutoFit/>
          </a:bodyPr>
          <a:lstStyle/>
          <a:p>
            <a:pPr algn="ctr"/>
            <a:r>
              <a:rPr lang="en-US" sz="2400" b="1" dirty="0">
                <a:solidFill>
                  <a:schemeClr val="tx2"/>
                </a:solidFill>
              </a:rPr>
              <a:t>2000</a:t>
            </a:r>
          </a:p>
        </p:txBody>
      </p:sp>
      <p:sp>
        <p:nvSpPr>
          <p:cNvPr id="26" name="TextBox 25">
            <a:extLst>
              <a:ext uri="{FF2B5EF4-FFF2-40B4-BE49-F238E27FC236}">
                <a16:creationId xmlns:a16="http://schemas.microsoft.com/office/drawing/2014/main" id="{73B09917-31B7-4F0D-8697-87E62D3A3DF4}"/>
              </a:ext>
            </a:extLst>
          </p:cNvPr>
          <p:cNvSpPr txBox="1"/>
          <p:nvPr/>
        </p:nvSpPr>
        <p:spPr>
          <a:xfrm>
            <a:off x="8475433" y="130629"/>
            <a:ext cx="3238500" cy="461665"/>
          </a:xfrm>
          <a:prstGeom prst="rect">
            <a:avLst/>
          </a:prstGeom>
          <a:noFill/>
        </p:spPr>
        <p:txBody>
          <a:bodyPr wrap="square" rtlCol="0">
            <a:spAutoFit/>
          </a:bodyPr>
          <a:lstStyle/>
          <a:p>
            <a:pPr algn="ctr"/>
            <a:r>
              <a:rPr lang="en-US" sz="2400" b="1" dirty="0">
                <a:solidFill>
                  <a:schemeClr val="tx2"/>
                </a:solidFill>
              </a:rPr>
              <a:t>2020</a:t>
            </a:r>
          </a:p>
        </p:txBody>
      </p:sp>
      <p:cxnSp>
        <p:nvCxnSpPr>
          <p:cNvPr id="28" name="Straight Connector 27">
            <a:extLst>
              <a:ext uri="{FF2B5EF4-FFF2-40B4-BE49-F238E27FC236}">
                <a16:creationId xmlns:a16="http://schemas.microsoft.com/office/drawing/2014/main" id="{8169B738-45F0-4D27-AC2C-CFBEFFDF3C2A}"/>
              </a:ext>
            </a:extLst>
          </p:cNvPr>
          <p:cNvCxnSpPr>
            <a:cxnSpLocks/>
          </p:cNvCxnSpPr>
          <p:nvPr/>
        </p:nvCxnSpPr>
        <p:spPr>
          <a:xfrm>
            <a:off x="3373662" y="685800"/>
            <a:ext cx="0" cy="5486400"/>
          </a:xfrm>
          <a:prstGeom prst="line">
            <a:avLst/>
          </a:prstGeom>
          <a:ln w="12700">
            <a:prstDash val="lg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C46578-349B-4833-ABE9-9C0B59C38651}"/>
              </a:ext>
            </a:extLst>
          </p:cNvPr>
          <p:cNvCxnSpPr>
            <a:cxnSpLocks/>
          </p:cNvCxnSpPr>
          <p:nvPr/>
        </p:nvCxnSpPr>
        <p:spPr>
          <a:xfrm>
            <a:off x="8273504" y="1792605"/>
            <a:ext cx="0" cy="4379595"/>
          </a:xfrm>
          <a:prstGeom prst="line">
            <a:avLst/>
          </a:prstGeom>
          <a:ln w="12700">
            <a:prstDash val="lg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F33FEF6-A9AD-4CA8-AA7F-78B955CA2680}"/>
              </a:ext>
            </a:extLst>
          </p:cNvPr>
          <p:cNvSpPr txBox="1"/>
          <p:nvPr/>
        </p:nvSpPr>
        <p:spPr>
          <a:xfrm>
            <a:off x="1529080" y="3075057"/>
            <a:ext cx="1762396" cy="707886"/>
          </a:xfrm>
          <a:prstGeom prst="rect">
            <a:avLst/>
          </a:prstGeom>
          <a:noFill/>
        </p:spPr>
        <p:txBody>
          <a:bodyPr wrap="square" rtlCol="0">
            <a:spAutoFit/>
          </a:bodyPr>
          <a:lstStyle/>
          <a:p>
            <a:pPr algn="r"/>
            <a:r>
              <a:rPr lang="en-US" sz="2000" dirty="0">
                <a:solidFill>
                  <a:schemeClr val="tx2"/>
                </a:solidFill>
              </a:rPr>
              <a:t>10,000 kwh/year</a:t>
            </a:r>
          </a:p>
        </p:txBody>
      </p:sp>
      <p:sp>
        <p:nvSpPr>
          <p:cNvPr id="32" name="TextBox 31">
            <a:extLst>
              <a:ext uri="{FF2B5EF4-FFF2-40B4-BE49-F238E27FC236}">
                <a16:creationId xmlns:a16="http://schemas.microsoft.com/office/drawing/2014/main" id="{0472F336-B6C3-4495-A845-AA9DC2251661}"/>
              </a:ext>
            </a:extLst>
          </p:cNvPr>
          <p:cNvSpPr txBox="1"/>
          <p:nvPr/>
        </p:nvSpPr>
        <p:spPr>
          <a:xfrm>
            <a:off x="6468652" y="3628459"/>
            <a:ext cx="1762396" cy="707886"/>
          </a:xfrm>
          <a:prstGeom prst="rect">
            <a:avLst/>
          </a:prstGeom>
          <a:noFill/>
        </p:spPr>
        <p:txBody>
          <a:bodyPr wrap="square" rtlCol="0">
            <a:spAutoFit/>
          </a:bodyPr>
          <a:lstStyle/>
          <a:p>
            <a:pPr algn="r"/>
            <a:r>
              <a:rPr lang="en-US" sz="2000" dirty="0">
                <a:solidFill>
                  <a:schemeClr val="tx2"/>
                </a:solidFill>
              </a:rPr>
              <a:t>8,000 kwh/year</a:t>
            </a:r>
          </a:p>
        </p:txBody>
      </p:sp>
      <p:sp>
        <p:nvSpPr>
          <p:cNvPr id="37" name="TextBox 36">
            <a:extLst>
              <a:ext uri="{FF2B5EF4-FFF2-40B4-BE49-F238E27FC236}">
                <a16:creationId xmlns:a16="http://schemas.microsoft.com/office/drawing/2014/main" id="{2B2CC500-C0A4-4765-857F-1AAFAF7EDCF1}"/>
              </a:ext>
            </a:extLst>
          </p:cNvPr>
          <p:cNvSpPr txBox="1"/>
          <p:nvPr/>
        </p:nvSpPr>
        <p:spPr>
          <a:xfrm>
            <a:off x="3695389" y="6264255"/>
            <a:ext cx="15132418" cy="461665"/>
          </a:xfrm>
          <a:prstGeom prst="rect">
            <a:avLst/>
          </a:prstGeom>
          <a:noFill/>
        </p:spPr>
        <p:txBody>
          <a:bodyPr wrap="square">
            <a:spAutoFit/>
          </a:bodyPr>
          <a:lstStyle/>
          <a:p>
            <a:r>
              <a:rPr lang="en-US" sz="2400" b="1" dirty="0">
                <a:solidFill>
                  <a:schemeClr val="tx2"/>
                </a:solidFill>
              </a:rPr>
              <a:t>Average Seattle City Light Residential Customer Use</a:t>
            </a:r>
          </a:p>
        </p:txBody>
      </p:sp>
      <p:sp>
        <p:nvSpPr>
          <p:cNvPr id="36" name="TextBox 35">
            <a:extLst>
              <a:ext uri="{FF2B5EF4-FFF2-40B4-BE49-F238E27FC236}">
                <a16:creationId xmlns:a16="http://schemas.microsoft.com/office/drawing/2014/main" id="{F1582854-D296-4E66-9242-12C1B197284D}"/>
              </a:ext>
            </a:extLst>
          </p:cNvPr>
          <p:cNvSpPr txBox="1"/>
          <p:nvPr/>
        </p:nvSpPr>
        <p:spPr>
          <a:xfrm>
            <a:off x="348346" y="448393"/>
            <a:ext cx="2189838" cy="3046988"/>
          </a:xfrm>
          <a:prstGeom prst="rect">
            <a:avLst/>
          </a:prstGeom>
          <a:noFill/>
        </p:spPr>
        <p:txBody>
          <a:bodyPr wrap="square" rtlCol="0">
            <a:spAutoFit/>
          </a:bodyPr>
          <a:lstStyle/>
          <a:p>
            <a:r>
              <a:rPr lang="en-US" sz="3600" dirty="0">
                <a:solidFill>
                  <a:schemeClr val="tx2"/>
                </a:solidFill>
              </a:rPr>
              <a:t>Yeah, but is it real?</a:t>
            </a:r>
          </a:p>
          <a:p>
            <a:endParaRPr lang="en-US" sz="3600" b="1" dirty="0">
              <a:solidFill>
                <a:schemeClr val="tx2"/>
              </a:solidFill>
            </a:endParaRPr>
          </a:p>
          <a:p>
            <a:r>
              <a:rPr lang="en-US" sz="3600" b="1" dirty="0">
                <a:solidFill>
                  <a:schemeClr val="tx2"/>
                </a:solidFill>
              </a:rPr>
              <a:t>Yes.</a:t>
            </a:r>
          </a:p>
          <a:p>
            <a:endParaRPr lang="en-US" sz="4800" b="1" dirty="0">
              <a:solidFill>
                <a:schemeClr val="tx2"/>
              </a:solidFill>
            </a:endParaRPr>
          </a:p>
        </p:txBody>
      </p:sp>
      <p:sp>
        <p:nvSpPr>
          <p:cNvPr id="3" name="Slide Number Placeholder 2">
            <a:extLst>
              <a:ext uri="{FF2B5EF4-FFF2-40B4-BE49-F238E27FC236}">
                <a16:creationId xmlns:a16="http://schemas.microsoft.com/office/drawing/2014/main" id="{D4378540-6783-4065-A219-76381EEA10D6}"/>
              </a:ext>
            </a:extLst>
          </p:cNvPr>
          <p:cNvSpPr>
            <a:spLocks noGrp="1"/>
          </p:cNvSpPr>
          <p:nvPr>
            <p:ph type="sldNum" sz="quarter" idx="12"/>
          </p:nvPr>
        </p:nvSpPr>
        <p:spPr/>
        <p:txBody>
          <a:bodyPr/>
          <a:lstStyle/>
          <a:p>
            <a:fld id="{D17B8275-806A-4A5E-8F75-C957AD850D33}" type="slidenum">
              <a:rPr lang="en-US" smtClean="0"/>
              <a:t>7</a:t>
            </a:fld>
            <a:endParaRPr lang="en-US" dirty="0"/>
          </a:p>
        </p:txBody>
      </p:sp>
    </p:spTree>
    <p:extLst>
      <p:ext uri="{BB962C8B-B14F-4D97-AF65-F5344CB8AC3E}">
        <p14:creationId xmlns:p14="http://schemas.microsoft.com/office/powerpoint/2010/main" val="16651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14" name="Straight Connector 113">
            <a:extLst>
              <a:ext uri="{FF2B5EF4-FFF2-40B4-BE49-F238E27FC236}">
                <a16:creationId xmlns:a16="http://schemas.microsoft.com/office/drawing/2014/main" id="{E4D1A7DD-4D62-4E39-BDD5-9BA8A7267970}"/>
              </a:ext>
            </a:extLst>
          </p:cNvPr>
          <p:cNvCxnSpPr/>
          <p:nvPr/>
        </p:nvCxnSpPr>
        <p:spPr>
          <a:xfrm>
            <a:off x="2658359" y="2603556"/>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FED783C-1015-425E-95AB-28BFD81B36ED}"/>
              </a:ext>
            </a:extLst>
          </p:cNvPr>
          <p:cNvCxnSpPr/>
          <p:nvPr/>
        </p:nvCxnSpPr>
        <p:spPr>
          <a:xfrm>
            <a:off x="2658359" y="2962877"/>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C82C44C-51DC-440E-9271-781FB9840291}"/>
              </a:ext>
            </a:extLst>
          </p:cNvPr>
          <p:cNvCxnSpPr/>
          <p:nvPr/>
        </p:nvCxnSpPr>
        <p:spPr>
          <a:xfrm>
            <a:off x="2658359" y="3347833"/>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6244850-FA51-411E-8818-8D137DE71B69}"/>
              </a:ext>
            </a:extLst>
          </p:cNvPr>
          <p:cNvCxnSpPr/>
          <p:nvPr/>
        </p:nvCxnSpPr>
        <p:spPr>
          <a:xfrm>
            <a:off x="2658359" y="3699328"/>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951B16C9-0217-49D3-836A-C271BC48D43C}"/>
              </a:ext>
            </a:extLst>
          </p:cNvPr>
          <p:cNvSpPr/>
          <p:nvPr/>
        </p:nvSpPr>
        <p:spPr>
          <a:xfrm>
            <a:off x="3632200" y="3130029"/>
            <a:ext cx="173736" cy="680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AFD4BF4A-FA7D-4866-AB13-0EDC381FBAD1}"/>
              </a:ext>
            </a:extLst>
          </p:cNvPr>
          <p:cNvSpPr/>
          <p:nvPr/>
        </p:nvSpPr>
        <p:spPr>
          <a:xfrm>
            <a:off x="4065270" y="3162732"/>
            <a:ext cx="173736" cy="680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EB2DB090-1E44-44B1-B48F-B69502F2B59A}"/>
              </a:ext>
            </a:extLst>
          </p:cNvPr>
          <p:cNvSpPr/>
          <p:nvPr/>
        </p:nvSpPr>
        <p:spPr>
          <a:xfrm>
            <a:off x="4499356" y="3037952"/>
            <a:ext cx="173736" cy="6330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F475DA79-8479-4CB5-947B-430E0E57EF18}"/>
              </a:ext>
            </a:extLst>
          </p:cNvPr>
          <p:cNvSpPr/>
          <p:nvPr/>
        </p:nvSpPr>
        <p:spPr>
          <a:xfrm>
            <a:off x="4940554" y="3037952"/>
            <a:ext cx="173736" cy="697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68CBFA1B-81D2-4242-9241-7395A424C355}"/>
              </a:ext>
            </a:extLst>
          </p:cNvPr>
          <p:cNvSpPr/>
          <p:nvPr/>
        </p:nvSpPr>
        <p:spPr>
          <a:xfrm>
            <a:off x="5380991" y="2957309"/>
            <a:ext cx="173736" cy="78104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9A2B1C71-DEB1-4654-8007-FB445AAF8663}"/>
              </a:ext>
            </a:extLst>
          </p:cNvPr>
          <p:cNvSpPr/>
          <p:nvPr/>
        </p:nvSpPr>
        <p:spPr>
          <a:xfrm>
            <a:off x="5815584" y="2992869"/>
            <a:ext cx="173736" cy="74548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21191B04-E873-4F58-B45A-B6EAEA586C71}"/>
              </a:ext>
            </a:extLst>
          </p:cNvPr>
          <p:cNvSpPr/>
          <p:nvPr/>
        </p:nvSpPr>
        <p:spPr>
          <a:xfrm>
            <a:off x="6255258" y="2992870"/>
            <a:ext cx="173736" cy="8178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72AB97FC-BF58-4276-B72C-FCDBF8CBD929}"/>
              </a:ext>
            </a:extLst>
          </p:cNvPr>
          <p:cNvSpPr/>
          <p:nvPr/>
        </p:nvSpPr>
        <p:spPr>
          <a:xfrm>
            <a:off x="6693535" y="2827133"/>
            <a:ext cx="173736" cy="6305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7B1D58E2-7ED2-43CD-83B3-870203B04FF3}"/>
              </a:ext>
            </a:extLst>
          </p:cNvPr>
          <p:cNvSpPr/>
          <p:nvPr/>
        </p:nvSpPr>
        <p:spPr>
          <a:xfrm>
            <a:off x="7128002" y="2827132"/>
            <a:ext cx="173736" cy="6305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AD4AD553-FF0D-46E1-A99B-6BE0CDB8A250}"/>
              </a:ext>
            </a:extLst>
          </p:cNvPr>
          <p:cNvSpPr/>
          <p:nvPr/>
        </p:nvSpPr>
        <p:spPr>
          <a:xfrm>
            <a:off x="7568819" y="2827132"/>
            <a:ext cx="173736" cy="8743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8B18BC30-C1A1-49B4-8E39-C0736E00BF31}"/>
              </a:ext>
            </a:extLst>
          </p:cNvPr>
          <p:cNvSpPr/>
          <p:nvPr/>
        </p:nvSpPr>
        <p:spPr>
          <a:xfrm>
            <a:off x="8010652" y="2796654"/>
            <a:ext cx="173736" cy="8439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45036B3A-24D9-4315-9A92-52FFFD95537F}"/>
              </a:ext>
            </a:extLst>
          </p:cNvPr>
          <p:cNvSpPr/>
          <p:nvPr/>
        </p:nvSpPr>
        <p:spPr>
          <a:xfrm>
            <a:off x="8450961" y="2918574"/>
            <a:ext cx="173736" cy="8439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129">
            <a:extLst>
              <a:ext uri="{FF2B5EF4-FFF2-40B4-BE49-F238E27FC236}">
                <a16:creationId xmlns:a16="http://schemas.microsoft.com/office/drawing/2014/main" id="{17AFC18C-D3E9-413B-9D2C-D23B1B568928}"/>
              </a:ext>
            </a:extLst>
          </p:cNvPr>
          <p:cNvSpPr/>
          <p:nvPr/>
        </p:nvSpPr>
        <p:spPr>
          <a:xfrm>
            <a:off x="8885936" y="2863328"/>
            <a:ext cx="173736" cy="807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E0E40E9C-65A8-4213-BC20-65878D94D363}"/>
              </a:ext>
            </a:extLst>
          </p:cNvPr>
          <p:cNvSpPr/>
          <p:nvPr/>
        </p:nvSpPr>
        <p:spPr>
          <a:xfrm>
            <a:off x="9323070" y="2781730"/>
            <a:ext cx="173736" cy="807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5E15561B-4CF8-4274-9064-5CF08040A812}"/>
              </a:ext>
            </a:extLst>
          </p:cNvPr>
          <p:cNvSpPr/>
          <p:nvPr/>
        </p:nvSpPr>
        <p:spPr>
          <a:xfrm>
            <a:off x="9756648" y="2781730"/>
            <a:ext cx="173736" cy="8604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936F97DA-BDD1-4DF0-8E27-B76D598016BC}"/>
              </a:ext>
            </a:extLst>
          </p:cNvPr>
          <p:cNvSpPr/>
          <p:nvPr/>
        </p:nvSpPr>
        <p:spPr>
          <a:xfrm>
            <a:off x="10193020" y="2863328"/>
            <a:ext cx="173736" cy="9474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id="{6957A15E-5CF0-45B8-9948-E1E787BD3496}"/>
              </a:ext>
            </a:extLst>
          </p:cNvPr>
          <p:cNvSpPr/>
          <p:nvPr/>
        </p:nvSpPr>
        <p:spPr>
          <a:xfrm>
            <a:off x="3631565" y="2918574"/>
            <a:ext cx="173736" cy="211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Rectangle 134">
            <a:extLst>
              <a:ext uri="{FF2B5EF4-FFF2-40B4-BE49-F238E27FC236}">
                <a16:creationId xmlns:a16="http://schemas.microsoft.com/office/drawing/2014/main" id="{7629AF3D-C70C-43A8-B0FA-6F024BD41D03}"/>
              </a:ext>
            </a:extLst>
          </p:cNvPr>
          <p:cNvSpPr/>
          <p:nvPr/>
        </p:nvSpPr>
        <p:spPr>
          <a:xfrm>
            <a:off x="4064431" y="2932098"/>
            <a:ext cx="173736" cy="23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3F897A2B-86D4-4753-9F10-3A059E3FCCA2}"/>
              </a:ext>
            </a:extLst>
          </p:cNvPr>
          <p:cNvSpPr/>
          <p:nvPr/>
        </p:nvSpPr>
        <p:spPr>
          <a:xfrm>
            <a:off x="4498721" y="2796654"/>
            <a:ext cx="173736" cy="24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A7F7D040-F5B6-4F53-821B-E23E111F57C0}"/>
              </a:ext>
            </a:extLst>
          </p:cNvPr>
          <p:cNvSpPr/>
          <p:nvPr/>
        </p:nvSpPr>
        <p:spPr>
          <a:xfrm>
            <a:off x="4942016" y="2781730"/>
            <a:ext cx="173736" cy="25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1ED072A7-B72C-4B72-AE04-7665271F4184}"/>
              </a:ext>
            </a:extLst>
          </p:cNvPr>
          <p:cNvSpPr/>
          <p:nvPr/>
        </p:nvSpPr>
        <p:spPr>
          <a:xfrm>
            <a:off x="5382833" y="2648064"/>
            <a:ext cx="173736" cy="307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161355B7-C7F6-4FC8-B68C-03BCA0F6A25A}"/>
              </a:ext>
            </a:extLst>
          </p:cNvPr>
          <p:cNvSpPr/>
          <p:nvPr/>
        </p:nvSpPr>
        <p:spPr>
          <a:xfrm>
            <a:off x="5815838" y="2668226"/>
            <a:ext cx="173736" cy="32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23F9EEB-B27B-4DF1-880C-97889122A915}"/>
              </a:ext>
            </a:extLst>
          </p:cNvPr>
          <p:cNvSpPr/>
          <p:nvPr/>
        </p:nvSpPr>
        <p:spPr>
          <a:xfrm>
            <a:off x="6255004" y="2668226"/>
            <a:ext cx="173736" cy="32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037A3A52-B29D-40AB-AB90-CA9E1292268F}"/>
              </a:ext>
            </a:extLst>
          </p:cNvPr>
          <p:cNvSpPr/>
          <p:nvPr/>
        </p:nvSpPr>
        <p:spPr>
          <a:xfrm>
            <a:off x="6693535" y="2457564"/>
            <a:ext cx="173736" cy="369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E9190286-C2B0-4859-83DF-DB64BA847E98}"/>
              </a:ext>
            </a:extLst>
          </p:cNvPr>
          <p:cNvSpPr/>
          <p:nvPr/>
        </p:nvSpPr>
        <p:spPr>
          <a:xfrm>
            <a:off x="7128891" y="2448040"/>
            <a:ext cx="173736" cy="379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BC958556-761D-4790-9B5E-5CE689A1BEA8}"/>
              </a:ext>
            </a:extLst>
          </p:cNvPr>
          <p:cNvSpPr/>
          <p:nvPr/>
        </p:nvSpPr>
        <p:spPr>
          <a:xfrm>
            <a:off x="7570597" y="2414702"/>
            <a:ext cx="173736" cy="41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551B8F77-FCAF-43CF-A5DB-20074ED00A95}"/>
              </a:ext>
            </a:extLst>
          </p:cNvPr>
          <p:cNvSpPr/>
          <p:nvPr/>
        </p:nvSpPr>
        <p:spPr>
          <a:xfrm>
            <a:off x="8010652" y="2365174"/>
            <a:ext cx="173736" cy="43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362100C6-65E3-426E-BDB5-E75DFDB06BF8}"/>
              </a:ext>
            </a:extLst>
          </p:cNvPr>
          <p:cNvSpPr/>
          <p:nvPr/>
        </p:nvSpPr>
        <p:spPr>
          <a:xfrm>
            <a:off x="8448294" y="2476298"/>
            <a:ext cx="173736" cy="442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8465AD60-BD6B-42D1-BC1C-341D2C69CF38}"/>
              </a:ext>
            </a:extLst>
          </p:cNvPr>
          <p:cNvSpPr/>
          <p:nvPr/>
        </p:nvSpPr>
        <p:spPr>
          <a:xfrm>
            <a:off x="8887269" y="2378505"/>
            <a:ext cx="173736" cy="484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9DADF970-4238-4692-80D2-0E6EC8A204F0}"/>
              </a:ext>
            </a:extLst>
          </p:cNvPr>
          <p:cNvSpPr/>
          <p:nvPr/>
        </p:nvSpPr>
        <p:spPr>
          <a:xfrm>
            <a:off x="9323070" y="2328977"/>
            <a:ext cx="173736" cy="452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18013F0C-3616-4858-BDE8-7903A8B5B389}"/>
              </a:ext>
            </a:extLst>
          </p:cNvPr>
          <p:cNvSpPr/>
          <p:nvPr/>
        </p:nvSpPr>
        <p:spPr>
          <a:xfrm>
            <a:off x="9757536" y="2286909"/>
            <a:ext cx="173736" cy="49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838ED4AE-01E5-4FD8-8C4A-C83BA926F5DF}"/>
              </a:ext>
            </a:extLst>
          </p:cNvPr>
          <p:cNvSpPr/>
          <p:nvPr/>
        </p:nvSpPr>
        <p:spPr>
          <a:xfrm>
            <a:off x="10193020" y="2368349"/>
            <a:ext cx="173736" cy="49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0" name="Straight Connector 149">
            <a:extLst>
              <a:ext uri="{FF2B5EF4-FFF2-40B4-BE49-F238E27FC236}">
                <a16:creationId xmlns:a16="http://schemas.microsoft.com/office/drawing/2014/main" id="{E9A2B561-790B-4CBE-A80C-6401FC3BA2EF}"/>
              </a:ext>
            </a:extLst>
          </p:cNvPr>
          <p:cNvCxnSpPr/>
          <p:nvPr/>
        </p:nvCxnSpPr>
        <p:spPr>
          <a:xfrm>
            <a:off x="2658359" y="1870058"/>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8FA196C-6C9A-4BA2-9BBB-56AF4E70F780}"/>
              </a:ext>
            </a:extLst>
          </p:cNvPr>
          <p:cNvCxnSpPr/>
          <p:nvPr/>
        </p:nvCxnSpPr>
        <p:spPr>
          <a:xfrm>
            <a:off x="2658359" y="2247132"/>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D347CCA-9C50-4519-B00C-BE0C038955DF}"/>
              </a:ext>
            </a:extLst>
          </p:cNvPr>
          <p:cNvCxnSpPr/>
          <p:nvPr/>
        </p:nvCxnSpPr>
        <p:spPr>
          <a:xfrm>
            <a:off x="2658359" y="4057547"/>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ACF4D32-90B4-4674-AFAB-22E14FD0917B}"/>
              </a:ext>
            </a:extLst>
          </p:cNvPr>
          <p:cNvCxnSpPr/>
          <p:nvPr/>
        </p:nvCxnSpPr>
        <p:spPr>
          <a:xfrm>
            <a:off x="2658359" y="4425192"/>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E976718-BE47-4ACC-B4B7-C40BF1A4B890}"/>
              </a:ext>
            </a:extLst>
          </p:cNvPr>
          <p:cNvCxnSpPr/>
          <p:nvPr/>
        </p:nvCxnSpPr>
        <p:spPr>
          <a:xfrm>
            <a:off x="2658359" y="4783568"/>
            <a:ext cx="7871381" cy="0"/>
          </a:xfrm>
          <a:prstGeom prst="line">
            <a:avLst/>
          </a:prstGeom>
          <a:ln>
            <a:solidFill>
              <a:srgbClr val="FFFFFF">
                <a:alpha val="25098"/>
              </a:srgbClr>
            </a:solidFill>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9273D88A-D7FE-4205-9024-7576E790573C}"/>
              </a:ext>
            </a:extLst>
          </p:cNvPr>
          <p:cNvGrpSpPr/>
          <p:nvPr/>
        </p:nvGrpSpPr>
        <p:grpSpPr>
          <a:xfrm>
            <a:off x="2753360" y="2971913"/>
            <a:ext cx="173736" cy="1811656"/>
            <a:chOff x="2753360" y="2638424"/>
            <a:chExt cx="173736" cy="1811656"/>
          </a:xfrm>
        </p:grpSpPr>
        <p:sp>
          <p:nvSpPr>
            <p:cNvPr id="156" name="Rectangle 155">
              <a:extLst>
                <a:ext uri="{FF2B5EF4-FFF2-40B4-BE49-F238E27FC236}">
                  <a16:creationId xmlns:a16="http://schemas.microsoft.com/office/drawing/2014/main" id="{C4A29350-FEA9-4050-97B5-1DC6A08750BC}"/>
                </a:ext>
              </a:extLst>
            </p:cNvPr>
            <p:cNvSpPr/>
            <p:nvPr/>
          </p:nvSpPr>
          <p:spPr>
            <a:xfrm>
              <a:off x="2753360" y="2796540"/>
              <a:ext cx="173736" cy="571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34A7D52B-78B8-4B8B-B5CF-47149BBF4317}"/>
                </a:ext>
              </a:extLst>
            </p:cNvPr>
            <p:cNvSpPr/>
            <p:nvPr/>
          </p:nvSpPr>
          <p:spPr>
            <a:xfrm>
              <a:off x="2753360" y="2638424"/>
              <a:ext cx="173736" cy="158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5DEC60E5-3A8B-4B80-BE34-948D3D6B6EB3}"/>
                </a:ext>
              </a:extLst>
            </p:cNvPr>
            <p:cNvSpPr/>
            <p:nvPr/>
          </p:nvSpPr>
          <p:spPr>
            <a:xfrm>
              <a:off x="2753360" y="3368040"/>
              <a:ext cx="173736" cy="108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id="{DC5BA145-16CA-4D30-9F18-595C065A69C1}"/>
              </a:ext>
            </a:extLst>
          </p:cNvPr>
          <p:cNvGrpSpPr/>
          <p:nvPr/>
        </p:nvGrpSpPr>
        <p:grpSpPr>
          <a:xfrm>
            <a:off x="3195193" y="3005409"/>
            <a:ext cx="173736" cy="1778159"/>
            <a:chOff x="3195193" y="2671920"/>
            <a:chExt cx="173736" cy="1778159"/>
          </a:xfrm>
        </p:grpSpPr>
        <p:sp>
          <p:nvSpPr>
            <p:cNvPr id="160" name="Rectangle 159">
              <a:extLst>
                <a:ext uri="{FF2B5EF4-FFF2-40B4-BE49-F238E27FC236}">
                  <a16:creationId xmlns:a16="http://schemas.microsoft.com/office/drawing/2014/main" id="{BB63CE4A-DDCC-4DE0-B1D9-244A233A99DC}"/>
                </a:ext>
              </a:extLst>
            </p:cNvPr>
            <p:cNvSpPr/>
            <p:nvPr/>
          </p:nvSpPr>
          <p:spPr>
            <a:xfrm>
              <a:off x="3195193" y="2870200"/>
              <a:ext cx="173736" cy="6070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B433665F-D02E-4FB4-8409-9155CE41ACA3}"/>
                </a:ext>
              </a:extLst>
            </p:cNvPr>
            <p:cNvSpPr/>
            <p:nvPr/>
          </p:nvSpPr>
          <p:spPr>
            <a:xfrm>
              <a:off x="3195193" y="2671920"/>
              <a:ext cx="173736" cy="198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C9AA2B03-FD90-4BAB-8950-1A7F5E0747A9}"/>
                </a:ext>
              </a:extLst>
            </p:cNvPr>
            <p:cNvSpPr/>
            <p:nvPr/>
          </p:nvSpPr>
          <p:spPr>
            <a:xfrm>
              <a:off x="3195193" y="3477260"/>
              <a:ext cx="173736" cy="972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3" name="Rectangle 162">
            <a:extLst>
              <a:ext uri="{FF2B5EF4-FFF2-40B4-BE49-F238E27FC236}">
                <a16:creationId xmlns:a16="http://schemas.microsoft.com/office/drawing/2014/main" id="{1FEC8E5D-DB86-4393-92F1-FB69BC9D13CB}"/>
              </a:ext>
            </a:extLst>
          </p:cNvPr>
          <p:cNvSpPr/>
          <p:nvPr/>
        </p:nvSpPr>
        <p:spPr>
          <a:xfrm>
            <a:off x="3632200" y="3810749"/>
            <a:ext cx="173736" cy="972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361FA563-5C9E-4EBD-B8ED-B34AC162AB70}"/>
              </a:ext>
            </a:extLst>
          </p:cNvPr>
          <p:cNvSpPr/>
          <p:nvPr/>
        </p:nvSpPr>
        <p:spPr>
          <a:xfrm>
            <a:off x="4065778" y="3843452"/>
            <a:ext cx="173736" cy="940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6410A6AB-65BE-4B4F-890B-EAAEAFA3737D}"/>
              </a:ext>
            </a:extLst>
          </p:cNvPr>
          <p:cNvSpPr/>
          <p:nvPr/>
        </p:nvSpPr>
        <p:spPr>
          <a:xfrm>
            <a:off x="4499356" y="3671049"/>
            <a:ext cx="173736" cy="1112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04947200-C31D-4684-918D-3AF7BC3F8C6E}"/>
              </a:ext>
            </a:extLst>
          </p:cNvPr>
          <p:cNvSpPr/>
          <p:nvPr/>
        </p:nvSpPr>
        <p:spPr>
          <a:xfrm>
            <a:off x="4940554" y="3735819"/>
            <a:ext cx="173736" cy="10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B7A90821-8526-4747-9777-33CE74BBAC75}"/>
              </a:ext>
            </a:extLst>
          </p:cNvPr>
          <p:cNvSpPr/>
          <p:nvPr/>
        </p:nvSpPr>
        <p:spPr>
          <a:xfrm>
            <a:off x="5382006" y="3735819"/>
            <a:ext cx="173736" cy="10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21B7A144-D351-4E57-8081-6EC18578751E}"/>
              </a:ext>
            </a:extLst>
          </p:cNvPr>
          <p:cNvSpPr/>
          <p:nvPr/>
        </p:nvSpPr>
        <p:spPr>
          <a:xfrm>
            <a:off x="5815584" y="3735819"/>
            <a:ext cx="173736" cy="10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3763CD56-4572-4DC9-AB08-290B4675E91C}"/>
              </a:ext>
            </a:extLst>
          </p:cNvPr>
          <p:cNvSpPr/>
          <p:nvPr/>
        </p:nvSpPr>
        <p:spPr>
          <a:xfrm>
            <a:off x="6255004" y="3810749"/>
            <a:ext cx="173736" cy="972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F4426A0C-0F81-4F31-BA8A-5377534601F2}"/>
              </a:ext>
            </a:extLst>
          </p:cNvPr>
          <p:cNvSpPr/>
          <p:nvPr/>
        </p:nvSpPr>
        <p:spPr>
          <a:xfrm>
            <a:off x="6694424" y="3457689"/>
            <a:ext cx="173736" cy="1325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5A128670-A53D-4B92-83F8-BB7F82C1FFB5}"/>
              </a:ext>
            </a:extLst>
          </p:cNvPr>
          <p:cNvSpPr/>
          <p:nvPr/>
        </p:nvSpPr>
        <p:spPr>
          <a:xfrm>
            <a:off x="7128002" y="3457689"/>
            <a:ext cx="173736" cy="1325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B5055E2C-B4F5-4FBC-BF44-8E08C6C62410}"/>
              </a:ext>
            </a:extLst>
          </p:cNvPr>
          <p:cNvSpPr/>
          <p:nvPr/>
        </p:nvSpPr>
        <p:spPr>
          <a:xfrm>
            <a:off x="7569454" y="3701529"/>
            <a:ext cx="173736" cy="1082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49CCBA4A-9DF4-417B-8462-2321EEF61F2B}"/>
              </a:ext>
            </a:extLst>
          </p:cNvPr>
          <p:cNvSpPr/>
          <p:nvPr/>
        </p:nvSpPr>
        <p:spPr>
          <a:xfrm>
            <a:off x="8010652" y="3640569"/>
            <a:ext cx="173736" cy="1142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68E2D756-EAF3-47AB-8954-D10267F04BEB}"/>
              </a:ext>
            </a:extLst>
          </p:cNvPr>
          <p:cNvSpPr/>
          <p:nvPr/>
        </p:nvSpPr>
        <p:spPr>
          <a:xfrm>
            <a:off x="8448294" y="3762489"/>
            <a:ext cx="173736" cy="1021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63F0B14E-228B-4543-BC55-BD3CF12C8090}"/>
              </a:ext>
            </a:extLst>
          </p:cNvPr>
          <p:cNvSpPr/>
          <p:nvPr/>
        </p:nvSpPr>
        <p:spPr>
          <a:xfrm>
            <a:off x="8885936" y="3671049"/>
            <a:ext cx="173736" cy="1112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547523C8-E817-4C8A-AA85-4237660FEA80}"/>
              </a:ext>
            </a:extLst>
          </p:cNvPr>
          <p:cNvSpPr/>
          <p:nvPr/>
        </p:nvSpPr>
        <p:spPr>
          <a:xfrm>
            <a:off x="9323070" y="3589451"/>
            <a:ext cx="173736" cy="1194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B1984F0B-1A67-4CDF-A789-BE5251FC41D6}"/>
              </a:ext>
            </a:extLst>
          </p:cNvPr>
          <p:cNvSpPr/>
          <p:nvPr/>
        </p:nvSpPr>
        <p:spPr>
          <a:xfrm>
            <a:off x="9756648" y="3640569"/>
            <a:ext cx="173736" cy="1142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D350B701-0679-4B1A-A481-EB8C28C0A052}"/>
              </a:ext>
            </a:extLst>
          </p:cNvPr>
          <p:cNvSpPr/>
          <p:nvPr/>
        </p:nvSpPr>
        <p:spPr>
          <a:xfrm>
            <a:off x="10193020" y="3810749"/>
            <a:ext cx="173736" cy="972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TextBox 178">
            <a:extLst>
              <a:ext uri="{FF2B5EF4-FFF2-40B4-BE49-F238E27FC236}">
                <a16:creationId xmlns:a16="http://schemas.microsoft.com/office/drawing/2014/main" id="{E66FD219-16AC-4BCA-B191-E780365954FD}"/>
              </a:ext>
            </a:extLst>
          </p:cNvPr>
          <p:cNvSpPr txBox="1"/>
          <p:nvPr/>
        </p:nvSpPr>
        <p:spPr>
          <a:xfrm>
            <a:off x="1772239" y="1727968"/>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40,000</a:t>
            </a:r>
          </a:p>
        </p:txBody>
      </p:sp>
      <p:sp>
        <p:nvSpPr>
          <p:cNvPr id="180" name="TextBox 179">
            <a:extLst>
              <a:ext uri="{FF2B5EF4-FFF2-40B4-BE49-F238E27FC236}">
                <a16:creationId xmlns:a16="http://schemas.microsoft.com/office/drawing/2014/main" id="{504867E5-E24D-4799-9636-434496654D08}"/>
              </a:ext>
            </a:extLst>
          </p:cNvPr>
          <p:cNvSpPr txBox="1"/>
          <p:nvPr/>
        </p:nvSpPr>
        <p:spPr>
          <a:xfrm>
            <a:off x="1772239" y="2118653"/>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35,000</a:t>
            </a:r>
          </a:p>
        </p:txBody>
      </p:sp>
      <p:sp>
        <p:nvSpPr>
          <p:cNvPr id="181" name="TextBox 180">
            <a:extLst>
              <a:ext uri="{FF2B5EF4-FFF2-40B4-BE49-F238E27FC236}">
                <a16:creationId xmlns:a16="http://schemas.microsoft.com/office/drawing/2014/main" id="{8D007682-FD8B-4B9D-9E89-CE7A65CEECB5}"/>
              </a:ext>
            </a:extLst>
          </p:cNvPr>
          <p:cNvSpPr txBox="1"/>
          <p:nvPr/>
        </p:nvSpPr>
        <p:spPr>
          <a:xfrm>
            <a:off x="1781764" y="2470989"/>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30,000</a:t>
            </a:r>
          </a:p>
        </p:txBody>
      </p:sp>
      <p:sp>
        <p:nvSpPr>
          <p:cNvPr id="182" name="TextBox 181">
            <a:extLst>
              <a:ext uri="{FF2B5EF4-FFF2-40B4-BE49-F238E27FC236}">
                <a16:creationId xmlns:a16="http://schemas.microsoft.com/office/drawing/2014/main" id="{2E9863DE-7B45-48FE-925D-FD431ACEE30F}"/>
              </a:ext>
            </a:extLst>
          </p:cNvPr>
          <p:cNvSpPr txBox="1"/>
          <p:nvPr/>
        </p:nvSpPr>
        <p:spPr>
          <a:xfrm>
            <a:off x="1781764" y="2835793"/>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25,000</a:t>
            </a:r>
          </a:p>
        </p:txBody>
      </p:sp>
      <p:sp>
        <p:nvSpPr>
          <p:cNvPr id="183" name="TextBox 182">
            <a:extLst>
              <a:ext uri="{FF2B5EF4-FFF2-40B4-BE49-F238E27FC236}">
                <a16:creationId xmlns:a16="http://schemas.microsoft.com/office/drawing/2014/main" id="{4E93571A-94EC-47AF-92F1-A925C28DD196}"/>
              </a:ext>
            </a:extLst>
          </p:cNvPr>
          <p:cNvSpPr txBox="1"/>
          <p:nvPr/>
        </p:nvSpPr>
        <p:spPr>
          <a:xfrm>
            <a:off x="1781764" y="3214164"/>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20,000</a:t>
            </a:r>
          </a:p>
        </p:txBody>
      </p:sp>
      <p:sp>
        <p:nvSpPr>
          <p:cNvPr id="184" name="TextBox 183">
            <a:extLst>
              <a:ext uri="{FF2B5EF4-FFF2-40B4-BE49-F238E27FC236}">
                <a16:creationId xmlns:a16="http://schemas.microsoft.com/office/drawing/2014/main" id="{66371E7E-B562-468B-B025-BB0CE5AEDEE1}"/>
              </a:ext>
            </a:extLst>
          </p:cNvPr>
          <p:cNvSpPr txBox="1"/>
          <p:nvPr/>
        </p:nvSpPr>
        <p:spPr>
          <a:xfrm>
            <a:off x="1781764" y="3553892"/>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15,000</a:t>
            </a:r>
          </a:p>
        </p:txBody>
      </p:sp>
      <p:sp>
        <p:nvSpPr>
          <p:cNvPr id="185" name="TextBox 184">
            <a:extLst>
              <a:ext uri="{FF2B5EF4-FFF2-40B4-BE49-F238E27FC236}">
                <a16:creationId xmlns:a16="http://schemas.microsoft.com/office/drawing/2014/main" id="{F877BF6E-F781-481E-8EED-B44CFC960011}"/>
              </a:ext>
            </a:extLst>
          </p:cNvPr>
          <p:cNvSpPr txBox="1"/>
          <p:nvPr/>
        </p:nvSpPr>
        <p:spPr>
          <a:xfrm>
            <a:off x="1781764" y="3938085"/>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10,000</a:t>
            </a:r>
          </a:p>
        </p:txBody>
      </p:sp>
      <p:sp>
        <p:nvSpPr>
          <p:cNvPr id="186" name="TextBox 185">
            <a:extLst>
              <a:ext uri="{FF2B5EF4-FFF2-40B4-BE49-F238E27FC236}">
                <a16:creationId xmlns:a16="http://schemas.microsoft.com/office/drawing/2014/main" id="{E5DFA1B4-48D1-4E61-8790-37775F8FE760}"/>
              </a:ext>
            </a:extLst>
          </p:cNvPr>
          <p:cNvSpPr txBox="1"/>
          <p:nvPr/>
        </p:nvSpPr>
        <p:spPr>
          <a:xfrm>
            <a:off x="1781764" y="4283029"/>
            <a:ext cx="80127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5,000</a:t>
            </a:r>
          </a:p>
        </p:txBody>
      </p:sp>
      <p:sp>
        <p:nvSpPr>
          <p:cNvPr id="187" name="TextBox 186">
            <a:extLst>
              <a:ext uri="{FF2B5EF4-FFF2-40B4-BE49-F238E27FC236}">
                <a16:creationId xmlns:a16="http://schemas.microsoft.com/office/drawing/2014/main" id="{4F978667-398E-4DBF-B87A-B364B1AC8C94}"/>
              </a:ext>
            </a:extLst>
          </p:cNvPr>
          <p:cNvSpPr txBox="1"/>
          <p:nvPr/>
        </p:nvSpPr>
        <p:spPr>
          <a:xfrm rot="16200000">
            <a:off x="474685" y="2951209"/>
            <a:ext cx="25527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BA4B8"/>
                </a:solidFill>
                <a:effectLst/>
                <a:uLnTx/>
                <a:uFillTx/>
                <a:latin typeface="Arial" panose="020B0604020202020204" pitchFamily="34" charset="0"/>
                <a:ea typeface="+mn-ea"/>
                <a:cs typeface="Arial" panose="020B0604020202020204" pitchFamily="34" charset="0"/>
              </a:rPr>
              <a:t>ENERGY GENERATION (aMW)</a:t>
            </a:r>
          </a:p>
        </p:txBody>
      </p:sp>
      <p:sp>
        <p:nvSpPr>
          <p:cNvPr id="188" name="TextBox 187">
            <a:extLst>
              <a:ext uri="{FF2B5EF4-FFF2-40B4-BE49-F238E27FC236}">
                <a16:creationId xmlns:a16="http://schemas.microsoft.com/office/drawing/2014/main" id="{DA8E65FD-3FFE-40F8-8ED8-B0B5B7EC6ED7}"/>
              </a:ext>
            </a:extLst>
          </p:cNvPr>
          <p:cNvSpPr txBox="1"/>
          <p:nvPr/>
        </p:nvSpPr>
        <p:spPr>
          <a:xfrm>
            <a:off x="2570343"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2002</a:t>
            </a:r>
          </a:p>
        </p:txBody>
      </p:sp>
      <p:sp>
        <p:nvSpPr>
          <p:cNvPr id="189" name="TextBox 188">
            <a:extLst>
              <a:ext uri="{FF2B5EF4-FFF2-40B4-BE49-F238E27FC236}">
                <a16:creationId xmlns:a16="http://schemas.microsoft.com/office/drawing/2014/main" id="{F75577C1-DBFD-46A8-ABF7-2BE262253A37}"/>
              </a:ext>
            </a:extLst>
          </p:cNvPr>
          <p:cNvSpPr txBox="1"/>
          <p:nvPr/>
        </p:nvSpPr>
        <p:spPr>
          <a:xfrm>
            <a:off x="3007741"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2003</a:t>
            </a:r>
          </a:p>
        </p:txBody>
      </p:sp>
      <p:sp>
        <p:nvSpPr>
          <p:cNvPr id="190" name="TextBox 189">
            <a:extLst>
              <a:ext uri="{FF2B5EF4-FFF2-40B4-BE49-F238E27FC236}">
                <a16:creationId xmlns:a16="http://schemas.microsoft.com/office/drawing/2014/main" id="{38B37A0C-6F74-4F9D-A97A-167E103B32B0}"/>
              </a:ext>
            </a:extLst>
          </p:cNvPr>
          <p:cNvSpPr txBox="1"/>
          <p:nvPr/>
        </p:nvSpPr>
        <p:spPr>
          <a:xfrm>
            <a:off x="3450326"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2004</a:t>
            </a:r>
          </a:p>
        </p:txBody>
      </p:sp>
      <p:sp>
        <p:nvSpPr>
          <p:cNvPr id="191" name="TextBox 190">
            <a:extLst>
              <a:ext uri="{FF2B5EF4-FFF2-40B4-BE49-F238E27FC236}">
                <a16:creationId xmlns:a16="http://schemas.microsoft.com/office/drawing/2014/main" id="{636C8D3D-805F-42C6-A612-64E01AA418CB}"/>
              </a:ext>
            </a:extLst>
          </p:cNvPr>
          <p:cNvSpPr txBox="1"/>
          <p:nvPr/>
        </p:nvSpPr>
        <p:spPr>
          <a:xfrm>
            <a:off x="3887724"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2005</a:t>
            </a:r>
          </a:p>
        </p:txBody>
      </p:sp>
      <p:sp>
        <p:nvSpPr>
          <p:cNvPr id="192" name="TextBox 191">
            <a:extLst>
              <a:ext uri="{FF2B5EF4-FFF2-40B4-BE49-F238E27FC236}">
                <a16:creationId xmlns:a16="http://schemas.microsoft.com/office/drawing/2014/main" id="{E29F8937-9105-4E67-8F83-01BAD3F69AA1}"/>
              </a:ext>
            </a:extLst>
          </p:cNvPr>
          <p:cNvSpPr txBox="1"/>
          <p:nvPr/>
        </p:nvSpPr>
        <p:spPr>
          <a:xfrm>
            <a:off x="4316946"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2006</a:t>
            </a:r>
          </a:p>
        </p:txBody>
      </p:sp>
      <p:sp>
        <p:nvSpPr>
          <p:cNvPr id="193" name="TextBox 192">
            <a:extLst>
              <a:ext uri="{FF2B5EF4-FFF2-40B4-BE49-F238E27FC236}">
                <a16:creationId xmlns:a16="http://schemas.microsoft.com/office/drawing/2014/main" id="{5FDAE76F-2EA3-4706-88D7-E34462953E4A}"/>
              </a:ext>
            </a:extLst>
          </p:cNvPr>
          <p:cNvSpPr txBox="1"/>
          <p:nvPr/>
        </p:nvSpPr>
        <p:spPr>
          <a:xfrm>
            <a:off x="4754344"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2007</a:t>
            </a:r>
          </a:p>
        </p:txBody>
      </p:sp>
      <p:sp>
        <p:nvSpPr>
          <p:cNvPr id="194" name="TextBox 193">
            <a:extLst>
              <a:ext uri="{FF2B5EF4-FFF2-40B4-BE49-F238E27FC236}">
                <a16:creationId xmlns:a16="http://schemas.microsoft.com/office/drawing/2014/main" id="{5398271E-1495-42F8-9FA4-3E5453486555}"/>
              </a:ext>
            </a:extLst>
          </p:cNvPr>
          <p:cNvSpPr txBox="1"/>
          <p:nvPr/>
        </p:nvSpPr>
        <p:spPr>
          <a:xfrm>
            <a:off x="5196929"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2008</a:t>
            </a:r>
          </a:p>
        </p:txBody>
      </p:sp>
      <p:sp>
        <p:nvSpPr>
          <p:cNvPr id="195" name="TextBox 194">
            <a:extLst>
              <a:ext uri="{FF2B5EF4-FFF2-40B4-BE49-F238E27FC236}">
                <a16:creationId xmlns:a16="http://schemas.microsoft.com/office/drawing/2014/main" id="{A4600693-F2F5-4577-B9BE-CC2AE6C34597}"/>
              </a:ext>
            </a:extLst>
          </p:cNvPr>
          <p:cNvSpPr txBox="1"/>
          <p:nvPr/>
        </p:nvSpPr>
        <p:spPr>
          <a:xfrm>
            <a:off x="5634327"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2009</a:t>
            </a:r>
          </a:p>
        </p:txBody>
      </p:sp>
      <p:sp>
        <p:nvSpPr>
          <p:cNvPr id="196" name="TextBox 195">
            <a:extLst>
              <a:ext uri="{FF2B5EF4-FFF2-40B4-BE49-F238E27FC236}">
                <a16:creationId xmlns:a16="http://schemas.microsoft.com/office/drawing/2014/main" id="{ADC912ED-6F75-4FA7-8700-6F342C8DA364}"/>
              </a:ext>
            </a:extLst>
          </p:cNvPr>
          <p:cNvSpPr txBox="1"/>
          <p:nvPr/>
        </p:nvSpPr>
        <p:spPr>
          <a:xfrm>
            <a:off x="6069292"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2010</a:t>
            </a:r>
          </a:p>
        </p:txBody>
      </p:sp>
      <p:sp>
        <p:nvSpPr>
          <p:cNvPr id="197" name="TextBox 196">
            <a:extLst>
              <a:ext uri="{FF2B5EF4-FFF2-40B4-BE49-F238E27FC236}">
                <a16:creationId xmlns:a16="http://schemas.microsoft.com/office/drawing/2014/main" id="{918FAD0E-488D-4726-A00B-150B0E760ADF}"/>
              </a:ext>
            </a:extLst>
          </p:cNvPr>
          <p:cNvSpPr txBox="1"/>
          <p:nvPr/>
        </p:nvSpPr>
        <p:spPr>
          <a:xfrm>
            <a:off x="6506690"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2011</a:t>
            </a:r>
          </a:p>
        </p:txBody>
      </p:sp>
      <p:sp>
        <p:nvSpPr>
          <p:cNvPr id="198" name="TextBox 197">
            <a:extLst>
              <a:ext uri="{FF2B5EF4-FFF2-40B4-BE49-F238E27FC236}">
                <a16:creationId xmlns:a16="http://schemas.microsoft.com/office/drawing/2014/main" id="{E34868FE-157D-4305-ADA5-3D877B6C0B91}"/>
              </a:ext>
            </a:extLst>
          </p:cNvPr>
          <p:cNvSpPr txBox="1"/>
          <p:nvPr/>
        </p:nvSpPr>
        <p:spPr>
          <a:xfrm>
            <a:off x="6949275"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2012</a:t>
            </a:r>
          </a:p>
        </p:txBody>
      </p:sp>
      <p:sp>
        <p:nvSpPr>
          <p:cNvPr id="199" name="TextBox 198">
            <a:extLst>
              <a:ext uri="{FF2B5EF4-FFF2-40B4-BE49-F238E27FC236}">
                <a16:creationId xmlns:a16="http://schemas.microsoft.com/office/drawing/2014/main" id="{0F76267A-DBF5-429D-8045-2C6C342CC782}"/>
              </a:ext>
            </a:extLst>
          </p:cNvPr>
          <p:cNvSpPr txBox="1"/>
          <p:nvPr/>
        </p:nvSpPr>
        <p:spPr>
          <a:xfrm>
            <a:off x="7386673"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2013</a:t>
            </a:r>
          </a:p>
        </p:txBody>
      </p:sp>
      <p:sp>
        <p:nvSpPr>
          <p:cNvPr id="200" name="TextBox 199">
            <a:extLst>
              <a:ext uri="{FF2B5EF4-FFF2-40B4-BE49-F238E27FC236}">
                <a16:creationId xmlns:a16="http://schemas.microsoft.com/office/drawing/2014/main" id="{D085998C-C7D8-4C97-9BAB-986341E9692C}"/>
              </a:ext>
            </a:extLst>
          </p:cNvPr>
          <p:cNvSpPr txBox="1"/>
          <p:nvPr/>
        </p:nvSpPr>
        <p:spPr>
          <a:xfrm>
            <a:off x="7815895"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2014</a:t>
            </a:r>
          </a:p>
        </p:txBody>
      </p:sp>
      <p:sp>
        <p:nvSpPr>
          <p:cNvPr id="201" name="TextBox 200">
            <a:extLst>
              <a:ext uri="{FF2B5EF4-FFF2-40B4-BE49-F238E27FC236}">
                <a16:creationId xmlns:a16="http://schemas.microsoft.com/office/drawing/2014/main" id="{1CCD5128-8401-4A6A-A0FA-83D94A2EE379}"/>
              </a:ext>
            </a:extLst>
          </p:cNvPr>
          <p:cNvSpPr txBox="1"/>
          <p:nvPr/>
        </p:nvSpPr>
        <p:spPr>
          <a:xfrm>
            <a:off x="8253293"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2015</a:t>
            </a:r>
          </a:p>
        </p:txBody>
      </p:sp>
      <p:sp>
        <p:nvSpPr>
          <p:cNvPr id="202" name="TextBox 201">
            <a:extLst>
              <a:ext uri="{FF2B5EF4-FFF2-40B4-BE49-F238E27FC236}">
                <a16:creationId xmlns:a16="http://schemas.microsoft.com/office/drawing/2014/main" id="{E79D6419-C79F-4EE5-BDD1-C050C3824872}"/>
              </a:ext>
            </a:extLst>
          </p:cNvPr>
          <p:cNvSpPr txBox="1"/>
          <p:nvPr/>
        </p:nvSpPr>
        <p:spPr>
          <a:xfrm>
            <a:off x="8695878"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2016</a:t>
            </a:r>
          </a:p>
        </p:txBody>
      </p:sp>
      <p:sp>
        <p:nvSpPr>
          <p:cNvPr id="203" name="TextBox 202">
            <a:extLst>
              <a:ext uri="{FF2B5EF4-FFF2-40B4-BE49-F238E27FC236}">
                <a16:creationId xmlns:a16="http://schemas.microsoft.com/office/drawing/2014/main" id="{573B1E83-DF57-4915-8109-3AFA3940D202}"/>
              </a:ext>
            </a:extLst>
          </p:cNvPr>
          <p:cNvSpPr txBox="1"/>
          <p:nvPr/>
        </p:nvSpPr>
        <p:spPr>
          <a:xfrm>
            <a:off x="9133276"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2017</a:t>
            </a:r>
          </a:p>
        </p:txBody>
      </p:sp>
      <p:sp>
        <p:nvSpPr>
          <p:cNvPr id="204" name="TextBox 203">
            <a:extLst>
              <a:ext uri="{FF2B5EF4-FFF2-40B4-BE49-F238E27FC236}">
                <a16:creationId xmlns:a16="http://schemas.microsoft.com/office/drawing/2014/main" id="{9467B010-F1BD-494D-B335-A111B411E592}"/>
              </a:ext>
            </a:extLst>
          </p:cNvPr>
          <p:cNvSpPr txBox="1"/>
          <p:nvPr/>
        </p:nvSpPr>
        <p:spPr>
          <a:xfrm>
            <a:off x="9569066"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2018</a:t>
            </a:r>
          </a:p>
        </p:txBody>
      </p:sp>
      <p:sp>
        <p:nvSpPr>
          <p:cNvPr id="205" name="TextBox 204">
            <a:extLst>
              <a:ext uri="{FF2B5EF4-FFF2-40B4-BE49-F238E27FC236}">
                <a16:creationId xmlns:a16="http://schemas.microsoft.com/office/drawing/2014/main" id="{F614DE6C-9FA6-471D-84D4-EE9859AF7F02}"/>
              </a:ext>
            </a:extLst>
          </p:cNvPr>
          <p:cNvSpPr txBox="1"/>
          <p:nvPr/>
        </p:nvSpPr>
        <p:spPr>
          <a:xfrm>
            <a:off x="10006464" y="4851514"/>
            <a:ext cx="54864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2019</a:t>
            </a:r>
          </a:p>
        </p:txBody>
      </p:sp>
      <p:sp>
        <p:nvSpPr>
          <p:cNvPr id="206" name="TextBox 205">
            <a:extLst>
              <a:ext uri="{FF2B5EF4-FFF2-40B4-BE49-F238E27FC236}">
                <a16:creationId xmlns:a16="http://schemas.microsoft.com/office/drawing/2014/main" id="{3E9543A3-9F5C-46A0-842B-191E0E1EDCBA}"/>
              </a:ext>
            </a:extLst>
          </p:cNvPr>
          <p:cNvSpPr txBox="1"/>
          <p:nvPr/>
        </p:nvSpPr>
        <p:spPr>
          <a:xfrm>
            <a:off x="5454258" y="5222763"/>
            <a:ext cx="25527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BA4B8"/>
                </a:solidFill>
                <a:effectLst/>
                <a:uLnTx/>
                <a:uFillTx/>
                <a:latin typeface="Arial" panose="020B0604020202020204" pitchFamily="34" charset="0"/>
                <a:ea typeface="+mn-ea"/>
                <a:cs typeface="Arial" panose="020B0604020202020204" pitchFamily="34" charset="0"/>
              </a:rPr>
              <a:t>YEAR</a:t>
            </a:r>
          </a:p>
        </p:txBody>
      </p:sp>
      <p:sp>
        <p:nvSpPr>
          <p:cNvPr id="208" name="Rectangle 207">
            <a:extLst>
              <a:ext uri="{FF2B5EF4-FFF2-40B4-BE49-F238E27FC236}">
                <a16:creationId xmlns:a16="http://schemas.microsoft.com/office/drawing/2014/main" id="{5500FB81-552F-4661-81E2-9FFCC5B32ECB}"/>
              </a:ext>
            </a:extLst>
          </p:cNvPr>
          <p:cNvSpPr/>
          <p:nvPr/>
        </p:nvSpPr>
        <p:spPr>
          <a:xfrm>
            <a:off x="2927096" y="5823044"/>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9" name="TextBox 208">
            <a:extLst>
              <a:ext uri="{FF2B5EF4-FFF2-40B4-BE49-F238E27FC236}">
                <a16:creationId xmlns:a16="http://schemas.microsoft.com/office/drawing/2014/main" id="{EE0AAA6C-34BE-4F01-BD3F-32230FDE3F01}"/>
              </a:ext>
            </a:extLst>
          </p:cNvPr>
          <p:cNvSpPr txBox="1"/>
          <p:nvPr/>
        </p:nvSpPr>
        <p:spPr>
          <a:xfrm>
            <a:off x="3184715" y="5778663"/>
            <a:ext cx="12411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Hydro</a:t>
            </a:r>
          </a:p>
        </p:txBody>
      </p:sp>
      <p:sp>
        <p:nvSpPr>
          <p:cNvPr id="210" name="Rectangle 209">
            <a:extLst>
              <a:ext uri="{FF2B5EF4-FFF2-40B4-BE49-F238E27FC236}">
                <a16:creationId xmlns:a16="http://schemas.microsoft.com/office/drawing/2014/main" id="{9F2DABF5-BA47-4753-9F8F-AA0A656F3E7D}"/>
              </a:ext>
            </a:extLst>
          </p:cNvPr>
          <p:cNvSpPr/>
          <p:nvPr/>
        </p:nvSpPr>
        <p:spPr>
          <a:xfrm>
            <a:off x="3957638" y="5823044"/>
            <a:ext cx="182880" cy="1828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 name="TextBox 210">
            <a:extLst>
              <a:ext uri="{FF2B5EF4-FFF2-40B4-BE49-F238E27FC236}">
                <a16:creationId xmlns:a16="http://schemas.microsoft.com/office/drawing/2014/main" id="{61250A75-DE4F-45FB-927F-1A1FDE8691CB}"/>
              </a:ext>
            </a:extLst>
          </p:cNvPr>
          <p:cNvSpPr txBox="1"/>
          <p:nvPr/>
        </p:nvSpPr>
        <p:spPr>
          <a:xfrm>
            <a:off x="4215257" y="5778663"/>
            <a:ext cx="12411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a:t>
            </a:r>
          </a:p>
        </p:txBody>
      </p:sp>
      <p:sp>
        <p:nvSpPr>
          <p:cNvPr id="212" name="Rectangle 211">
            <a:extLst>
              <a:ext uri="{FF2B5EF4-FFF2-40B4-BE49-F238E27FC236}">
                <a16:creationId xmlns:a16="http://schemas.microsoft.com/office/drawing/2014/main" id="{ECEEA1AE-CF93-41BE-8494-32C15C77B89B}"/>
              </a:ext>
            </a:extLst>
          </p:cNvPr>
          <p:cNvSpPr/>
          <p:nvPr/>
        </p:nvSpPr>
        <p:spPr>
          <a:xfrm>
            <a:off x="5107813" y="5823044"/>
            <a:ext cx="182880" cy="182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3" name="TextBox 212">
            <a:extLst>
              <a:ext uri="{FF2B5EF4-FFF2-40B4-BE49-F238E27FC236}">
                <a16:creationId xmlns:a16="http://schemas.microsoft.com/office/drawing/2014/main" id="{DE467E9E-C692-40A3-8545-DDF7505696CE}"/>
              </a:ext>
            </a:extLst>
          </p:cNvPr>
          <p:cNvSpPr txBox="1"/>
          <p:nvPr/>
        </p:nvSpPr>
        <p:spPr>
          <a:xfrm>
            <a:off x="5365432" y="5778663"/>
            <a:ext cx="12411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EE</a:t>
            </a:r>
          </a:p>
        </p:txBody>
      </p:sp>
      <p:sp>
        <p:nvSpPr>
          <p:cNvPr id="214" name="Rectangle 213">
            <a:extLst>
              <a:ext uri="{FF2B5EF4-FFF2-40B4-BE49-F238E27FC236}">
                <a16:creationId xmlns:a16="http://schemas.microsoft.com/office/drawing/2014/main" id="{5844981C-0714-4B25-A848-3BAFA6BBCE0D}"/>
              </a:ext>
            </a:extLst>
          </p:cNvPr>
          <p:cNvSpPr/>
          <p:nvPr/>
        </p:nvSpPr>
        <p:spPr>
          <a:xfrm>
            <a:off x="2658359" y="5654919"/>
            <a:ext cx="3410933" cy="52923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TextBox 214">
            <a:extLst>
              <a:ext uri="{FF2B5EF4-FFF2-40B4-BE49-F238E27FC236}">
                <a16:creationId xmlns:a16="http://schemas.microsoft.com/office/drawing/2014/main" id="{43CB1875-F231-4D36-BD02-322D6D5F534A}"/>
              </a:ext>
            </a:extLst>
          </p:cNvPr>
          <p:cNvSpPr txBox="1"/>
          <p:nvPr/>
        </p:nvSpPr>
        <p:spPr>
          <a:xfrm>
            <a:off x="346944" y="6395205"/>
            <a:ext cx="32846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Source: 2021 Power Plan</a:t>
            </a:r>
          </a:p>
        </p:txBody>
      </p:sp>
      <p:sp>
        <p:nvSpPr>
          <p:cNvPr id="104" name="Slide Number Placeholder 3">
            <a:extLst>
              <a:ext uri="{FF2B5EF4-FFF2-40B4-BE49-F238E27FC236}">
                <a16:creationId xmlns:a16="http://schemas.microsoft.com/office/drawing/2014/main" id="{E5CDACA3-53AF-471D-A59F-300A6F9AD2DB}"/>
              </a:ext>
            </a:extLst>
          </p:cNvPr>
          <p:cNvSpPr>
            <a:spLocks noGrp="1"/>
          </p:cNvSpPr>
          <p:nvPr>
            <p:ph type="sldNum" sz="quarter" idx="12"/>
          </p:nvPr>
        </p:nvSpPr>
        <p:spPr>
          <a:xfrm>
            <a:off x="9220200" y="6356350"/>
            <a:ext cx="2743200" cy="365125"/>
          </a:xfrm>
        </p:spPr>
        <p:txBody>
          <a:bodyPr/>
          <a:lstStyle/>
          <a:p>
            <a:fld id="{D17B8275-806A-4A5E-8F75-C957AD850D33}" type="slidenum">
              <a:rPr lang="en-US" b="1" smtClean="0">
                <a:solidFill>
                  <a:schemeClr val="accent4"/>
                </a:solidFill>
              </a:rPr>
              <a:t>8</a:t>
            </a:fld>
            <a:endParaRPr lang="en-US" b="1" dirty="0">
              <a:solidFill>
                <a:schemeClr val="accent4"/>
              </a:solidFill>
            </a:endParaRPr>
          </a:p>
        </p:txBody>
      </p:sp>
      <p:sp>
        <p:nvSpPr>
          <p:cNvPr id="105" name="TextBox 104">
            <a:extLst>
              <a:ext uri="{FF2B5EF4-FFF2-40B4-BE49-F238E27FC236}">
                <a16:creationId xmlns:a16="http://schemas.microsoft.com/office/drawing/2014/main" id="{A6D8E7C6-9FCC-4773-84D7-3E00AEB6CC40}"/>
              </a:ext>
            </a:extLst>
          </p:cNvPr>
          <p:cNvSpPr txBox="1"/>
          <p:nvPr/>
        </p:nvSpPr>
        <p:spPr>
          <a:xfrm>
            <a:off x="841778" y="352203"/>
            <a:ext cx="9216571" cy="1200329"/>
          </a:xfrm>
          <a:prstGeom prst="rect">
            <a:avLst/>
          </a:prstGeom>
          <a:noFill/>
        </p:spPr>
        <p:txBody>
          <a:bodyPr wrap="square" rtlCol="0">
            <a:spAutoFit/>
          </a:bodyPr>
          <a:lstStyle/>
          <a:p>
            <a:r>
              <a:rPr lang="en-US" sz="3600" dirty="0">
                <a:solidFill>
                  <a:schemeClr val="bg1"/>
                </a:solidFill>
              </a:rPr>
              <a:t>Pacific Northwest Annual Energy Production, Including Energy Efficiency</a:t>
            </a:r>
          </a:p>
        </p:txBody>
      </p:sp>
    </p:spTree>
    <p:extLst>
      <p:ext uri="{BB962C8B-B14F-4D97-AF65-F5344CB8AC3E}">
        <p14:creationId xmlns:p14="http://schemas.microsoft.com/office/powerpoint/2010/main" val="172018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 name="Picture 21" descr="A group of people on a boat&#10;&#10;Description automatically generated with medium confidence">
            <a:extLst>
              <a:ext uri="{FF2B5EF4-FFF2-40B4-BE49-F238E27FC236}">
                <a16:creationId xmlns:a16="http://schemas.microsoft.com/office/drawing/2014/main" id="{5B8F75BE-233F-4E00-BD7B-83FEB25A271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a:stretch/>
        </p:blipFill>
        <p:spPr>
          <a:xfrm>
            <a:off x="0" y="-5471"/>
            <a:ext cx="6108192" cy="3441573"/>
          </a:xfrm>
          <a:prstGeom prst="rect">
            <a:avLst/>
          </a:prstGeom>
        </p:spPr>
      </p:pic>
      <p:pic>
        <p:nvPicPr>
          <p:cNvPr id="28" name="Picture 27" descr="Apples growing on a tree&#10;&#10;Description automatically generated with medium confidence">
            <a:extLst>
              <a:ext uri="{FF2B5EF4-FFF2-40B4-BE49-F238E27FC236}">
                <a16:creationId xmlns:a16="http://schemas.microsoft.com/office/drawing/2014/main" id="{A9A380C8-7457-46F0-984C-B40FEF8CFC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0385" y="-12786"/>
            <a:ext cx="6108192" cy="3456101"/>
          </a:xfrm>
          <a:prstGeom prst="rect">
            <a:avLst/>
          </a:prstGeom>
        </p:spPr>
      </p:pic>
      <p:pic>
        <p:nvPicPr>
          <p:cNvPr id="29" name="Picture 28" descr="A grassy field with blue sky and clouds&#10;&#10;Description automatically generated with low confidence">
            <a:extLst>
              <a:ext uri="{FF2B5EF4-FFF2-40B4-BE49-F238E27FC236}">
                <a16:creationId xmlns:a16="http://schemas.microsoft.com/office/drawing/2014/main" id="{D4F91004-0A67-4DFF-A638-2FF4BD0E11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801" y="3436102"/>
            <a:ext cx="6108192" cy="3434677"/>
          </a:xfrm>
          <a:prstGeom prst="rect">
            <a:avLst/>
          </a:prstGeom>
        </p:spPr>
      </p:pic>
      <p:pic>
        <p:nvPicPr>
          <p:cNvPr id="30" name="Picture 29" descr="A mountain with snow&#10;&#10;Description automatically generated with low confidence">
            <a:extLst>
              <a:ext uri="{FF2B5EF4-FFF2-40B4-BE49-F238E27FC236}">
                <a16:creationId xmlns:a16="http://schemas.microsoft.com/office/drawing/2014/main" id="{6F6965A6-5C0B-4C19-905C-5B8BA66B09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81" y="3434308"/>
            <a:ext cx="6108192" cy="3428996"/>
          </a:xfrm>
          <a:prstGeom prst="rect">
            <a:avLst/>
          </a:prstGeom>
        </p:spPr>
      </p:pic>
      <p:sp>
        <p:nvSpPr>
          <p:cNvPr id="31" name="Rectangle 30">
            <a:extLst>
              <a:ext uri="{FF2B5EF4-FFF2-40B4-BE49-F238E27FC236}">
                <a16:creationId xmlns:a16="http://schemas.microsoft.com/office/drawing/2014/main" id="{4A977666-F1A3-41CB-A0D3-16B2CDCA43FE}"/>
              </a:ext>
            </a:extLst>
          </p:cNvPr>
          <p:cNvSpPr/>
          <p:nvPr/>
        </p:nvSpPr>
        <p:spPr>
          <a:xfrm>
            <a:off x="-10562" y="-19882"/>
            <a:ext cx="12227345" cy="6877882"/>
          </a:xfrm>
          <a:prstGeom prst="rect">
            <a:avLst/>
          </a:prstGeom>
          <a:solidFill>
            <a:srgbClr val="003C71">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prstClr val="white"/>
              </a:solidFill>
              <a:effectLst/>
              <a:uLnTx/>
              <a:uFillTx/>
              <a:latin typeface="Arial" panose="020B0604020202020204"/>
              <a:ea typeface="+mn-ea"/>
              <a:cs typeface="+mn-cs"/>
            </a:endParaRPr>
          </a:p>
        </p:txBody>
      </p:sp>
      <p:pic>
        <p:nvPicPr>
          <p:cNvPr id="18" name="Picture 17" descr="A mountain with snow&#10;&#10;Description automatically generated with low confidence">
            <a:extLst>
              <a:ext uri="{FF2B5EF4-FFF2-40B4-BE49-F238E27FC236}">
                <a16:creationId xmlns:a16="http://schemas.microsoft.com/office/drawing/2014/main" id="{4EFDFEBA-E5D2-4D2C-B35C-2697663565D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21949" y="4385852"/>
            <a:ext cx="1818361" cy="1828802"/>
          </a:xfrm>
          <a:prstGeom prst="ellipse">
            <a:avLst/>
          </a:prstGeom>
          <a:ln w="12700">
            <a:solidFill>
              <a:schemeClr val="bg1"/>
            </a:solidFill>
          </a:ln>
        </p:spPr>
      </p:pic>
      <p:pic>
        <p:nvPicPr>
          <p:cNvPr id="33" name="Picture 32" descr="Apples growing on a tree&#10;&#10;Description automatically generated with medium confidence">
            <a:extLst>
              <a:ext uri="{FF2B5EF4-FFF2-40B4-BE49-F238E27FC236}">
                <a16:creationId xmlns:a16="http://schemas.microsoft.com/office/drawing/2014/main" id="{60A9E4A7-A452-4CEB-BDCF-76BEB5732B4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45945" y="657662"/>
            <a:ext cx="1828800" cy="1833015"/>
          </a:xfrm>
          <a:prstGeom prst="ellipse">
            <a:avLst/>
          </a:prstGeom>
          <a:ln w="12700">
            <a:solidFill>
              <a:schemeClr val="bg1"/>
            </a:solidFill>
          </a:ln>
        </p:spPr>
      </p:pic>
      <p:pic>
        <p:nvPicPr>
          <p:cNvPr id="35" name="Picture 34" descr="A grassy field with blue sky and clouds&#10;&#10;Description automatically generated with low confidence">
            <a:extLst>
              <a:ext uri="{FF2B5EF4-FFF2-40B4-BE49-F238E27FC236}">
                <a16:creationId xmlns:a16="http://schemas.microsoft.com/office/drawing/2014/main" id="{E3270D56-41AC-408E-8810-6670462414A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645945" y="4385852"/>
            <a:ext cx="1828801" cy="1828801"/>
          </a:xfrm>
          <a:prstGeom prst="ellipse">
            <a:avLst/>
          </a:prstGeom>
          <a:ln w="12700">
            <a:solidFill>
              <a:schemeClr val="bg1"/>
            </a:solidFill>
          </a:ln>
        </p:spPr>
      </p:pic>
      <p:sp>
        <p:nvSpPr>
          <p:cNvPr id="36" name="TextBox 35">
            <a:extLst>
              <a:ext uri="{FF2B5EF4-FFF2-40B4-BE49-F238E27FC236}">
                <a16:creationId xmlns:a16="http://schemas.microsoft.com/office/drawing/2014/main" id="{B70FAF36-13DE-4606-B30B-75EE40F14D8E}"/>
              </a:ext>
            </a:extLst>
          </p:cNvPr>
          <p:cNvSpPr txBox="1"/>
          <p:nvPr/>
        </p:nvSpPr>
        <p:spPr>
          <a:xfrm>
            <a:off x="1300785" y="3618059"/>
            <a:ext cx="2860689" cy="646331"/>
          </a:xfrm>
          <a:prstGeom prst="rect">
            <a:avLst/>
          </a:prstGeom>
          <a:noFill/>
        </p:spPr>
        <p:txBody>
          <a:bodyPr wrap="square" rtlCol="0">
            <a:spAutoFit/>
          </a:bodyPr>
          <a:lstStyle/>
          <a:p>
            <a:pPr algn="ctr"/>
            <a:r>
              <a:rPr lang="en-US" b="1" dirty="0" smtClean="0">
                <a:solidFill>
                  <a:schemeClr val="bg1"/>
                </a:solidFill>
              </a:rPr>
              <a:t>Building a </a:t>
            </a:r>
          </a:p>
          <a:p>
            <a:pPr algn="ctr"/>
            <a:r>
              <a:rPr lang="en-US" b="1" dirty="0" smtClean="0">
                <a:solidFill>
                  <a:schemeClr val="bg1"/>
                </a:solidFill>
              </a:rPr>
              <a:t>Resilient Future</a:t>
            </a:r>
            <a:endParaRPr lang="en-US" b="1" dirty="0">
              <a:solidFill>
                <a:schemeClr val="bg1"/>
              </a:solidFill>
            </a:endParaRPr>
          </a:p>
        </p:txBody>
      </p:sp>
      <p:sp>
        <p:nvSpPr>
          <p:cNvPr id="37" name="TextBox 36">
            <a:extLst>
              <a:ext uri="{FF2B5EF4-FFF2-40B4-BE49-F238E27FC236}">
                <a16:creationId xmlns:a16="http://schemas.microsoft.com/office/drawing/2014/main" id="{84028592-8814-4961-B393-FB3C37013BF4}"/>
              </a:ext>
            </a:extLst>
          </p:cNvPr>
          <p:cNvSpPr txBox="1"/>
          <p:nvPr/>
        </p:nvSpPr>
        <p:spPr>
          <a:xfrm>
            <a:off x="1159518" y="2754315"/>
            <a:ext cx="3143222" cy="646331"/>
          </a:xfrm>
          <a:prstGeom prst="rect">
            <a:avLst/>
          </a:prstGeom>
          <a:noFill/>
        </p:spPr>
        <p:txBody>
          <a:bodyPr wrap="square" rtlCol="0">
            <a:spAutoFit/>
          </a:bodyPr>
          <a:lstStyle/>
          <a:p>
            <a:pPr algn="ctr"/>
            <a:r>
              <a:rPr lang="en-US" b="1" dirty="0" smtClean="0">
                <a:solidFill>
                  <a:schemeClr val="bg1"/>
                </a:solidFill>
              </a:rPr>
              <a:t>Enabling Customer Success</a:t>
            </a:r>
            <a:endParaRPr lang="en-US" b="1" dirty="0">
              <a:solidFill>
                <a:schemeClr val="bg1"/>
              </a:solidFill>
            </a:endParaRPr>
          </a:p>
        </p:txBody>
      </p:sp>
      <p:sp>
        <p:nvSpPr>
          <p:cNvPr id="38" name="TextBox 37">
            <a:extLst>
              <a:ext uri="{FF2B5EF4-FFF2-40B4-BE49-F238E27FC236}">
                <a16:creationId xmlns:a16="http://schemas.microsoft.com/office/drawing/2014/main" id="{25888B58-2585-4CB8-B31C-68686E857D85}"/>
              </a:ext>
            </a:extLst>
          </p:cNvPr>
          <p:cNvSpPr txBox="1"/>
          <p:nvPr/>
        </p:nvSpPr>
        <p:spPr>
          <a:xfrm>
            <a:off x="7408976" y="3618059"/>
            <a:ext cx="4302739" cy="646331"/>
          </a:xfrm>
          <a:prstGeom prst="rect">
            <a:avLst/>
          </a:prstGeom>
          <a:noFill/>
        </p:spPr>
        <p:txBody>
          <a:bodyPr wrap="square" rtlCol="0">
            <a:spAutoFit/>
          </a:bodyPr>
          <a:lstStyle/>
          <a:p>
            <a:pPr algn="ctr"/>
            <a:r>
              <a:rPr lang="en-US" b="1" dirty="0" smtClean="0">
                <a:solidFill>
                  <a:schemeClr val="bg1"/>
                </a:solidFill>
              </a:rPr>
              <a:t>Minimizing </a:t>
            </a:r>
          </a:p>
          <a:p>
            <a:pPr algn="ctr"/>
            <a:r>
              <a:rPr lang="en-US" b="1" dirty="0" smtClean="0">
                <a:solidFill>
                  <a:schemeClr val="bg1"/>
                </a:solidFill>
              </a:rPr>
              <a:t>Environmental Impacts</a:t>
            </a:r>
            <a:endParaRPr lang="en-US" b="1" dirty="0">
              <a:solidFill>
                <a:schemeClr val="bg1"/>
              </a:solidFill>
            </a:endParaRPr>
          </a:p>
        </p:txBody>
      </p:sp>
      <p:sp>
        <p:nvSpPr>
          <p:cNvPr id="39" name="TextBox 38">
            <a:extLst>
              <a:ext uri="{FF2B5EF4-FFF2-40B4-BE49-F238E27FC236}">
                <a16:creationId xmlns:a16="http://schemas.microsoft.com/office/drawing/2014/main" id="{A23B1C61-D99F-4F29-AD89-351DE779D76F}"/>
              </a:ext>
            </a:extLst>
          </p:cNvPr>
          <p:cNvSpPr txBox="1"/>
          <p:nvPr/>
        </p:nvSpPr>
        <p:spPr>
          <a:xfrm>
            <a:off x="7870528" y="2754315"/>
            <a:ext cx="3379635" cy="646331"/>
          </a:xfrm>
          <a:prstGeom prst="rect">
            <a:avLst/>
          </a:prstGeom>
          <a:noFill/>
        </p:spPr>
        <p:txBody>
          <a:bodyPr wrap="square" rtlCol="0">
            <a:spAutoFit/>
          </a:bodyPr>
          <a:lstStyle/>
          <a:p>
            <a:pPr algn="ctr"/>
            <a:r>
              <a:rPr lang="en-US" b="1" dirty="0" smtClean="0">
                <a:solidFill>
                  <a:schemeClr val="bg1"/>
                </a:solidFill>
              </a:rPr>
              <a:t>Creating Economic Benefits for the Community</a:t>
            </a:r>
            <a:endParaRPr lang="en-US" b="1" dirty="0">
              <a:solidFill>
                <a:schemeClr val="bg1"/>
              </a:solidFill>
            </a:endParaRPr>
          </a:p>
        </p:txBody>
      </p:sp>
      <p:sp>
        <p:nvSpPr>
          <p:cNvPr id="10" name="Title 1">
            <a:extLst>
              <a:ext uri="{FF2B5EF4-FFF2-40B4-BE49-F238E27FC236}">
                <a16:creationId xmlns:a16="http://schemas.microsoft.com/office/drawing/2014/main" id="{9C941121-E0BC-40A8-8224-2D71E575413B}"/>
              </a:ext>
            </a:extLst>
          </p:cNvPr>
          <p:cNvSpPr>
            <a:spLocks noGrp="1"/>
          </p:cNvSpPr>
          <p:nvPr>
            <p:ph type="title"/>
          </p:nvPr>
        </p:nvSpPr>
        <p:spPr>
          <a:xfrm>
            <a:off x="4439946" y="1793627"/>
            <a:ext cx="3291840" cy="3291840"/>
          </a:xfrm>
          <a:prstGeom prst="ellipse">
            <a:avLst/>
          </a:prstGeom>
          <a:solidFill>
            <a:schemeClr val="bg1"/>
          </a:solidFill>
          <a:ln w="12700">
            <a:solidFill>
              <a:schemeClr val="bg1"/>
            </a:solidFill>
          </a:ln>
        </p:spPr>
        <p:txBody>
          <a:bodyPr lIns="91440" tIns="0" rIns="91440" bIns="0">
            <a:noAutofit/>
          </a:bodyPr>
          <a:lstStyle/>
          <a:p>
            <a:pPr algn="ctr"/>
            <a:r>
              <a:rPr lang="en-US" sz="3600" b="1" dirty="0">
                <a:solidFill>
                  <a:schemeClr val="tx2"/>
                </a:solidFill>
              </a:rPr>
              <a:t>The EE Resource Brings Many Benefits</a:t>
            </a:r>
          </a:p>
        </p:txBody>
      </p:sp>
      <p:pic>
        <p:nvPicPr>
          <p:cNvPr id="20" name="Picture 19" descr="A group of people on a boat&#10;&#10;Description automatically generated with medium confidence">
            <a:extLst>
              <a:ext uri="{FF2B5EF4-FFF2-40B4-BE49-F238E27FC236}">
                <a16:creationId xmlns:a16="http://schemas.microsoft.com/office/drawing/2014/main" id="{C1D859AC-9ED1-4495-B364-D93A909AF648}"/>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30000"/>
                    </a14:imgEffect>
                  </a14:imgLayer>
                </a14:imgProps>
              </a:ext>
              <a:ext uri="{28A0092B-C50C-407E-A947-70E740481C1C}">
                <a14:useLocalDpi xmlns:a14="http://schemas.microsoft.com/office/drawing/2010/main"/>
              </a:ext>
            </a:extLst>
          </a:blip>
          <a:srcRect/>
          <a:stretch/>
        </p:blipFill>
        <p:spPr>
          <a:xfrm>
            <a:off x="1816729" y="657662"/>
            <a:ext cx="1828801" cy="1833016"/>
          </a:xfrm>
          <a:prstGeom prst="ellipse">
            <a:avLst/>
          </a:prstGeom>
          <a:ln w="12700">
            <a:solidFill>
              <a:schemeClr val="bg1"/>
            </a:solidFill>
          </a:ln>
        </p:spPr>
      </p:pic>
      <p:sp>
        <p:nvSpPr>
          <p:cNvPr id="5" name="Slide Number Placeholder 4">
            <a:extLst>
              <a:ext uri="{FF2B5EF4-FFF2-40B4-BE49-F238E27FC236}">
                <a16:creationId xmlns:a16="http://schemas.microsoft.com/office/drawing/2014/main" id="{2C68FAB8-5E37-4A3C-8395-382B35239791}"/>
              </a:ext>
            </a:extLst>
          </p:cNvPr>
          <p:cNvSpPr>
            <a:spLocks noGrp="1"/>
          </p:cNvSpPr>
          <p:nvPr>
            <p:ph type="sldNum" sz="quarter" idx="12"/>
          </p:nvPr>
        </p:nvSpPr>
        <p:spPr/>
        <p:txBody>
          <a:bodyPr/>
          <a:lstStyle/>
          <a:p>
            <a:fld id="{D17B8275-806A-4A5E-8F75-C957AD850D33}" type="slidenum">
              <a:rPr lang="en-US" smtClean="0"/>
              <a:t>9</a:t>
            </a:fld>
            <a:endParaRPr lang="en-US" dirty="0"/>
          </a:p>
        </p:txBody>
      </p:sp>
    </p:spTree>
    <p:extLst>
      <p:ext uri="{BB962C8B-B14F-4D97-AF65-F5344CB8AC3E}">
        <p14:creationId xmlns:p14="http://schemas.microsoft.com/office/powerpoint/2010/main" val="91575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PA Corporate">
      <a:dk1>
        <a:sysClr val="windowText" lastClr="000000"/>
      </a:dk1>
      <a:lt1>
        <a:sysClr val="window" lastClr="FFFFFF"/>
      </a:lt1>
      <a:dk2>
        <a:srgbClr val="003C71"/>
      </a:dk2>
      <a:lt2>
        <a:srgbClr val="FFFFFF"/>
      </a:lt2>
      <a:accent1>
        <a:srgbClr val="005EB8"/>
      </a:accent1>
      <a:accent2>
        <a:srgbClr val="007681"/>
      </a:accent2>
      <a:accent3>
        <a:srgbClr val="658D1B"/>
      </a:accent3>
      <a:accent4>
        <a:srgbClr val="6BA4B8"/>
      </a:accent4>
      <a:accent5>
        <a:srgbClr val="E04F39"/>
      </a:accent5>
      <a:accent6>
        <a:srgbClr val="E87722"/>
      </a:accent6>
      <a:hlink>
        <a:srgbClr val="E87722"/>
      </a:hlink>
      <a:folHlink>
        <a:srgbClr val="6BA4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F53D744D60347914F19FCAA0F358F" ma:contentTypeVersion="6" ma:contentTypeDescription="Create a new document." ma:contentTypeScope="" ma:versionID="e315d58995e06a9ade790bb8ea4a4e08">
  <xsd:schema xmlns:xsd="http://www.w3.org/2001/XMLSchema" xmlns:xs="http://www.w3.org/2001/XMLSchema" xmlns:p="http://schemas.microsoft.com/office/2006/metadata/properties" xmlns:ns2="4b6e5d6e-93ea-476d-bd94-52d738f8a3bc" xmlns:ns3="9f5237d3-4db1-42ec-8b4b-b178f98960da" targetNamespace="http://schemas.microsoft.com/office/2006/metadata/properties" ma:root="true" ma:fieldsID="86fdb669632e9cb8966309aaa98e454c" ns2:_="" ns3:_="">
    <xsd:import namespace="4b6e5d6e-93ea-476d-bd94-52d738f8a3bc"/>
    <xsd:import namespace="9f5237d3-4db1-42ec-8b4b-b178f98960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e5d6e-93ea-476d-bd94-52d738f8a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5237d3-4db1-42ec-8b4b-b178f98960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DB6BF-B6BF-423F-93F7-C42918B6B34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b6e5d6e-93ea-476d-bd94-52d738f8a3bc"/>
    <ds:schemaRef ds:uri="http://schemas.microsoft.com/office/infopath/2007/PartnerControls"/>
    <ds:schemaRef ds:uri="9f5237d3-4db1-42ec-8b4b-b178f98960da"/>
    <ds:schemaRef ds:uri="http://www.w3.org/XML/1998/namespace"/>
  </ds:schemaRefs>
</ds:datastoreItem>
</file>

<file path=customXml/itemProps2.xml><?xml version="1.0" encoding="utf-8"?>
<ds:datastoreItem xmlns:ds="http://schemas.openxmlformats.org/officeDocument/2006/customXml" ds:itemID="{2E78AEDA-8DAC-4941-ADAE-2D433A5B526F}">
  <ds:schemaRefs>
    <ds:schemaRef ds:uri="4b6e5d6e-93ea-476d-bd94-52d738f8a3bc"/>
    <ds:schemaRef ds:uri="9f5237d3-4db1-42ec-8b4b-b178f9896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A5535D-655A-4D61-B203-D96C40AF33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9220</TotalTime>
  <Words>4089</Words>
  <Application>Microsoft Office PowerPoint</Application>
  <PresentationFormat>Widescreen</PresentationFormat>
  <Paragraphs>349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Segoe UI</vt:lpstr>
      <vt:lpstr>Source Sans Pro</vt:lpstr>
      <vt:lpstr>Times New Roman</vt:lpstr>
      <vt:lpstr>Tms Rmn</vt:lpstr>
      <vt:lpstr>Office Theme</vt:lpstr>
      <vt:lpstr>THE VALUE OF ENERGY EFFICIENCY</vt:lpstr>
      <vt:lpstr>SOME HISTORICAL CONTEXT </vt:lpstr>
      <vt:lpstr>CURRENT ENERGY LANDSCAPE</vt:lpstr>
      <vt:lpstr>What have WE accomplished? </vt:lpstr>
      <vt:lpstr>More than 2,505 aMW of EE resource since 1982</vt:lpstr>
      <vt:lpstr>To put this into perspective</vt:lpstr>
      <vt:lpstr>PowerPoint Presentation</vt:lpstr>
      <vt:lpstr>PowerPoint Presentation</vt:lpstr>
      <vt:lpstr>The EE Resource Brings Many Benefits</vt:lpstr>
      <vt:lpstr>PowerPoint Presentation</vt:lpstr>
      <vt:lpstr>Customers Can Leverage BPA Engineering Expertise To…</vt:lpstr>
      <vt:lpstr>PowerPoint Presentation</vt:lpstr>
      <vt:lpstr>PowerPoint Presentation</vt:lpstr>
      <vt:lpstr>PowerPoint Presentation</vt:lpstr>
      <vt:lpstr>PowerPoint Presentation</vt:lpstr>
      <vt:lpstr>PowerPoint Presentation</vt:lpstr>
      <vt:lpstr>Lower Costs and Lower Bills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Avoid environmental impact associated with any new builds</vt:lpstr>
      <vt:lpstr>EE as a Resource</vt:lpstr>
      <vt:lpstr>A True Community Resource</vt:lpstr>
      <vt:lpstr>Thank you for your efforts to bring value to the region and help us accomplish our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Savings Philosophy</dc:title>
  <dc:creator>Sarah Widder</dc:creator>
  <cp:lastModifiedBy>Lang,Brice N (BPA) - PEK-6</cp:lastModifiedBy>
  <cp:revision>174</cp:revision>
  <dcterms:created xsi:type="dcterms:W3CDTF">2021-02-23T23:24:46Z</dcterms:created>
  <dcterms:modified xsi:type="dcterms:W3CDTF">2022-10-19T18:35:32Z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0x01010062AF53D744D60347914F19FCAA0F358F</vt:lpwstr>
  </property>
</Properties>
</file>