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2"/>
  </p:notesMasterIdLst>
  <p:sldIdLst>
    <p:sldId id="1095" r:id="rId5"/>
    <p:sldId id="1094" r:id="rId6"/>
    <p:sldId id="622" r:id="rId7"/>
    <p:sldId id="1051" r:id="rId8"/>
    <p:sldId id="1081" r:id="rId9"/>
    <p:sldId id="1035" r:id="rId10"/>
    <p:sldId id="1020" r:id="rId11"/>
    <p:sldId id="1021" r:id="rId12"/>
    <p:sldId id="1075" r:id="rId13"/>
    <p:sldId id="1076" r:id="rId14"/>
    <p:sldId id="1066" r:id="rId15"/>
    <p:sldId id="1090" r:id="rId16"/>
    <p:sldId id="1082" r:id="rId17"/>
    <p:sldId id="1084" r:id="rId18"/>
    <p:sldId id="1063" r:id="rId19"/>
    <p:sldId id="1086" r:id="rId20"/>
    <p:sldId id="1078" r:id="rId21"/>
    <p:sldId id="1079" r:id="rId22"/>
    <p:sldId id="1092" r:id="rId23"/>
    <p:sldId id="1085" r:id="rId24"/>
    <p:sldId id="1045" r:id="rId25"/>
    <p:sldId id="1033" r:id="rId26"/>
    <p:sldId id="1080" r:id="rId27"/>
    <p:sldId id="1046" r:id="rId28"/>
    <p:sldId id="1025" r:id="rId29"/>
    <p:sldId id="1089" r:id="rId30"/>
    <p:sldId id="108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45953D-EDBA-45D1-B28B-C984AA2E006A}">
          <p14:sldIdLst>
            <p14:sldId id="1095"/>
            <p14:sldId id="1094"/>
            <p14:sldId id="622"/>
            <p14:sldId id="1051"/>
            <p14:sldId id="1081"/>
            <p14:sldId id="1035"/>
            <p14:sldId id="1020"/>
            <p14:sldId id="1021"/>
            <p14:sldId id="1075"/>
            <p14:sldId id="1076"/>
            <p14:sldId id="1066"/>
            <p14:sldId id="1090"/>
            <p14:sldId id="1082"/>
            <p14:sldId id="1084"/>
            <p14:sldId id="1063"/>
            <p14:sldId id="1086"/>
            <p14:sldId id="1078"/>
            <p14:sldId id="1079"/>
            <p14:sldId id="1092"/>
            <p14:sldId id="1085"/>
            <p14:sldId id="1045"/>
            <p14:sldId id="1033"/>
            <p14:sldId id="1080"/>
            <p14:sldId id="1046"/>
            <p14:sldId id="1025"/>
            <p14:sldId id="1089"/>
            <p14:sldId id="10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ck Huddle" initials="RH" lastIdx="45" clrIdx="6">
    <p:extLst>
      <p:ext uri="{19B8F6BF-5375-455C-9EA6-DF929625EA0E}">
        <p15:presenceInfo xmlns:p15="http://schemas.microsoft.com/office/powerpoint/2012/main" userId="S::rhuddle@cadeogroup.com::4be72aa3-3233-4846-b53f-a7449bc4b888" providerId="AD"/>
      </p:ext>
    </p:extLst>
  </p:cmAuthor>
  <p:cmAuthor id="1" name="Elizabeth Daykin" initials="ED" lastIdx="28" clrIdx="0">
    <p:extLst>
      <p:ext uri="{19B8F6BF-5375-455C-9EA6-DF929625EA0E}">
        <p15:presenceInfo xmlns:p15="http://schemas.microsoft.com/office/powerpoint/2012/main" userId="S::edaykin@cadeogroup.com::92699d2e-f333-41d9-8154-32dd59b312b7" providerId="AD"/>
      </p:ext>
    </p:extLst>
  </p:cmAuthor>
  <p:cmAuthor id="8" name="Courtney Dale" initials="CD" lastIdx="190" clrIdx="7">
    <p:extLst>
      <p:ext uri="{19B8F6BF-5375-455C-9EA6-DF929625EA0E}">
        <p15:presenceInfo xmlns:p15="http://schemas.microsoft.com/office/powerpoint/2012/main" userId="S::cdale@cadeogroup.com::311e87c2-57fb-4011-a336-9e1b162452ff" providerId="AD"/>
      </p:ext>
    </p:extLst>
  </p:cmAuthor>
  <p:cmAuthor id="2" name="Alicia Starkey" initials="AS" lastIdx="2" clrIdx="1">
    <p:extLst>
      <p:ext uri="{19B8F6BF-5375-455C-9EA6-DF929625EA0E}">
        <p15:presenceInfo xmlns:p15="http://schemas.microsoft.com/office/powerpoint/2012/main" userId="S::astarkey@cadeogroup.com::e207ad18-6386-4978-8ede-e81c4e16d819" providerId="AD"/>
      </p:ext>
    </p:extLst>
  </p:cmAuthor>
  <p:cmAuthor id="9" name="Wang,Joan J E (CONTR) - PEH-6" initials="WJE(-P" lastIdx="267" clrIdx="8">
    <p:extLst>
      <p:ext uri="{19B8F6BF-5375-455C-9EA6-DF929625EA0E}">
        <p15:presenceInfo xmlns:p15="http://schemas.microsoft.com/office/powerpoint/2012/main" userId="S-1-5-21-2009805145-1601463483-1839490880-225092" providerId="AD"/>
      </p:ext>
    </p:extLst>
  </p:cmAuthor>
  <p:cmAuthor id="3" name="Dulane Moran" initials="DM" lastIdx="14" clrIdx="2">
    <p:extLst>
      <p:ext uri="{19B8F6BF-5375-455C-9EA6-DF929625EA0E}">
        <p15:presenceInfo xmlns:p15="http://schemas.microsoft.com/office/powerpoint/2012/main" userId="Dulane Moran" providerId="None"/>
      </p:ext>
    </p:extLst>
  </p:cmAuthor>
  <p:cmAuthor id="10" name="Kate Bushman" initials="KB" lastIdx="40" clrIdx="9">
    <p:extLst>
      <p:ext uri="{19B8F6BF-5375-455C-9EA6-DF929625EA0E}">
        <p15:presenceInfo xmlns:p15="http://schemas.microsoft.com/office/powerpoint/2012/main" userId="da49721e9d3680b2" providerId="Windows Live"/>
      </p:ext>
    </p:extLst>
  </p:cmAuthor>
  <p:cmAuthor id="4" name="Ethan Wilkes" initials="EW" lastIdx="5" clrIdx="3">
    <p:extLst>
      <p:ext uri="{19B8F6BF-5375-455C-9EA6-DF929625EA0E}">
        <p15:presenceInfo xmlns:p15="http://schemas.microsoft.com/office/powerpoint/2012/main" userId="S::ewilkes@cadeogroup.com::dd4fcdda-da28-4541-90aa-8327eea34728" providerId="AD"/>
      </p:ext>
    </p:extLst>
  </p:cmAuthor>
  <p:cmAuthor id="11" name="Annaleigh McDonald" initials="AM" lastIdx="26" clrIdx="10">
    <p:extLst>
      <p:ext uri="{19B8F6BF-5375-455C-9EA6-DF929625EA0E}">
        <p15:presenceInfo xmlns:p15="http://schemas.microsoft.com/office/powerpoint/2012/main" userId="Annaleigh McDonald" providerId="None"/>
      </p:ext>
    </p:extLst>
  </p:cmAuthor>
  <p:cmAuthor id="5" name="Sarah Widder" initials="SW" lastIdx="125" clrIdx="4">
    <p:extLst>
      <p:ext uri="{19B8F6BF-5375-455C-9EA6-DF929625EA0E}">
        <p15:presenceInfo xmlns:p15="http://schemas.microsoft.com/office/powerpoint/2012/main" userId="S::swidder@cadeogroup.com::fa8fd212-8514-43b3-8943-0313af3f0441" providerId="AD"/>
      </p:ext>
    </p:extLst>
  </p:cmAuthor>
  <p:cmAuthor id="12" name="Bonnie Watson" initials="BW" lastIdx="92" clrIdx="11">
    <p:extLst>
      <p:ext uri="{19B8F6BF-5375-455C-9EA6-DF929625EA0E}">
        <p15:presenceInfo xmlns:p15="http://schemas.microsoft.com/office/powerpoint/2012/main" userId="Bonnie Watson" providerId="None"/>
      </p:ext>
    </p:extLst>
  </p:cmAuthor>
  <p:cmAuthor id="6" name="Bretnie E" initials="BE" lastIdx="244" clrIdx="5">
    <p:extLst>
      <p:ext uri="{19B8F6BF-5375-455C-9EA6-DF929625EA0E}">
        <p15:presenceInfo xmlns:p15="http://schemas.microsoft.com/office/powerpoint/2012/main" userId="12b640d65c468b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0E4"/>
    <a:srgbClr val="CEF5F8"/>
    <a:srgbClr val="ECEEF0"/>
    <a:srgbClr val="E1F9FB"/>
    <a:srgbClr val="FEEBE8"/>
    <a:srgbClr val="F44E39"/>
    <a:srgbClr val="1CBECA"/>
    <a:srgbClr val="FFFFFF"/>
    <a:srgbClr val="F3F7D5"/>
    <a:srgbClr val="C1D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9" autoAdjust="0"/>
    <p:restoredTop sz="37592" autoAdjust="0"/>
  </p:normalViewPr>
  <p:slideViewPr>
    <p:cSldViewPr snapToGrid="0">
      <p:cViewPr varScale="1">
        <p:scale>
          <a:sx n="35" d="100"/>
          <a:sy n="35" d="100"/>
        </p:scale>
        <p:origin x="2822" y="43"/>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Shared%20Folders\CADEO\03_Projects\BPA_MSA_2\TO41_Res%20HVAC%20Model%20Update\Task%202.%20Model%20Sprints\Working%20Sprint%20Files\Wx\Wx%20Quarterly%20Call\TO41_ResHVACModel_WxInputs_20Sept2021_ChartsforQuarterlyPresentatio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Shared%20Folders\CADEO\03_Projects\BPA_MSA_2\TO41_Res%20HVAC%20Model%20Update\Task%202.%20Model%20Sprints\Working%20Sprint%20Files\Wx\Wx%20Quarterly%20Call\TO41_ResHVACModel_WxInputs_20Sept2021_ChartsforQuarterlyPresentation.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S:\Shared%20Folders\CADEO\03_Projects\BPA_MSA_2\TO41_Res%20HVAC%20Model%20Update\Task%202.%20Model%20Sprints\Working%20Sprint%20Files\Wx\Wx%20Quarterly%20Call\TO41_ResHVACModel_WxInputs_20Sept2021_ChartsforQuarterlyPresentation.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S:\Shared%20Folders\CADEO\03_Projects\BPA_MSA_2\TO41_Res%20HVAC%20Model%20Update\Task%202.%20Model%20Sprints\Working%20Sprint%20Files\Wx\Wx%20Quarterly%20Call\TO41_ResHVACModel_WxInputs_20Sept2021_ChartsforQuarterlyPresentation.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S:\Shared%20Folders\CADEO\03_Projects\BPA_MSA_2\TO41_Res%20HVAC%20Model%20Update\Task%202.%20Model%20Sprints\Working%20Sprint%20Files\Wx\Wx%20Quarterly%20Call\TO41_ResHVACModel_WxInputs_20Sept2021_ChartsforQuarterly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8910731428577"/>
          <c:y val="4.3585940429844108E-2"/>
          <c:w val="0.80613746192340907"/>
          <c:h val="0.86449421277302052"/>
        </c:manualLayout>
      </c:layout>
      <c:barChart>
        <c:barDir val="col"/>
        <c:grouping val="clustered"/>
        <c:varyColors val="0"/>
        <c:ser>
          <c:idx val="0"/>
          <c:order val="0"/>
          <c:spPr>
            <a:solidFill>
              <a:schemeClr val="accent2"/>
            </a:solidFill>
            <a:ln>
              <a:noFill/>
            </a:ln>
            <a:effectLst/>
          </c:spPr>
          <c:invertIfNegative val="0"/>
          <c:cat>
            <c:numRef>
              <c:f>'Input Calculations'!$E$238:$J$238</c:f>
              <c:numCache>
                <c:formatCode>General</c:formatCode>
                <c:ptCount val="5"/>
                <c:pt idx="0">
                  <c:v>2016</c:v>
                </c:pt>
                <c:pt idx="1">
                  <c:v>2017</c:v>
                </c:pt>
                <c:pt idx="2">
                  <c:v>2018</c:v>
                </c:pt>
                <c:pt idx="3">
                  <c:v>2019</c:v>
                </c:pt>
                <c:pt idx="4">
                  <c:v>2020</c:v>
                </c:pt>
              </c:numCache>
              <c:extLst/>
            </c:numRef>
          </c:cat>
          <c:val>
            <c:numRef>
              <c:f>'Input Calculations'!$E$239:$J$239</c:f>
              <c:numCache>
                <c:formatCode>#,##0</c:formatCode>
                <c:ptCount val="5"/>
                <c:pt idx="0">
                  <c:v>24784.864042658592</c:v>
                </c:pt>
                <c:pt idx="1">
                  <c:v>22290.322348798298</c:v>
                </c:pt>
                <c:pt idx="2">
                  <c:v>21836.126744311689</c:v>
                </c:pt>
                <c:pt idx="3">
                  <c:v>20910.438572476458</c:v>
                </c:pt>
                <c:pt idx="4">
                  <c:v>20177.197374856198</c:v>
                </c:pt>
              </c:numCache>
              <c:extLst/>
            </c:numRef>
          </c:val>
          <c:extLst>
            <c:ext xmlns:c16="http://schemas.microsoft.com/office/drawing/2014/chart" uri="{C3380CC4-5D6E-409C-BE32-E72D297353CC}">
              <c16:uniqueId val="{00000000-5724-440D-A5D3-D4C295E6A25A}"/>
            </c:ext>
          </c:extLst>
        </c:ser>
        <c:dLbls>
          <c:showLegendKey val="0"/>
          <c:showVal val="0"/>
          <c:showCatName val="0"/>
          <c:showSerName val="0"/>
          <c:showPercent val="0"/>
          <c:showBubbleSize val="0"/>
        </c:dLbls>
        <c:gapWidth val="150"/>
        <c:overlap val="-27"/>
        <c:axId val="1373914511"/>
        <c:axId val="1373918255"/>
      </c:barChart>
      <c:catAx>
        <c:axId val="137391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crossAx val="1373918255"/>
        <c:crosses val="autoZero"/>
        <c:auto val="1"/>
        <c:lblAlgn val="ctr"/>
        <c:lblOffset val="100"/>
        <c:noMultiLvlLbl val="0"/>
      </c:catAx>
      <c:valAx>
        <c:axId val="13739182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US" sz="1400" b="0" i="0" u="none" strike="noStrike" kern="1200" baseline="0" dirty="0">
                    <a:solidFill>
                      <a:schemeClr val="tx1">
                        <a:lumMod val="65000"/>
                        <a:lumOff val="35000"/>
                      </a:schemeClr>
                    </a:solidFill>
                    <a:latin typeface="Helvetica" panose="020B0604020202020204" pitchFamily="34" charset="0"/>
                    <a:ea typeface="+mn-ea"/>
                    <a:cs typeface="+mn-cs"/>
                  </a:defRPr>
                </a:pPr>
                <a:r>
                  <a:rPr lang="en-US" sz="1400" b="0" i="0" u="none" strike="noStrike" kern="1200" baseline="0" dirty="0">
                    <a:solidFill>
                      <a:schemeClr val="tx1">
                        <a:lumMod val="65000"/>
                        <a:lumOff val="35000"/>
                      </a:schemeClr>
                    </a:solidFill>
                    <a:latin typeface="Helvetica" panose="020B0604020202020204" pitchFamily="34" charset="0"/>
                    <a:ea typeface="+mn-ea"/>
                    <a:cs typeface="+mn-cs"/>
                  </a:rPr>
                  <a:t>Normalized Number of Homes Weatherized</a:t>
                </a:r>
              </a:p>
            </c:rich>
          </c:tx>
          <c:layout>
            <c:manualLayout>
              <c:xMode val="edge"/>
              <c:yMode val="edge"/>
              <c:x val="1.133186250269441E-2"/>
              <c:y val="0.13007774508252173"/>
            </c:manualLayout>
          </c:layout>
          <c:overlay val="0"/>
          <c:spPr>
            <a:noFill/>
            <a:ln>
              <a:noFill/>
            </a:ln>
            <a:effectLst/>
          </c:spPr>
          <c:txPr>
            <a:bodyPr rot="-5400000" spcFirstLastPara="1" vertOverflow="ellipsis" vert="horz" wrap="square" anchor="ctr" anchorCtr="1"/>
            <a:lstStyle/>
            <a:p>
              <a:pPr algn="ctr" rtl="0">
                <a:defRPr lang="en-US" sz="1400" b="0" i="0" u="none" strike="noStrike" kern="1200" baseline="0" dirty="0">
                  <a:solidFill>
                    <a:schemeClr val="tx1">
                      <a:lumMod val="65000"/>
                      <a:lumOff val="35000"/>
                    </a:schemeClr>
                  </a:solidFill>
                  <a:latin typeface="Helvetica" panose="020B060402020202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crossAx val="13739145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4598628070042"/>
          <c:y val="3.8211021941891257E-2"/>
          <c:w val="0.82547491346190427"/>
          <c:h val="0.81574313217480843"/>
        </c:manualLayout>
      </c:layout>
      <c:barChart>
        <c:barDir val="col"/>
        <c:grouping val="stacked"/>
        <c:varyColors val="0"/>
        <c:ser>
          <c:idx val="0"/>
          <c:order val="0"/>
          <c:tx>
            <c:strRef>
              <c:f>'Input Calculations'!$D$240</c:f>
              <c:strCache>
                <c:ptCount val="1"/>
                <c:pt idx="0">
                  <c:v>Program Retrofits</c:v>
                </c:pt>
              </c:strCache>
            </c:strRef>
          </c:tx>
          <c:spPr>
            <a:solidFill>
              <a:schemeClr val="accent4"/>
            </a:solidFill>
            <a:ln>
              <a:noFill/>
            </a:ln>
            <a:effectLst/>
          </c:spPr>
          <c:invertIfNegative val="0"/>
          <c:cat>
            <c:numRef>
              <c:f>'Input Calculations'!$E$238:$J$238</c:f>
              <c:numCache>
                <c:formatCode>General</c:formatCode>
                <c:ptCount val="5"/>
                <c:pt idx="0">
                  <c:v>2016</c:v>
                </c:pt>
                <c:pt idx="1">
                  <c:v>2017</c:v>
                </c:pt>
                <c:pt idx="2">
                  <c:v>2018</c:v>
                </c:pt>
                <c:pt idx="3">
                  <c:v>2019</c:v>
                </c:pt>
                <c:pt idx="4">
                  <c:v>2020</c:v>
                </c:pt>
              </c:numCache>
              <c:extLst/>
            </c:numRef>
          </c:cat>
          <c:val>
            <c:numRef>
              <c:f>'Input Calculations'!$E$240:$J$240</c:f>
              <c:numCache>
                <c:formatCode>_(* #,##0_);_(* \(#,##0\);_(* "-"??_);_(@_)</c:formatCode>
                <c:ptCount val="5"/>
                <c:pt idx="0">
                  <c:v>18321.388215525058</c:v>
                </c:pt>
                <c:pt idx="1">
                  <c:v>11916.788034238512</c:v>
                </c:pt>
                <c:pt idx="2">
                  <c:v>11958.734299686019</c:v>
                </c:pt>
                <c:pt idx="3">
                  <c:v>9903.5796326399013</c:v>
                </c:pt>
                <c:pt idx="4">
                  <c:v>7936.7050720342804</c:v>
                </c:pt>
              </c:numCache>
              <c:extLst/>
            </c:numRef>
          </c:val>
          <c:extLst>
            <c:ext xmlns:c16="http://schemas.microsoft.com/office/drawing/2014/chart" uri="{C3380CC4-5D6E-409C-BE32-E72D297353CC}">
              <c16:uniqueId val="{00000000-9EAC-4F4B-8872-B735603E4560}"/>
            </c:ext>
          </c:extLst>
        </c:ser>
        <c:ser>
          <c:idx val="1"/>
          <c:order val="1"/>
          <c:tx>
            <c:strRef>
              <c:f>'Input Calculations'!$D$241</c:f>
              <c:strCache>
                <c:ptCount val="1"/>
                <c:pt idx="0">
                  <c:v>Non-Program Retrofits</c:v>
                </c:pt>
              </c:strCache>
            </c:strRef>
          </c:tx>
          <c:spPr>
            <a:solidFill>
              <a:schemeClr val="accent2"/>
            </a:solidFill>
            <a:ln>
              <a:noFill/>
            </a:ln>
            <a:effectLst/>
          </c:spPr>
          <c:invertIfNegative val="0"/>
          <c:cat>
            <c:numRef>
              <c:f>'Input Calculations'!$E$238:$J$238</c:f>
              <c:numCache>
                <c:formatCode>General</c:formatCode>
                <c:ptCount val="5"/>
                <c:pt idx="0">
                  <c:v>2016</c:v>
                </c:pt>
                <c:pt idx="1">
                  <c:v>2017</c:v>
                </c:pt>
                <c:pt idx="2">
                  <c:v>2018</c:v>
                </c:pt>
                <c:pt idx="3">
                  <c:v>2019</c:v>
                </c:pt>
                <c:pt idx="4">
                  <c:v>2020</c:v>
                </c:pt>
              </c:numCache>
              <c:extLst/>
            </c:numRef>
          </c:cat>
          <c:val>
            <c:numRef>
              <c:f>'Input Calculations'!$E$241:$J$241</c:f>
              <c:numCache>
                <c:formatCode>_(* #,##0_);_(* \(#,##0\);_(* "-"??_);_(@_)</c:formatCode>
                <c:ptCount val="5"/>
                <c:pt idx="0">
                  <c:v>6463.475827133534</c:v>
                </c:pt>
                <c:pt idx="1">
                  <c:v>10373.534314559785</c:v>
                </c:pt>
                <c:pt idx="2">
                  <c:v>9877.3924446256697</c:v>
                </c:pt>
                <c:pt idx="3">
                  <c:v>11006.858939836557</c:v>
                </c:pt>
                <c:pt idx="4">
                  <c:v>12240.492302821916</c:v>
                </c:pt>
              </c:numCache>
              <c:extLst/>
            </c:numRef>
          </c:val>
          <c:extLst>
            <c:ext xmlns:c16="http://schemas.microsoft.com/office/drawing/2014/chart" uri="{C3380CC4-5D6E-409C-BE32-E72D297353CC}">
              <c16:uniqueId val="{00000001-9EAC-4F4B-8872-B735603E4560}"/>
            </c:ext>
          </c:extLst>
        </c:ser>
        <c:dLbls>
          <c:showLegendKey val="0"/>
          <c:showVal val="0"/>
          <c:showCatName val="0"/>
          <c:showSerName val="0"/>
          <c:showPercent val="0"/>
          <c:showBubbleSize val="0"/>
        </c:dLbls>
        <c:gapWidth val="150"/>
        <c:overlap val="100"/>
        <c:axId val="550345760"/>
        <c:axId val="550354080"/>
      </c:barChart>
      <c:catAx>
        <c:axId val="55034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crossAx val="550354080"/>
        <c:crosses val="autoZero"/>
        <c:auto val="1"/>
        <c:lblAlgn val="ctr"/>
        <c:lblOffset val="100"/>
        <c:noMultiLvlLbl val="0"/>
      </c:catAx>
      <c:valAx>
        <c:axId val="550354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Helvetica" panose="020B0604020202020204" pitchFamily="34" charset="0"/>
                    <a:ea typeface="+mn-ea"/>
                    <a:cs typeface="+mn-cs"/>
                  </a:defRPr>
                </a:pPr>
                <a:r>
                  <a:rPr lang="en-US" sz="1400" b="0" i="0" u="none" strike="noStrike" kern="1200" baseline="0" dirty="0">
                    <a:solidFill>
                      <a:schemeClr val="tx1">
                        <a:lumMod val="65000"/>
                        <a:lumOff val="35000"/>
                      </a:schemeClr>
                    </a:solidFill>
                    <a:latin typeface="Helvetica" panose="020B0604020202020204" pitchFamily="34" charset="0"/>
                    <a:ea typeface="+mn-ea"/>
                    <a:cs typeface="+mn-cs"/>
                  </a:rPr>
                  <a:t>Normalized Number of Homes Weatherized</a:t>
                </a:r>
              </a:p>
            </c:rich>
          </c:tx>
          <c:overlay val="0"/>
          <c:spPr>
            <a:noFill/>
            <a:ln>
              <a:noFill/>
            </a:ln>
            <a:effectLst/>
          </c:spPr>
          <c:txPr>
            <a:bodyPr rot="-54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crossAx val="5503457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legendEntry>
      <c:layout>
        <c:manualLayout>
          <c:xMode val="edge"/>
          <c:yMode val="edge"/>
          <c:x val="0.20365594925634298"/>
          <c:y val="0.93771352799650043"/>
          <c:w val="0.59268819658412264"/>
          <c:h val="6.228644133823480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Program Retrofits</c:v>
          </c:tx>
          <c:spPr>
            <a:solidFill>
              <a:schemeClr val="accent4"/>
            </a:solidFill>
            <a:ln>
              <a:noFill/>
            </a:ln>
            <a:effectLst/>
          </c:spPr>
          <c:invertIfNegative val="0"/>
          <c:cat>
            <c:numRef>
              <c:f>'Input Calculations'!$D$11:$I$11</c:f>
              <c:numCache>
                <c:formatCode>General</c:formatCode>
                <c:ptCount val="5"/>
                <c:pt idx="0">
                  <c:v>2016</c:v>
                </c:pt>
                <c:pt idx="1">
                  <c:v>2017</c:v>
                </c:pt>
                <c:pt idx="2">
                  <c:v>2018</c:v>
                </c:pt>
                <c:pt idx="3">
                  <c:v>2019</c:v>
                </c:pt>
                <c:pt idx="4">
                  <c:v>2020</c:v>
                </c:pt>
              </c:numCache>
              <c:extLst/>
            </c:numRef>
          </c:cat>
          <c:val>
            <c:numRef>
              <c:f>'Input Calculations'!$E$53:$J$53</c:f>
              <c:numCache>
                <c:formatCode>_(* #,##0_);_(* \(#,##0\);_(* "-"??_);_(@_)</c:formatCode>
                <c:ptCount val="5"/>
                <c:pt idx="0">
                  <c:v>7650.4700366629258</c:v>
                </c:pt>
                <c:pt idx="1">
                  <c:v>3799.7197180689982</c:v>
                </c:pt>
                <c:pt idx="2">
                  <c:v>4690.5080530492723</c:v>
                </c:pt>
                <c:pt idx="3">
                  <c:v>3642.769199099836</c:v>
                </c:pt>
                <c:pt idx="4">
                  <c:v>2659.6358948229599</c:v>
                </c:pt>
              </c:numCache>
              <c:extLst/>
            </c:numRef>
          </c:val>
          <c:extLst>
            <c:ext xmlns:c16="http://schemas.microsoft.com/office/drawing/2014/chart" uri="{C3380CC4-5D6E-409C-BE32-E72D297353CC}">
              <c16:uniqueId val="{00000000-B487-44F0-BE8D-EE825342EEE3}"/>
            </c:ext>
          </c:extLst>
        </c:ser>
        <c:ser>
          <c:idx val="1"/>
          <c:order val="1"/>
          <c:tx>
            <c:v>Non-Program Retrofits</c:v>
          </c:tx>
          <c:spPr>
            <a:solidFill>
              <a:schemeClr val="accent2"/>
            </a:solidFill>
            <a:ln>
              <a:noFill/>
            </a:ln>
            <a:effectLst/>
          </c:spPr>
          <c:invertIfNegative val="0"/>
          <c:cat>
            <c:numRef>
              <c:f>'Input Calculations'!$D$11:$I$11</c:f>
              <c:numCache>
                <c:formatCode>General</c:formatCode>
                <c:ptCount val="5"/>
                <c:pt idx="0">
                  <c:v>2016</c:v>
                </c:pt>
                <c:pt idx="1">
                  <c:v>2017</c:v>
                </c:pt>
                <c:pt idx="2">
                  <c:v>2018</c:v>
                </c:pt>
                <c:pt idx="3">
                  <c:v>2019</c:v>
                </c:pt>
                <c:pt idx="4">
                  <c:v>2020</c:v>
                </c:pt>
              </c:numCache>
              <c:extLst/>
            </c:numRef>
          </c:cat>
          <c:val>
            <c:numRef>
              <c:f>'Input Calculations'!$E$71:$J$71</c:f>
              <c:numCache>
                <c:formatCode>_(* #,##0_);_(* \(#,##0\);_(* "-"??_);_(@_)</c:formatCode>
                <c:ptCount val="5"/>
                <c:pt idx="0">
                  <c:v>804.3121651124402</c:v>
                </c:pt>
                <c:pt idx="1">
                  <c:v>4838.3146190259286</c:v>
                </c:pt>
                <c:pt idx="2">
                  <c:v>4134.7767744608027</c:v>
                </c:pt>
                <c:pt idx="3">
                  <c:v>5390.4395299618009</c:v>
                </c:pt>
                <c:pt idx="4">
                  <c:v>6626.0153212907617</c:v>
                </c:pt>
              </c:numCache>
              <c:extLst/>
            </c:numRef>
          </c:val>
          <c:extLst>
            <c:ext xmlns:c16="http://schemas.microsoft.com/office/drawing/2014/chart" uri="{C3380CC4-5D6E-409C-BE32-E72D297353CC}">
              <c16:uniqueId val="{00000001-B487-44F0-BE8D-EE825342EEE3}"/>
            </c:ext>
          </c:extLst>
        </c:ser>
        <c:dLbls>
          <c:showLegendKey val="0"/>
          <c:showVal val="0"/>
          <c:showCatName val="0"/>
          <c:showSerName val="0"/>
          <c:showPercent val="0"/>
          <c:showBubbleSize val="0"/>
        </c:dLbls>
        <c:gapWidth val="150"/>
        <c:overlap val="100"/>
        <c:axId val="1110398800"/>
        <c:axId val="1110400048"/>
      </c:barChart>
      <c:catAx>
        <c:axId val="111039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crossAx val="1110400048"/>
        <c:crosses val="autoZero"/>
        <c:auto val="1"/>
        <c:lblAlgn val="ctr"/>
        <c:lblOffset val="100"/>
        <c:noMultiLvlLbl val="0"/>
      </c:catAx>
      <c:valAx>
        <c:axId val="111040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400" b="0" i="0" u="none" strike="noStrike" kern="1200" baseline="0">
                    <a:solidFill>
                      <a:schemeClr val="tx1">
                        <a:lumMod val="65000"/>
                        <a:lumOff val="35000"/>
                      </a:schemeClr>
                    </a:solidFill>
                    <a:latin typeface="Helvetica" panose="020B0604020202020204" pitchFamily="34" charset="0"/>
                    <a:ea typeface="+mn-ea"/>
                    <a:cs typeface="+mn-cs"/>
                  </a:defRPr>
                </a:pPr>
                <a:r>
                  <a:rPr lang="en-US" b="0"/>
                  <a:t>Normalized Number of Homes Weatherized</a:t>
                </a:r>
              </a:p>
            </c:rich>
          </c:tx>
          <c:layout>
            <c:manualLayout>
              <c:xMode val="edge"/>
              <c:yMode val="edge"/>
              <c:x val="1.2863429934374317E-2"/>
              <c:y val="3.5558651678633195E-2"/>
            </c:manualLayout>
          </c:layout>
          <c:overlay val="0"/>
          <c:spPr>
            <a:noFill/>
            <a:ln>
              <a:noFill/>
            </a:ln>
            <a:effectLst/>
          </c:spPr>
          <c:txPr>
            <a:bodyPr rot="-5400000" spcFirstLastPara="1" vertOverflow="ellipsis" vert="horz" wrap="square" anchor="ctr" anchorCtr="1"/>
            <a:lstStyle/>
            <a:p>
              <a:pPr>
                <a:defRPr lang="en-US" sz="1400" b="0"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crossAx val="1110398800"/>
        <c:crosses val="autoZero"/>
        <c:crossBetween val="between"/>
      </c:valAx>
      <c:spPr>
        <a:noFill/>
        <a:ln>
          <a:noFill/>
        </a:ln>
        <a:effectLst/>
      </c:spPr>
    </c:plotArea>
    <c:legend>
      <c:legendPos val="b"/>
      <c:layout>
        <c:manualLayout>
          <c:xMode val="edge"/>
          <c:yMode val="edge"/>
          <c:x val="0.20848671922181888"/>
          <c:y val="0.91804778236470697"/>
          <c:w val="0.57980582243597734"/>
          <c:h val="6.4264949153977555E-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ctr">
        <a:defRPr lang="en-US" sz="1400" b="1"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'Input Calculations'!$Z$105</c:f>
              <c:strCache>
                <c:ptCount val="1"/>
                <c:pt idx="0">
                  <c:v>Program Retrofits</c:v>
                </c:pt>
              </c:strCache>
            </c:strRef>
          </c:tx>
          <c:spPr>
            <a:solidFill>
              <a:schemeClr val="accent4"/>
            </a:solidFill>
            <a:ln>
              <a:noFill/>
            </a:ln>
            <a:effectLst/>
          </c:spPr>
          <c:invertIfNegative val="0"/>
          <c:cat>
            <c:numRef>
              <c:f>'Input Calculations'!$AA$94:$AF$94</c:f>
              <c:numCache>
                <c:formatCode>General</c:formatCode>
                <c:ptCount val="5"/>
                <c:pt idx="0">
                  <c:v>2016</c:v>
                </c:pt>
                <c:pt idx="1">
                  <c:v>2017</c:v>
                </c:pt>
                <c:pt idx="2">
                  <c:v>2018</c:v>
                </c:pt>
                <c:pt idx="3">
                  <c:v>2019</c:v>
                </c:pt>
                <c:pt idx="4">
                  <c:v>2020</c:v>
                </c:pt>
              </c:numCache>
              <c:extLst/>
            </c:numRef>
          </c:cat>
          <c:val>
            <c:numRef>
              <c:f>'Input Calculations'!$AA$105:$AF$105</c:f>
              <c:numCache>
                <c:formatCode>_(* #,##0_);_(* \(#,##0\);_(* "-"??_);_(@_)</c:formatCode>
                <c:ptCount val="5"/>
                <c:pt idx="0">
                  <c:v>4872.275941261174</c:v>
                </c:pt>
                <c:pt idx="1">
                  <c:v>4972.2484766962516</c:v>
                </c:pt>
                <c:pt idx="2">
                  <c:v>3661.367668146439</c:v>
                </c:pt>
                <c:pt idx="3">
                  <c:v>3218.0693454530319</c:v>
                </c:pt>
                <c:pt idx="4">
                  <c:v>2930.1707998784486</c:v>
                </c:pt>
              </c:numCache>
              <c:extLst/>
            </c:numRef>
          </c:val>
          <c:extLst>
            <c:ext xmlns:c16="http://schemas.microsoft.com/office/drawing/2014/chart" uri="{C3380CC4-5D6E-409C-BE32-E72D297353CC}">
              <c16:uniqueId val="{00000000-7037-4839-B186-8E77C09A8CED}"/>
            </c:ext>
          </c:extLst>
        </c:ser>
        <c:ser>
          <c:idx val="1"/>
          <c:order val="1"/>
          <c:tx>
            <c:strRef>
              <c:f>'Input Calculations'!$Z$106</c:f>
              <c:strCache>
                <c:ptCount val="1"/>
                <c:pt idx="0">
                  <c:v>Non-Program Retrofits</c:v>
                </c:pt>
              </c:strCache>
            </c:strRef>
          </c:tx>
          <c:spPr>
            <a:solidFill>
              <a:schemeClr val="accent2"/>
            </a:solidFill>
            <a:ln>
              <a:noFill/>
            </a:ln>
            <a:effectLst/>
          </c:spPr>
          <c:invertIfNegative val="0"/>
          <c:cat>
            <c:numRef>
              <c:f>'Input Calculations'!$AA$94:$AF$94</c:f>
              <c:numCache>
                <c:formatCode>General</c:formatCode>
                <c:ptCount val="5"/>
                <c:pt idx="0">
                  <c:v>2016</c:v>
                </c:pt>
                <c:pt idx="1">
                  <c:v>2017</c:v>
                </c:pt>
                <c:pt idx="2">
                  <c:v>2018</c:v>
                </c:pt>
                <c:pt idx="3">
                  <c:v>2019</c:v>
                </c:pt>
                <c:pt idx="4">
                  <c:v>2020</c:v>
                </c:pt>
              </c:numCache>
              <c:extLst/>
            </c:numRef>
          </c:cat>
          <c:val>
            <c:numRef>
              <c:f>'Input Calculations'!$AA$106:$AF$106</c:f>
              <c:numCache>
                <c:formatCode>_(* #,##0_);_(* \(#,##0\);_(* "-"??_);_(@_)</c:formatCode>
                <c:ptCount val="5"/>
                <c:pt idx="0">
                  <c:v>2800.9809794973789</c:v>
                </c:pt>
                <c:pt idx="1">
                  <c:v>2795.820979258131</c:v>
                </c:pt>
                <c:pt idx="2">
                  <c:v>2863.4810146498971</c:v>
                </c:pt>
                <c:pt idx="3">
                  <c:v>2886.361493185339</c:v>
                </c:pt>
                <c:pt idx="4">
                  <c:v>2901.2211399631133</c:v>
                </c:pt>
              </c:numCache>
              <c:extLst/>
            </c:numRef>
          </c:val>
          <c:extLst>
            <c:ext xmlns:c16="http://schemas.microsoft.com/office/drawing/2014/chart" uri="{C3380CC4-5D6E-409C-BE32-E72D297353CC}">
              <c16:uniqueId val="{00000001-7037-4839-B186-8E77C09A8CED}"/>
            </c:ext>
          </c:extLst>
        </c:ser>
        <c:dLbls>
          <c:showLegendKey val="0"/>
          <c:showVal val="0"/>
          <c:showCatName val="0"/>
          <c:showSerName val="0"/>
          <c:showPercent val="0"/>
          <c:showBubbleSize val="0"/>
        </c:dLbls>
        <c:gapWidth val="150"/>
        <c:overlap val="100"/>
        <c:axId val="566000512"/>
        <c:axId val="565990528"/>
      </c:barChart>
      <c:catAx>
        <c:axId val="56600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crossAx val="565990528"/>
        <c:crosses val="autoZero"/>
        <c:auto val="1"/>
        <c:lblAlgn val="ctr"/>
        <c:lblOffset val="100"/>
        <c:noMultiLvlLbl val="0"/>
      </c:catAx>
      <c:valAx>
        <c:axId val="565990528"/>
        <c:scaling>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a:defRPr lang="en-US" sz="1400" b="0" i="0" u="none" strike="noStrike" kern="1200" baseline="0" dirty="0">
                    <a:solidFill>
                      <a:schemeClr val="tx1">
                        <a:lumMod val="65000"/>
                        <a:lumOff val="35000"/>
                      </a:schemeClr>
                    </a:solidFill>
                    <a:latin typeface="Helvetica" panose="020B0604020202020204" pitchFamily="34" charset="0"/>
                    <a:ea typeface="+mn-ea"/>
                    <a:cs typeface="+mn-cs"/>
                  </a:defRPr>
                </a:pPr>
                <a:r>
                  <a:rPr lang="en-US" sz="1400" b="0" i="0" u="none" strike="noStrike" kern="1200" baseline="0" dirty="0">
                    <a:solidFill>
                      <a:schemeClr val="tx1">
                        <a:lumMod val="65000"/>
                        <a:lumOff val="35000"/>
                      </a:schemeClr>
                    </a:solidFill>
                    <a:latin typeface="Helvetica" panose="020B0604020202020204" pitchFamily="34" charset="0"/>
                    <a:ea typeface="+mn-ea"/>
                    <a:cs typeface="+mn-cs"/>
                  </a:rPr>
                  <a:t>Normalized Number of Homes Weatherized</a:t>
                </a:r>
              </a:p>
            </c:rich>
          </c:tx>
          <c:overlay val="0"/>
          <c:spPr>
            <a:noFill/>
            <a:ln>
              <a:noFill/>
            </a:ln>
            <a:effectLst/>
          </c:spPr>
          <c:txPr>
            <a:bodyPr rot="-5400000" spcFirstLastPara="1" vertOverflow="ellipsis" vert="horz" wrap="square" anchor="ctr" anchorCtr="1"/>
            <a:lstStyle/>
            <a:p>
              <a:pPr algn="ctr">
                <a:defRPr lang="en-US" sz="1400" b="0" i="0" u="none" strike="noStrike" kern="1200" baseline="0" dirty="0">
                  <a:solidFill>
                    <a:schemeClr val="tx1">
                      <a:lumMod val="65000"/>
                      <a:lumOff val="35000"/>
                    </a:schemeClr>
                  </a:solidFill>
                  <a:latin typeface="Helvetica" panose="020B0604020202020204" pitchFamily="34" charset="0"/>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crossAx val="56600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65000"/>
                  <a:lumOff val="35000"/>
                </a:schemeClr>
              </a:solidFill>
              <a:latin typeface="Helvetica" panose="020B06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'Input Calculations'!$O$102</c:f>
              <c:strCache>
                <c:ptCount val="1"/>
                <c:pt idx="0">
                  <c:v>Program Retrofits</c:v>
                </c:pt>
              </c:strCache>
            </c:strRef>
          </c:tx>
          <c:spPr>
            <a:solidFill>
              <a:schemeClr val="accent4"/>
            </a:solidFill>
            <a:ln>
              <a:noFill/>
            </a:ln>
            <a:effectLst/>
          </c:spPr>
          <c:invertIfNegative val="0"/>
          <c:cat>
            <c:numRef>
              <c:f>'Input Calculations'!$P$94:$T$94</c:f>
              <c:numCache>
                <c:formatCode>General</c:formatCode>
                <c:ptCount val="5"/>
                <c:pt idx="0">
                  <c:v>2016</c:v>
                </c:pt>
                <c:pt idx="1">
                  <c:v>2017</c:v>
                </c:pt>
                <c:pt idx="2">
                  <c:v>2018</c:v>
                </c:pt>
                <c:pt idx="3">
                  <c:v>2019</c:v>
                </c:pt>
                <c:pt idx="4">
                  <c:v>2020</c:v>
                </c:pt>
              </c:numCache>
            </c:numRef>
          </c:cat>
          <c:val>
            <c:numRef>
              <c:f>'Input Calculations'!$P$102:$T$102</c:f>
              <c:numCache>
                <c:formatCode>_(* #,##0_);_(* \(#,##0\);_(* "-"??_);_(@_)</c:formatCode>
                <c:ptCount val="5"/>
                <c:pt idx="0">
                  <c:v>206.90610792203307</c:v>
                </c:pt>
                <c:pt idx="1">
                  <c:v>367.60093287551342</c:v>
                </c:pt>
                <c:pt idx="2">
                  <c:v>178.56159528611406</c:v>
                </c:pt>
                <c:pt idx="3">
                  <c:v>380.23747130623906</c:v>
                </c:pt>
                <c:pt idx="4">
                  <c:v>402.96786671034658</c:v>
                </c:pt>
              </c:numCache>
            </c:numRef>
          </c:val>
          <c:extLst>
            <c:ext xmlns:c16="http://schemas.microsoft.com/office/drawing/2014/chart" uri="{C3380CC4-5D6E-409C-BE32-E72D297353CC}">
              <c16:uniqueId val="{00000000-5185-4300-8406-2A5E59A41FB1}"/>
            </c:ext>
          </c:extLst>
        </c:ser>
        <c:ser>
          <c:idx val="1"/>
          <c:order val="1"/>
          <c:tx>
            <c:strRef>
              <c:f>'Input Calculations'!$O$103</c:f>
              <c:strCache>
                <c:ptCount val="1"/>
                <c:pt idx="0">
                  <c:v>Non-Program Retrofits</c:v>
                </c:pt>
              </c:strCache>
            </c:strRef>
          </c:tx>
          <c:spPr>
            <a:solidFill>
              <a:schemeClr val="accent2"/>
            </a:solidFill>
            <a:ln>
              <a:noFill/>
            </a:ln>
            <a:effectLst/>
          </c:spPr>
          <c:invertIfNegative val="0"/>
          <c:cat>
            <c:numRef>
              <c:f>'Input Calculations'!$P$94:$T$94</c:f>
              <c:numCache>
                <c:formatCode>General</c:formatCode>
                <c:ptCount val="5"/>
                <c:pt idx="0">
                  <c:v>2016</c:v>
                </c:pt>
                <c:pt idx="1">
                  <c:v>2017</c:v>
                </c:pt>
                <c:pt idx="2">
                  <c:v>2018</c:v>
                </c:pt>
                <c:pt idx="3">
                  <c:v>2019</c:v>
                </c:pt>
                <c:pt idx="4">
                  <c:v>2020</c:v>
                </c:pt>
              </c:numCache>
            </c:numRef>
          </c:cat>
          <c:val>
            <c:numRef>
              <c:f>'Input Calculations'!$P$103:$T$103</c:f>
              <c:numCache>
                <c:formatCode>_(* #,##0_);_(* \(#,##0\);_(* "-"??_);_(@_)</c:formatCode>
                <c:ptCount val="5"/>
                <c:pt idx="0">
                  <c:v>2145.0818629514029</c:v>
                </c:pt>
                <c:pt idx="1">
                  <c:v>2026.297896703416</c:v>
                </c:pt>
                <c:pt idx="2">
                  <c:v>2166.0338359426632</c:v>
                </c:pt>
                <c:pt idx="3">
                  <c:v>2016.957097117112</c:v>
                </c:pt>
                <c:pt idx="4">
                  <c:v>2000.1550219957348</c:v>
                </c:pt>
              </c:numCache>
            </c:numRef>
          </c:val>
          <c:extLst>
            <c:ext xmlns:c16="http://schemas.microsoft.com/office/drawing/2014/chart" uri="{C3380CC4-5D6E-409C-BE32-E72D297353CC}">
              <c16:uniqueId val="{00000001-5185-4300-8406-2A5E59A41FB1}"/>
            </c:ext>
          </c:extLst>
        </c:ser>
        <c:dLbls>
          <c:showLegendKey val="0"/>
          <c:showVal val="0"/>
          <c:showCatName val="0"/>
          <c:showSerName val="0"/>
          <c:showPercent val="0"/>
          <c:showBubbleSize val="0"/>
        </c:dLbls>
        <c:gapWidth val="150"/>
        <c:overlap val="100"/>
        <c:axId val="524070512"/>
        <c:axId val="524055952"/>
      </c:barChart>
      <c:catAx>
        <c:axId val="52407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4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524055952"/>
        <c:crosses val="autoZero"/>
        <c:auto val="1"/>
        <c:lblAlgn val="ctr"/>
        <c:lblOffset val="100"/>
        <c:noMultiLvlLbl val="0"/>
      </c:catAx>
      <c:valAx>
        <c:axId val="524055952"/>
        <c:scaling>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1400" b="0" i="0" u="none" strike="noStrike" kern="1200" baseline="0" dirty="0">
                    <a:solidFill>
                      <a:schemeClr val="tx1">
                        <a:lumMod val="65000"/>
                        <a:lumOff val="35000"/>
                      </a:schemeClr>
                    </a:solidFill>
                    <a:latin typeface="Helvetica" panose="020B0604020202020204" pitchFamily="34" charset="0"/>
                    <a:ea typeface="+mn-ea"/>
                    <a:cs typeface="Helvetica" panose="020B0604020202020204" pitchFamily="34" charset="0"/>
                  </a:rPr>
                  <a:t>Normalized Number of Homes Weatherized</a:t>
                </a:r>
              </a:p>
            </c:rich>
          </c:tx>
          <c:overlay val="0"/>
          <c:spPr>
            <a:noFill/>
            <a:ln>
              <a:noFill/>
            </a:ln>
            <a:effectLst/>
          </c:spPr>
          <c:txPr>
            <a:bodyPr rot="-54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52407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Helvetica" panose="020B0604020202020204" pitchFamily="34" charset="0"/>
          <a:cs typeface="Helvetica"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2998E-E9FB-4FFD-B5C3-D61D4F8EF49A}" type="datetimeFigureOut">
              <a:rPr lang="en-US" smtClean="0"/>
              <a:t>10/17/2022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72EDE-810A-4681-A379-3AF02F27B578}" type="slidenum">
              <a:rPr lang="en-US" smtClean="0"/>
              <a:t>‹#›</a:t>
            </a:fld>
            <a:endParaRPr lang="en-US" dirty="0"/>
          </a:p>
        </p:txBody>
      </p:sp>
    </p:spTree>
    <p:extLst>
      <p:ext uri="{BB962C8B-B14F-4D97-AF65-F5344CB8AC3E}">
        <p14:creationId xmlns:p14="http://schemas.microsoft.com/office/powerpoint/2010/main" val="329161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gdtiffer?utm_source=unsplash&amp;utm_medium=referral&amp;utm_content=creditCopyTex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s/photos/oregon?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tf.nwcouncil.org/about-rtf/conservation-achievements/202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Photo</a:t>
            </a:r>
            <a:r>
              <a:rPr lang="en-US" i="1" baseline="0" dirty="0" smtClean="0"/>
              <a:t> by Johannes </a:t>
            </a:r>
            <a:r>
              <a:rPr lang="en-US" i="1" baseline="0" dirty="0" err="1" smtClean="0"/>
              <a:t>Plenio</a:t>
            </a:r>
            <a:r>
              <a:rPr lang="en-US" i="1" baseline="0" dirty="0" smtClean="0"/>
              <a:t> – www.unsplash.com </a:t>
            </a:r>
            <a:endParaRPr lang="en-US" i="1" baseline="0" dirty="0"/>
          </a:p>
        </p:txBody>
      </p:sp>
      <p:sp>
        <p:nvSpPr>
          <p:cNvPr id="4" name="Slide Number Placeholder 3"/>
          <p:cNvSpPr>
            <a:spLocks noGrp="1"/>
          </p:cNvSpPr>
          <p:nvPr>
            <p:ph type="sldNum" sz="quarter" idx="10"/>
          </p:nvPr>
        </p:nvSpPr>
        <p:spPr/>
        <p:txBody>
          <a:bodyPr/>
          <a:lstStyle/>
          <a:p>
            <a:fld id="{7503BD8D-98F6-4FB1-8E6B-CDFB7490A707}" type="slidenum">
              <a:rPr lang="en-US" smtClean="0"/>
              <a:t>1</a:t>
            </a:fld>
            <a:endParaRPr lang="en-US" dirty="0"/>
          </a:p>
        </p:txBody>
      </p:sp>
    </p:spTree>
    <p:extLst>
      <p:ext uri="{BB962C8B-B14F-4D97-AF65-F5344CB8AC3E}">
        <p14:creationId xmlns:p14="http://schemas.microsoft.com/office/powerpoint/2010/main" val="95747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dive into findings! We’ll start by giving a picture of the </a:t>
            </a:r>
            <a:r>
              <a:rPr lang="en-US" sz="1200" kern="1200" dirty="0" err="1">
                <a:solidFill>
                  <a:schemeClr val="tx1"/>
                </a:solidFill>
                <a:effectLst/>
                <a:latin typeface="+mn-lt"/>
                <a:ea typeface="+mn-ea"/>
                <a:cs typeface="+mn-cs"/>
              </a:rPr>
              <a:t>Wx</a:t>
            </a:r>
            <a:r>
              <a:rPr lang="en-US" sz="1200" kern="1200" dirty="0">
                <a:solidFill>
                  <a:schemeClr val="tx1"/>
                </a:solidFill>
                <a:effectLst/>
                <a:latin typeface="+mn-lt"/>
                <a:ea typeface="+mn-ea"/>
                <a:cs typeface="+mn-cs"/>
              </a:rPr>
              <a:t> market as a whole, inclusive of insulation, air sealing, and windows, and spanning across all existing home segments (SF, MH, MF).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we’ll zoom in on the biggest portion of the market, which is insulation in existing single family homes. And I'll also quickly touch on windows and air sealing.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t>One last note: the findings I’m going to show you are going through our external review process in the coming weeks. We don’t anticipate major changes to the results from the review process, but all data should be considered draft for now.</a:t>
            </a:r>
            <a:endParaRPr lang="en-US" dirty="0"/>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10</a:t>
            </a:fld>
            <a:endParaRPr lang="en-US" dirty="0"/>
          </a:p>
        </p:txBody>
      </p:sp>
    </p:spTree>
    <p:extLst>
      <p:ext uri="{BB962C8B-B14F-4D97-AF65-F5344CB8AC3E}">
        <p14:creationId xmlns:p14="http://schemas.microsoft.com/office/powerpoint/2010/main" val="406344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finding,</a:t>
            </a:r>
            <a:r>
              <a:rPr lang="en-US" baseline="0" dirty="0"/>
              <a:t> overall at the regional level, total </a:t>
            </a:r>
            <a:r>
              <a:rPr lang="en-US" dirty="0"/>
              <a:t>Weatherization activity is relatively steady over the years, with maybe a slight decreasing trend.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chart is showing the Wx activity in terms of normalized number of homes fully weatherized in each year from 2016 to 2020. This includes shell upgrades from insulation, windows, and air sealing in all electrically heated residential building types. </a:t>
            </a:r>
          </a:p>
          <a:p>
            <a:pPr rtl="0" fontAlgn="ctr"/>
            <a:endParaRPr lang="en-US" sz="120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5"/>
          </p:nvPr>
        </p:nvSpPr>
        <p:spPr/>
        <p:txBody>
          <a:bodyPr/>
          <a:lstStyle/>
          <a:p>
            <a:fld id="{67972EDE-810A-4681-A379-3AF02F27B578}" type="slidenum">
              <a:rPr lang="en-US" smtClean="0"/>
              <a:t>11</a:t>
            </a:fld>
            <a:endParaRPr lang="en-US" dirty="0"/>
          </a:p>
        </p:txBody>
      </p:sp>
    </p:spTree>
    <p:extLst>
      <p:ext uri="{BB962C8B-B14F-4D97-AF65-F5344CB8AC3E}">
        <p14:creationId xmlns:p14="http://schemas.microsoft.com/office/powerpoint/2010/main" val="4174809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accent4"/>
                </a:solidFill>
              </a:rPr>
              <a:t>That steady market activity is equivalent to about 110,000 fully weatherized homes between 2016 and 2020. We don’t know how many </a:t>
            </a:r>
            <a:r>
              <a:rPr lang="en-US" sz="1200" b="0" i="1" dirty="0">
                <a:solidFill>
                  <a:schemeClr val="accent4"/>
                </a:solidFill>
              </a:rPr>
              <a:t>actual</a:t>
            </a:r>
            <a:r>
              <a:rPr lang="en-US" sz="1200" b="0" i="0" dirty="0">
                <a:solidFill>
                  <a:schemeClr val="accent4"/>
                </a:solidFill>
              </a:rPr>
              <a:t> homes that were upgraded by a contractor in the region, but we do know the total amount and it represents a significant amount of insulation, windows, and air sealing happening in homes throughout the region. </a:t>
            </a:r>
            <a:endParaRPr lang="en-US" sz="1200" b="0" dirty="0">
              <a:solidFill>
                <a:schemeClr val="accent4"/>
              </a:solidFill>
            </a:endParaRPr>
          </a:p>
          <a:p>
            <a:pPr marL="0" indent="0">
              <a:buFont typeface="Arial" panose="020B0604020202020204" pitchFamily="34" charset="0"/>
              <a:buNone/>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72EDE-810A-4681-A379-3AF02F27B5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287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What's programs' portion of this market? We estimate that regional programs fund about 40% of Wx jobs in the region in 2020, the latest year that data is available. </a:t>
            </a:r>
            <a:r>
              <a:rPr lang="en-US" sz="1800" kern="1200" dirty="0">
                <a:solidFill>
                  <a:schemeClr val="tx1"/>
                </a:solidFill>
                <a:effectLst/>
                <a:latin typeface="+mn-lt"/>
                <a:ea typeface="+mn-ea"/>
                <a:cs typeface="+mn-cs"/>
              </a:rPr>
              <a:t>This is a decrease from what was happening back in 2016, when programs captured more of the total market.  </a:t>
            </a:r>
            <a:r>
              <a:rPr lang="en-US" sz="1800" dirty="0">
                <a:effectLst/>
                <a:latin typeface="Segoe UI" panose="020B0502040204020203" pitchFamily="34" charset="0"/>
              </a:rPr>
              <a:t>While this does mean we as a utility community only pay for 40% of the savings, getting more people involved in utility programs represents an opportunity to ensure deeper, more thorough weatherization jobs, and form a relationship with utilities that can be leveraged for other programs.</a:t>
            </a:r>
            <a:endParaRPr lang="en-US" sz="1800" dirty="0">
              <a:effectLst/>
              <a:latin typeface="Arial" panose="020B0604020202020204" pitchFamily="34" charset="0"/>
            </a:endParaRPr>
          </a:p>
          <a:p>
            <a:endParaRPr lang="en-US" dirty="0"/>
          </a:p>
          <a:p>
            <a:r>
              <a:rPr lang="en-US" i="1" dirty="0"/>
              <a:t>Chart Sources</a:t>
            </a:r>
          </a:p>
          <a:p>
            <a:r>
              <a:rPr lang="en-US" i="0" dirty="0"/>
              <a:t>Non-Program Retrofits: Cadeo analysis of RBSA I, RBSA II, and Principia market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Program Retrofits: Northwest Power and Conservation Council Regional Conservation Progress Report, 2020</a:t>
            </a:r>
          </a:p>
          <a:p>
            <a:endParaRPr lang="en-US" i="0" dirty="0"/>
          </a:p>
        </p:txBody>
      </p:sp>
      <p:sp>
        <p:nvSpPr>
          <p:cNvPr id="4" name="Slide Number Placeholder 3"/>
          <p:cNvSpPr>
            <a:spLocks noGrp="1"/>
          </p:cNvSpPr>
          <p:nvPr>
            <p:ph type="sldNum" sz="quarter" idx="5"/>
          </p:nvPr>
        </p:nvSpPr>
        <p:spPr/>
        <p:txBody>
          <a:bodyPr/>
          <a:lstStyle/>
          <a:p>
            <a:fld id="{67972EDE-810A-4681-A379-3AF02F27B578}" type="slidenum">
              <a:rPr lang="en-US" smtClean="0"/>
              <a:t>13</a:t>
            </a:fld>
            <a:endParaRPr lang="en-US" dirty="0"/>
          </a:p>
        </p:txBody>
      </p:sp>
    </p:spTree>
    <p:extLst>
      <p:ext uri="{BB962C8B-B14F-4D97-AF65-F5344CB8AC3E}">
        <p14:creationId xmlns:p14="http://schemas.microsoft.com/office/powerpoint/2010/main" val="3940144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zoom into single family</a:t>
            </a:r>
            <a:r>
              <a:rPr lang="en-US" baseline="0" dirty="0"/>
              <a:t> insulation market, which represents the biggest source of Wx activity (32% in 2016 and 42% in 2021) and was the primary focus of our research. </a:t>
            </a:r>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14</a:t>
            </a:fld>
            <a:endParaRPr lang="en-US" dirty="0"/>
          </a:p>
        </p:txBody>
      </p:sp>
    </p:spTree>
    <p:extLst>
      <p:ext uri="{BB962C8B-B14F-4D97-AF65-F5344CB8AC3E}">
        <p14:creationId xmlns:p14="http://schemas.microsoft.com/office/powerpoint/2010/main" val="74890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Just a quick overview of the insulation supply chain. Our research focuses on the most common path for existing weatherization retrofits, which is for insulation materials to travel through distributors and installed by professional installers in existing homes. Our research does indicate that new construction is a larger piece of the insulation market than retrofits in the Northwest, but that was not the focus of our research. </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Source: </a:t>
            </a:r>
            <a:r>
              <a:rPr lang="en-US" i="0" dirty="0"/>
              <a:t>BPA</a:t>
            </a:r>
            <a:r>
              <a:rPr lang="en-US" i="0" baseline="0" dirty="0"/>
              <a:t> </a:t>
            </a:r>
            <a:r>
              <a:rPr lang="en-US" i="0" dirty="0"/>
              <a:t>Insulation Installer Survey, 2020</a:t>
            </a:r>
          </a:p>
          <a:p>
            <a:pPr marL="0" indent="0">
              <a:buNone/>
            </a:pPr>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15</a:t>
            </a:fld>
            <a:endParaRPr lang="en-US" dirty="0"/>
          </a:p>
        </p:txBody>
      </p:sp>
    </p:spTree>
    <p:extLst>
      <p:ext uri="{BB962C8B-B14F-4D97-AF65-F5344CB8AC3E}">
        <p14:creationId xmlns:p14="http://schemas.microsoft.com/office/powerpoint/2010/main" val="112231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Overall, insulation in existing single family</a:t>
            </a:r>
            <a:r>
              <a:rPr lang="en-US" sz="1200" i="0" baseline="0" dirty="0"/>
              <a:t> homes</a:t>
            </a:r>
            <a:r>
              <a:rPr lang="en-US" sz="1200" i="0" dirty="0"/>
              <a:t> is increasing slightly over time</a:t>
            </a:r>
            <a:r>
              <a:rPr lang="en-US" sz="120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t>Program activity represented about 30% of total market in 2020/2021. This number matches what we learned from the insulation installer survey as well, where installers reported </a:t>
            </a:r>
            <a:r>
              <a:rPr lang="en-US" dirty="0"/>
              <a:t>approximately a third of</a:t>
            </a:r>
            <a:r>
              <a:rPr lang="en-US" baseline="0" dirty="0"/>
              <a:t> insulation</a:t>
            </a:r>
            <a:r>
              <a:rPr lang="en-US" dirty="0"/>
              <a:t> projects participate in utility programs.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see here that fewer insulation projects are going through programs over time, which is similar to what we saw in the total </a:t>
            </a:r>
            <a:r>
              <a:rPr lang="en-US" sz="1200" kern="1200" dirty="0" err="1">
                <a:solidFill>
                  <a:schemeClr val="tx1"/>
                </a:solidFill>
                <a:effectLst/>
                <a:latin typeface="+mn-lt"/>
                <a:ea typeface="+mn-ea"/>
                <a:cs typeface="+mn-cs"/>
              </a:rPr>
              <a:t>Wx</a:t>
            </a:r>
            <a:r>
              <a:rPr lang="en-US" sz="1200" kern="1200" dirty="0">
                <a:solidFill>
                  <a:schemeClr val="tx1"/>
                </a:solidFill>
                <a:effectLst/>
                <a:latin typeface="+mn-lt"/>
                <a:ea typeface="+mn-ea"/>
                <a:cs typeface="+mn-cs"/>
              </a:rPr>
              <a:t> market. </a:t>
            </a:r>
            <a:endParaRPr lang="en-US" dirty="0"/>
          </a:p>
          <a:p>
            <a:endParaRPr lang="en-US" dirty="0"/>
          </a:p>
          <a:p>
            <a:r>
              <a:rPr lang="en-US" dirty="0"/>
              <a:t>There are many reasons that projects might not participate in programs. Reasons include: </a:t>
            </a:r>
          </a:p>
          <a:p>
            <a:pPr marL="228600" indent="-228600">
              <a:buAutoNum type="arabicParenR"/>
            </a:pPr>
            <a:r>
              <a:rPr lang="en-US" dirty="0"/>
              <a:t>No program available</a:t>
            </a:r>
          </a:p>
          <a:p>
            <a:pPr marL="228600" indent="-228600">
              <a:buAutoNum type="arabicParenR"/>
            </a:pPr>
            <a:r>
              <a:rPr lang="en-US" dirty="0"/>
              <a:t>Project doesn’t meet program specifications (such as maximum starting R-Value)</a:t>
            </a:r>
          </a:p>
          <a:p>
            <a:pPr marL="228600" indent="-228600">
              <a:buAutoNum type="arabicParenR"/>
            </a:pPr>
            <a:r>
              <a:rPr lang="en-US" dirty="0"/>
              <a:t>Project participates in a low-income program or other programs that are not funded by utilities</a:t>
            </a:r>
          </a:p>
          <a:p>
            <a:pPr marL="228600" indent="-228600">
              <a:buAutoNum type="arabicParenR"/>
            </a:pPr>
            <a:r>
              <a:rPr lang="en-US" dirty="0"/>
              <a:t>Installer or home owner preference</a:t>
            </a:r>
            <a:endParaRPr lang="en-US" sz="120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solidFill>
            </a:endParaRPr>
          </a:p>
          <a:p>
            <a:r>
              <a:rPr lang="en-US" i="1" dirty="0"/>
              <a:t>Chart Sources</a:t>
            </a:r>
          </a:p>
          <a:p>
            <a:r>
              <a:rPr lang="en-US" i="0" dirty="0"/>
              <a:t>Program Retrofits: Northwest Power and Conservation Council Regional Conservation Progress Report, 2020</a:t>
            </a:r>
          </a:p>
          <a:p>
            <a:r>
              <a:rPr lang="en-US" i="0" dirty="0"/>
              <a:t>Non-Program Retrofits: </a:t>
            </a:r>
            <a:r>
              <a:rPr lang="en-US" i="0" dirty="0" err="1"/>
              <a:t>Cadeo</a:t>
            </a:r>
            <a:r>
              <a:rPr lang="en-US" i="0" dirty="0"/>
              <a:t> analysis of RBSA I, RBSA II, and Principia market data</a:t>
            </a:r>
          </a:p>
        </p:txBody>
      </p:sp>
      <p:sp>
        <p:nvSpPr>
          <p:cNvPr id="4" name="Slide Number Placeholder 3"/>
          <p:cNvSpPr>
            <a:spLocks noGrp="1"/>
          </p:cNvSpPr>
          <p:nvPr>
            <p:ph type="sldNum" sz="quarter" idx="5"/>
          </p:nvPr>
        </p:nvSpPr>
        <p:spPr/>
        <p:txBody>
          <a:bodyPr/>
          <a:lstStyle/>
          <a:p>
            <a:fld id="{67972EDE-810A-4681-A379-3AF02F27B578}" type="slidenum">
              <a:rPr lang="en-US" smtClean="0"/>
              <a:t>16</a:t>
            </a:fld>
            <a:endParaRPr lang="en-US" dirty="0"/>
          </a:p>
        </p:txBody>
      </p:sp>
    </p:spTree>
    <p:extLst>
      <p:ext uri="{BB962C8B-B14F-4D97-AF65-F5344CB8AC3E}">
        <p14:creationId xmlns:p14="http://schemas.microsoft.com/office/powerpoint/2010/main" val="45676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a:t>
            </a:r>
            <a:r>
              <a:rPr lang="en-US" baseline="0" dirty="0"/>
              <a:t> shown you</a:t>
            </a:r>
            <a:r>
              <a:rPr lang="en-US" dirty="0"/>
              <a:t> the hard data about what's going on with the insulation market. Let’s look at some other insights we learned</a:t>
            </a:r>
            <a:r>
              <a:rPr lang="en-US" baseline="0" dirty="0"/>
              <a:t> about the market directly from installers.</a:t>
            </a:r>
            <a:endParaRPr lang="en-US" dirty="0"/>
          </a:p>
          <a:p>
            <a:endParaRPr lang="en-US" dirty="0"/>
          </a:p>
          <a:p>
            <a:r>
              <a:rPr lang="en-US" dirty="0"/>
              <a:t>Half of contractors use identical installation practices in</a:t>
            </a:r>
            <a:r>
              <a:rPr lang="en-US" baseline="0" dirty="0"/>
              <a:t> non-program and program jobs</a:t>
            </a:r>
            <a:r>
              <a:rPr lang="en-US" dirty="0"/>
              <a:t>. Programs adopt specifications to ensure that weatherization projects deliver the promised energy savings, are more durable, and capture all opportunities for improving occupant comfort such as measures that might be covered by insulation. </a:t>
            </a:r>
          </a:p>
          <a:p>
            <a:endParaRPr lang="en-US" dirty="0"/>
          </a:p>
          <a:p>
            <a:r>
              <a:rPr lang="en-US" sz="1200" kern="1200" dirty="0">
                <a:solidFill>
                  <a:schemeClr val="tx1"/>
                </a:solidFill>
                <a:effectLst/>
                <a:latin typeface="+mn-lt"/>
                <a:ea typeface="+mn-ea"/>
                <a:cs typeface="+mn-cs"/>
              </a:rPr>
              <a:t>Within the group that reported differences between program and non-program work, installers described the main difference being that programs typically have more requirements on venting or air sealing, and they also require the existing R-value to be below a certain threshold to qualify for incentives.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us, the key takeaway from this finding is that non-program jobs may not be that different from program jobs when it comes to the insulation job itself.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rather,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program jobs are promoting other related measures such as air sealing the component first. More stringent requirements for the starting condition target homes that likely need Wx upgrades the most for program incentives, but the homeowner will still find value in upgrading a moderately insulated house. All of this aligns with what BPA’s Comfort Ready Homes is trying to promote.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lastly, we believe that programs over the years, along with codes, have had a significant impact on the quality of weatherization projects completed in the market overall, inclusive of non-program projects…. </a:t>
            </a:r>
          </a:p>
          <a:p>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This leads to the next slide about common installation practices!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Source: </a:t>
            </a:r>
            <a:r>
              <a:rPr lang="en-US" i="0" dirty="0"/>
              <a:t>BPA</a:t>
            </a:r>
            <a:r>
              <a:rPr lang="en-US" i="0" baseline="0" dirty="0"/>
              <a:t> </a:t>
            </a:r>
            <a:r>
              <a:rPr lang="en-US" i="0" dirty="0"/>
              <a:t>Insulation Installer Survey, 2020</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72EDE-810A-4681-A379-3AF02F27B5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5372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installers surveyed, over 80% of attic insulation is installed to a depth of R-49. This finding may illustrate the influence of codes and programs on installer standard practices in the market. Just a few years ago, R-38 was a standard practice depth for attic insulation.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Source: </a:t>
            </a:r>
            <a:r>
              <a:rPr lang="en-US" i="0" dirty="0"/>
              <a:t>BPA</a:t>
            </a:r>
            <a:r>
              <a:rPr lang="en-US" i="0" baseline="0" dirty="0"/>
              <a:t> </a:t>
            </a:r>
            <a:r>
              <a:rPr lang="en-US" i="0" dirty="0"/>
              <a:t>Insulation Installer Survey,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72EDE-810A-4681-A379-3AF02F27B5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220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tx2"/>
                </a:solidFill>
              </a:rPr>
              <a:t>Installers reported that the insulation market is roughly split between retrofit projects that participate in programs, projects that are associated with a renovation, and non-program retrofits.</a:t>
            </a:r>
          </a:p>
          <a:p>
            <a:pPr marL="0" indent="0">
              <a:buFont typeface="Arial" panose="020B0604020202020204" pitchFamily="34" charset="0"/>
              <a:buNone/>
            </a:pPr>
            <a:endParaRPr lang="en-US" sz="12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2"/>
                </a:solidFill>
              </a:rPr>
              <a:t>For the </a:t>
            </a:r>
            <a:r>
              <a:rPr lang="en-US" sz="1200" dirty="0">
                <a:solidFill>
                  <a:schemeClr val="tx2"/>
                </a:solidFill>
              </a:rPr>
              <a:t>insulation projects that are associated with a larger renovation that received a building permit, the insulation is required to be increased to current building code. </a:t>
            </a:r>
            <a:r>
              <a:rPr lang="en-US" dirty="0"/>
              <a:t>Interestingly, 60% of the installers we surveyed also reported that it was “common” or “somewhat common” to insulate beyond the area covered by the permit. In other words, the homeowner or general contractor who hired the insulation contractor decided to simply insulate the entire area since the contractor was already making the trip. </a:t>
            </a:r>
            <a:endParaRPr lang="en-US" sz="1200" dirty="0">
              <a:solidFill>
                <a:schemeClr val="tx2"/>
              </a:solidFill>
            </a:endParaRPr>
          </a:p>
          <a:p>
            <a:pPr marL="0" indent="0">
              <a:buNone/>
            </a:pPr>
            <a:endParaRPr lang="en-US" dirty="0"/>
          </a:p>
          <a:p>
            <a:pPr marL="0" indent="0">
              <a:buNone/>
            </a:pPr>
            <a:r>
              <a:rPr lang="en-US" dirty="0"/>
              <a:t>Lastly</a:t>
            </a:r>
            <a:r>
              <a:rPr lang="en-US" baseline="0" dirty="0"/>
              <a:t> before me move onto windows and air sealing: </a:t>
            </a:r>
          </a:p>
          <a:p>
            <a:pPr marL="0" inden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thing our market modeling team was interested in was how</a:t>
            </a:r>
            <a:r>
              <a:rPr lang="en-US" baseline="0" dirty="0"/>
              <a:t> much insulation was being installed due to meeting code requirements as part of renovations in existing homes. We asked this question but note that there remains uncertainty around these findings because we asked the question to and insulation contractor, but a renovation permit is typically the responsibility of a different contractor or a homeowner. The installation contractor may not have clear insight into what that responsible party was doing. </a:t>
            </a:r>
          </a:p>
          <a:p>
            <a:pPr marL="0" indent="0">
              <a:buNone/>
            </a:pPr>
            <a:endParaRPr lang="en-US" dirty="0"/>
          </a:p>
          <a:p>
            <a:r>
              <a:rPr lang="en-US" i="1" dirty="0"/>
              <a:t>Source: </a:t>
            </a:r>
            <a:r>
              <a:rPr lang="en-US" i="0" dirty="0"/>
              <a:t>Insulation Installer Survey, 2020</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72EDE-810A-4681-A379-3AF02F27B5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689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CDD49-BAB0-49A7-AC16-890857683C51}" type="slidenum">
              <a:rPr lang="en-US" smtClean="0"/>
              <a:t>2</a:t>
            </a:fld>
            <a:endParaRPr lang="en-US"/>
          </a:p>
        </p:txBody>
      </p:sp>
    </p:spTree>
    <p:extLst>
      <p:ext uri="{BB962C8B-B14F-4D97-AF65-F5344CB8AC3E}">
        <p14:creationId xmlns:p14="http://schemas.microsoft.com/office/powerpoint/2010/main" val="487981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weatherization market research primarily focused on insulation, but we did include windows and air sealing in our analysis,</a:t>
            </a:r>
            <a:r>
              <a:rPr lang="en-US" baseline="0" dirty="0"/>
              <a:t> primarily summarizing what we could tell from RBSA comparison and program data.</a:t>
            </a:r>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20</a:t>
            </a:fld>
            <a:endParaRPr lang="en-US" dirty="0"/>
          </a:p>
        </p:txBody>
      </p:sp>
    </p:spTree>
    <p:extLst>
      <p:ext uri="{BB962C8B-B14F-4D97-AF65-F5344CB8AC3E}">
        <p14:creationId xmlns:p14="http://schemas.microsoft.com/office/powerpoint/2010/main" val="1953243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analysis sees the market for efficient</a:t>
            </a:r>
            <a:r>
              <a:rPr lang="en-US" baseline="0" dirty="0"/>
              <a:t> windows </a:t>
            </a:r>
            <a:r>
              <a:rPr lang="en-US" dirty="0"/>
              <a:t>decreasing slightly over time. In this case, the term “e</a:t>
            </a:r>
            <a:r>
              <a:rPr lang="en-US" i="0" dirty="0"/>
              <a:t>fficient”</a:t>
            </a:r>
            <a:r>
              <a:rPr lang="en-US" i="0" baseline="0" dirty="0"/>
              <a:t> refers </a:t>
            </a:r>
            <a:r>
              <a:rPr lang="en-US" i="0" dirty="0"/>
              <a:t>double or triple pane with a non-metal frame, aligning with program rules for qualifying for incentives.</a:t>
            </a:r>
          </a:p>
          <a:p>
            <a:endParaRPr lang="en-US" dirty="0"/>
          </a:p>
          <a:p>
            <a:r>
              <a:rPr lang="en-US" dirty="0"/>
              <a:t>This makes sense as the 2016 RBSA survey informs us that only 25% of existing</a:t>
            </a:r>
            <a:r>
              <a:rPr lang="en-US" baseline="0" dirty="0"/>
              <a:t> SF </a:t>
            </a:r>
            <a:r>
              <a:rPr lang="en-US" dirty="0"/>
              <a:t>homes still have potential for window upgrades.</a:t>
            </a:r>
          </a:p>
          <a:p>
            <a:endParaRPr lang="en-US" i="0" dirty="0"/>
          </a:p>
          <a:p>
            <a:r>
              <a:rPr lang="en-US" i="0" dirty="0"/>
              <a:t>Compared to </a:t>
            </a:r>
            <a:r>
              <a:rPr lang="en-US" i="0" baseline="0" dirty="0"/>
              <a:t>insulation where our primary data source was the Principia data, we used the two RBSAs to analyze the window improvements that occurred over time (and applied that trend to 2016-2020. </a:t>
            </a:r>
            <a:r>
              <a:rPr lang="en-US" i="0" dirty="0"/>
              <a:t>The research team believes that these data</a:t>
            </a:r>
            <a:r>
              <a:rPr lang="en-US" i="0" baseline="0" dirty="0"/>
              <a:t> from the RBSAs are </a:t>
            </a:r>
            <a:r>
              <a:rPr lang="en-US" i="0" dirty="0"/>
              <a:t>less subject to auditor uncertainty than insulation because the inputs are more objective, (for example, single pane versus double or the framing material). </a:t>
            </a:r>
          </a:p>
          <a:p>
            <a:endParaRPr lang="en-US" i="0" dirty="0"/>
          </a:p>
          <a:p>
            <a:r>
              <a:rPr lang="en-US" i="1" dirty="0"/>
              <a:t>Chart Sources</a:t>
            </a:r>
          </a:p>
          <a:p>
            <a:r>
              <a:rPr lang="en-US" i="0" dirty="0"/>
              <a:t>Program Retrofits: Northwest Power and Conservation Council Regional Conservation Progress Report, 2020</a:t>
            </a:r>
          </a:p>
          <a:p>
            <a:r>
              <a:rPr lang="en-US" i="0" dirty="0"/>
              <a:t>Non-Program Retrofits: Cadeo analysis of RBSA I and RBSA II</a:t>
            </a:r>
          </a:p>
        </p:txBody>
      </p:sp>
      <p:sp>
        <p:nvSpPr>
          <p:cNvPr id="4" name="Slide Number Placeholder 3"/>
          <p:cNvSpPr>
            <a:spLocks noGrp="1"/>
          </p:cNvSpPr>
          <p:nvPr>
            <p:ph type="sldNum" sz="quarter" idx="5"/>
          </p:nvPr>
        </p:nvSpPr>
        <p:spPr/>
        <p:txBody>
          <a:bodyPr/>
          <a:lstStyle/>
          <a:p>
            <a:fld id="{67972EDE-810A-4681-A379-3AF02F27B578}" type="slidenum">
              <a:rPr lang="en-US" smtClean="0"/>
              <a:t>21</a:t>
            </a:fld>
            <a:endParaRPr lang="en-US" dirty="0"/>
          </a:p>
        </p:txBody>
      </p:sp>
    </p:spTree>
    <p:extLst>
      <p:ext uri="{BB962C8B-B14F-4D97-AF65-F5344CB8AC3E}">
        <p14:creationId xmlns:p14="http://schemas.microsoft.com/office/powerpoint/2010/main" val="283075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0" dirty="0">
                <a:solidFill>
                  <a:schemeClr val="tx1"/>
                </a:solidFill>
              </a:rPr>
              <a:t>Most reductions in air leakage happens outside of programs. Air sealing is easy to do but hard to quantify to claim program incentives. Programs often require blower door tests performed by a trained and certified contractor to participate in an air sealing program. </a:t>
            </a:r>
          </a:p>
          <a:p>
            <a:pPr marL="0" indent="0">
              <a:buNone/>
            </a:pPr>
            <a:endParaRPr lang="en-US" dirty="0"/>
          </a:p>
          <a:p>
            <a:r>
              <a:rPr lang="en-US" dirty="0"/>
              <a:t>For the market model, we considered air sealing as the change in average building shell air leakage, not with a measure of contractor activity. This definition is somewhat broader than what many programs might consider as “air sealing”. For example, homeowners and renters alike will caulk around windows, seal pluming penetrations, or add door weatherstripping. Additionally, weatherization contractors can easily perform air sealing services as an incidental part of an insulation project, like spraying some foam around plumbing penetrations during the prep phase before insulating. Finally, home improvement projects can reduce air leakage as an inadvertent benefit of the project, including upgrading windows, adding dense-packed wall insulation, or remodeling a room. </a:t>
            </a:r>
          </a:p>
          <a:p>
            <a:endParaRPr lang="en-US" dirty="0"/>
          </a:p>
          <a:p>
            <a:r>
              <a:rPr lang="en-US" dirty="0"/>
              <a:t>We may see some influence of a programs and trainings in these leakage reduction estimates. Many utility programs emphasize air sealing building envelope penetrations prior to adding insulation in an attic or a floor, which would hide but not necessarily seal those leakage locations. These leakage reductions are real even if they don’t get an incentive, and the activity might become standard practice for contractors that adopt it. </a:t>
            </a:r>
          </a:p>
          <a:p>
            <a:endParaRPr lang="en-US" i="0" dirty="0"/>
          </a:p>
          <a:p>
            <a:r>
              <a:rPr lang="en-US" dirty="0"/>
              <a:t>As with windows, we relied on trends indicated by the RBSA surveys for changes in air sealing. We believe air leakage data can be reliably compared between the two RBSAs because blower door measurements are more objective the measurements of insulation R-value. </a:t>
            </a:r>
          </a:p>
          <a:p>
            <a:endParaRPr lang="en-US" dirty="0"/>
          </a:p>
          <a:p>
            <a:r>
              <a:rPr lang="en-US" i="1" dirty="0"/>
              <a:t>Chart Sources</a:t>
            </a:r>
          </a:p>
          <a:p>
            <a:r>
              <a:rPr lang="en-US" i="0" dirty="0"/>
              <a:t>Program Retrofits: Northwest Power and Conservation Council Regional Conservation Progress Report, 2020</a:t>
            </a:r>
          </a:p>
          <a:p>
            <a:r>
              <a:rPr lang="en-US" i="0" dirty="0"/>
              <a:t>Non-Program Retrofits: Cadeo analysis of RBSA I and  RBSA II</a:t>
            </a:r>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22</a:t>
            </a:fld>
            <a:endParaRPr lang="en-US" dirty="0"/>
          </a:p>
        </p:txBody>
      </p:sp>
    </p:spTree>
    <p:extLst>
      <p:ext uri="{BB962C8B-B14F-4D97-AF65-F5344CB8AC3E}">
        <p14:creationId xmlns:p14="http://schemas.microsoft.com/office/powerpoint/2010/main" val="2846618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80% of contractors regularly offer air sealing services, either prescriptive or associated with a performance leakage test. However, only 15% of projects use diagnostic equipment like blower doors, duct leakage testing equipment, or infrared cameras. This finding reinforces the previous slide that air sealing is common but not frequently reported to programs.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Source: </a:t>
            </a:r>
            <a:r>
              <a:rPr lang="en-US" i="0" dirty="0"/>
              <a:t>BPA</a:t>
            </a:r>
            <a:r>
              <a:rPr lang="en-US" i="0" baseline="0" dirty="0"/>
              <a:t> </a:t>
            </a:r>
            <a:r>
              <a:rPr lang="en-US" i="0" dirty="0"/>
              <a:t>Insulation Installer Survey, 2020</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72EDE-810A-4681-A379-3AF02F27B5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498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24</a:t>
            </a:fld>
            <a:endParaRPr lang="en-US" dirty="0"/>
          </a:p>
        </p:txBody>
      </p:sp>
    </p:spTree>
    <p:extLst>
      <p:ext uri="{BB962C8B-B14F-4D97-AF65-F5344CB8AC3E}">
        <p14:creationId xmlns:p14="http://schemas.microsoft.com/office/powerpoint/2010/main" val="1249901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cumulatively, the weatherization market has done the equivalent of improving 127,000 homes of existing building stock from the market average home to a fully weatherized home during the 7</a:t>
            </a:r>
            <a:r>
              <a:rPr lang="en-US" baseline="30000" dirty="0"/>
              <a:t>th</a:t>
            </a:r>
            <a:r>
              <a:rPr lang="en-US" dirty="0"/>
              <a:t> plan action period. The rate of activity is roughly steady through time with maybe a slight decreasing trend, although programs have decreased more quickly. In the installer survey, we see some evidence that programs and code have affected installer’s standard practices, and that impact is likely resulting in higher-quality weatherization projects and increased energy savings. Finally, this research is helping BPA implement the Comfort Ready Home program and target their activities with contractors in the region. </a:t>
            </a:r>
          </a:p>
        </p:txBody>
      </p:sp>
      <p:sp>
        <p:nvSpPr>
          <p:cNvPr id="4" name="Slide Number Placeholder 3"/>
          <p:cNvSpPr>
            <a:spLocks noGrp="1"/>
          </p:cNvSpPr>
          <p:nvPr>
            <p:ph type="sldNum" sz="quarter" idx="5"/>
          </p:nvPr>
        </p:nvSpPr>
        <p:spPr/>
        <p:txBody>
          <a:bodyPr/>
          <a:lstStyle/>
          <a:p>
            <a:fld id="{67972EDE-810A-4681-A379-3AF02F27B578}" type="slidenum">
              <a:rPr lang="en-US" smtClean="0"/>
              <a:t>25</a:t>
            </a:fld>
            <a:endParaRPr lang="en-US" dirty="0"/>
          </a:p>
        </p:txBody>
      </p:sp>
    </p:spTree>
    <p:extLst>
      <p:ext uri="{BB962C8B-B14F-4D97-AF65-F5344CB8AC3E}">
        <p14:creationId xmlns:p14="http://schemas.microsoft.com/office/powerpoint/2010/main" val="3290748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Prompts:</a:t>
            </a:r>
          </a:p>
          <a:p>
            <a:r>
              <a:rPr lang="en-US" sz="1200" spc="0" dirty="0">
                <a:solidFill>
                  <a:schemeClr val="bg1"/>
                </a:solidFill>
              </a:rPr>
              <a:t>Did you find anything surprising? I was interested that standard attic insulation practice has increased so dramatically and that so many insulation contractors offer air sealing services as well. </a:t>
            </a:r>
          </a:p>
          <a:p>
            <a:r>
              <a:rPr lang="en-US" sz="1200" spc="0" dirty="0">
                <a:solidFill>
                  <a:schemeClr val="bg1"/>
                </a:solidFill>
              </a:rPr>
              <a:t>What do you think this means for your work?</a:t>
            </a:r>
          </a:p>
          <a:p>
            <a:r>
              <a:rPr lang="en-US" sz="1200" spc="0" dirty="0">
                <a:solidFill>
                  <a:schemeClr val="bg1"/>
                </a:solidFill>
              </a:rPr>
              <a:t>Opportunities to push the market to more homes getting weatherized?</a:t>
            </a:r>
          </a:p>
          <a:p>
            <a:r>
              <a:rPr lang="en-US" sz="1200" spc="0" dirty="0">
                <a:solidFill>
                  <a:schemeClr val="bg1"/>
                </a:solidFill>
              </a:rPr>
              <a:t>What other info would be helpful to programs? </a:t>
            </a:r>
            <a:endParaRPr lang="en-US" sz="1100" spc="0" dirty="0">
              <a:solidFill>
                <a:schemeClr val="bg1"/>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67972EDE-810A-4681-A379-3AF02F27B578}" type="slidenum">
              <a:rPr lang="en-US" smtClean="0"/>
              <a:t>26</a:t>
            </a:fld>
            <a:endParaRPr lang="en-US" dirty="0"/>
          </a:p>
        </p:txBody>
      </p:sp>
    </p:spTree>
    <p:extLst>
      <p:ext uri="{BB962C8B-B14F-4D97-AF65-F5344CB8AC3E}">
        <p14:creationId xmlns:p14="http://schemas.microsoft.com/office/powerpoint/2010/main" val="2323700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our findings from these market actor interviews. I want to pause here for any questions.</a:t>
            </a:r>
          </a:p>
          <a:p>
            <a:endParaRPr lang="en-US" dirty="0"/>
          </a:p>
          <a:p>
            <a:r>
              <a:rPr lang="en-US" dirty="0"/>
              <a:t>These interviews provide some great insight into a very complex market, helping BPA’s market research team refine their approach to modeling energy consumption and helping</a:t>
            </a:r>
            <a:r>
              <a:rPr lang="en-US" baseline="0" dirty="0"/>
              <a:t> BPA program to</a:t>
            </a:r>
            <a:r>
              <a:rPr lang="en-US" dirty="0"/>
              <a:t> find different levers or ways to further grow the </a:t>
            </a:r>
            <a:r>
              <a:rPr lang="en-US" dirty="0" err="1"/>
              <a:t>Wx</a:t>
            </a:r>
            <a:r>
              <a:rPr lang="en-US" dirty="0"/>
              <a:t> market.</a:t>
            </a:r>
          </a:p>
          <a:p>
            <a:endParaRPr lang="en-US" dirty="0"/>
          </a:p>
          <a:p>
            <a:r>
              <a:rPr lang="en-US" dirty="0"/>
              <a:t>Please reach out to Joan and the Market Research Team if you have any questions on this presentation or </a:t>
            </a:r>
            <a:r>
              <a:rPr lang="en-US" dirty="0" err="1"/>
              <a:t>Wx</a:t>
            </a:r>
            <a:r>
              <a:rPr lang="en-US" baseline="0" dirty="0"/>
              <a:t> </a:t>
            </a:r>
            <a:r>
              <a:rPr lang="en-US" dirty="0"/>
              <a:t>in general.</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72EDE-810A-4681-A379-3AF02F27B5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945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rId3"/>
              </a:rPr>
              <a:t>Gustavo </a:t>
            </a:r>
            <a:r>
              <a:rPr lang="en-US" dirty="0" err="1">
                <a:hlinkClick r:id="rId3"/>
              </a:rPr>
              <a:t>Tiffer</a:t>
            </a:r>
            <a:r>
              <a:rPr lang="en-US" dirty="0"/>
              <a:t> on </a:t>
            </a:r>
            <a:r>
              <a:rPr lang="en-US" dirty="0" err="1">
                <a:hlinkClick r:id="rId4"/>
              </a:rPr>
              <a:t>Unsplash</a:t>
            </a:r>
            <a:r>
              <a:rPr lang="en-US" dirty="0"/>
              <a:t> </a:t>
            </a:r>
          </a:p>
          <a:p>
            <a:endParaRPr lang="en-US" dirty="0"/>
          </a:p>
          <a:p>
            <a:r>
              <a:rPr lang="en-US" dirty="0"/>
              <a:t>Good morning everyone, thanks for joining us for this quarterly presentation. In our presentation today, we’ll be reviewing findings from BPA’s research on the weatherization market. For our purposes today, weatherization refers to adding insulation, sealing air leaks, and upgrading windows in existing homes. This research provides insight both into the overall size of the weatherization market and into common installation practices. </a:t>
            </a:r>
            <a:r>
              <a:rPr lang="en-US" baseline="0" dirty="0"/>
              <a:t>As with all of our work, we look at what’s happening in the entire Northwest region, not just BPA service area. And we only looked at electrically heated homes. </a:t>
            </a:r>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3</a:t>
            </a:fld>
            <a:endParaRPr lang="en-US" dirty="0"/>
          </a:p>
        </p:txBody>
      </p:sp>
    </p:spTree>
    <p:extLst>
      <p:ext uri="{BB962C8B-B14F-4D97-AF65-F5344CB8AC3E}">
        <p14:creationId xmlns:p14="http://schemas.microsoft.com/office/powerpoint/2010/main" val="300360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Before</a:t>
            </a:r>
            <a:r>
              <a:rPr lang="en-US" sz="2400" baseline="0" dirty="0"/>
              <a:t> we dive in, let’s </a:t>
            </a:r>
            <a:r>
              <a:rPr lang="en-US" sz="2400" dirty="0"/>
              <a:t>remind ourselves why the</a:t>
            </a:r>
            <a:r>
              <a:rPr lang="en-US" sz="2400" baseline="0" dirty="0"/>
              <a:t> region is interested in this market.</a:t>
            </a:r>
          </a:p>
          <a:p>
            <a:endParaRPr lang="en-US" sz="2400" baseline="0" dirty="0"/>
          </a:p>
          <a:p>
            <a:r>
              <a:rPr lang="en-US" sz="2400" dirty="0"/>
              <a:t>Weatherization isn’t just saving energy. Other benefits include: </a:t>
            </a:r>
          </a:p>
          <a:p>
            <a:pPr lvl="1"/>
            <a:r>
              <a:rPr lang="en-US" sz="2000" dirty="0"/>
              <a:t>1) High level of customer service for utility customers. Homeowners often appreciate the support of their electric utility in selecting contractors, ensuring a quality installation, and funding a project with incentives or loans. </a:t>
            </a:r>
          </a:p>
          <a:p>
            <a:pPr lvl="1"/>
            <a:r>
              <a:rPr lang="en-US" sz="2000" dirty="0"/>
              <a:t>2) Weatherization savings occur during winter peak power consumption, and also correlate with lower power production in the Columbia River Hydro System. These are very valuable savings to the region.</a:t>
            </a:r>
          </a:p>
          <a:p>
            <a:pPr lvl="1"/>
            <a:r>
              <a:rPr lang="en-US" sz="2000" dirty="0"/>
              <a:t>3) Weatherization improves homeowner resilience in adverse conditions, such as times when extreme weather prevent heating or cooling equipment to operate. A more efficient building shell keeps temperatures reasonable for longer and reduces the demand on backup heating resources.</a:t>
            </a:r>
          </a:p>
          <a:p>
            <a:pPr lvl="1"/>
            <a:r>
              <a:rPr lang="en-US" sz="2000" dirty="0"/>
              <a:t>4) Weatherization is part of a broader strategy for equity in EE program spending. These measures can be made accessible and valuable to hard-to-reach markets, but weatherization can impact nearly anyone. </a:t>
            </a:r>
          </a:p>
          <a:p>
            <a:pPr lvl="1"/>
            <a:endParaRPr lang="en-US" sz="2000" dirty="0"/>
          </a:p>
          <a:p>
            <a:r>
              <a:rPr lang="en-US" dirty="0"/>
              <a:t>In addition to these reasons, </a:t>
            </a:r>
            <a:r>
              <a:rPr lang="en-US" baseline="0" dirty="0"/>
              <a:t>building shell has such an important and large impact on HVAC energy consumption. In order for us to accurately model the total market energy consumption for residential HVAC, we need to account for weatherization. T</a:t>
            </a:r>
            <a:r>
              <a:rPr lang="en-US" dirty="0"/>
              <a:t>he BPA research team is also interested</a:t>
            </a:r>
            <a:r>
              <a:rPr lang="en-US" baseline="0" dirty="0"/>
              <a:t> in Wx because we know that BPA is investing a lot in ramping up the Comfort Ready Homes program, and this research can help to inform strategy and targeting that program. Which leads me to my next point on why we did research on this market… </a:t>
            </a:r>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4</a:t>
            </a:fld>
            <a:endParaRPr lang="en-US" dirty="0"/>
          </a:p>
        </p:txBody>
      </p:sp>
    </p:spTree>
    <p:extLst>
      <p:ext uri="{BB962C8B-B14F-4D97-AF65-F5344CB8AC3E}">
        <p14:creationId xmlns:p14="http://schemas.microsoft.com/office/powerpoint/2010/main" val="168702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just talked about how Wx is part of our res HVAC market modeling work, but an important reason we decided to do more research on Wx is because this market is pretty under-characterized. </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solidFill>
                  <a:schemeClr val="tx1"/>
                </a:solidFill>
              </a:rPr>
              <a:t>Weatherization has been a workhorse of utility energy efficiency programs for decades, but little is known about the market at the regional level because it’s</a:t>
            </a:r>
            <a:r>
              <a:rPr lang="en-US" baseline="0" dirty="0">
                <a:solidFill>
                  <a:schemeClr val="tx1"/>
                </a:solidFill>
              </a:rPr>
              <a:t> </a:t>
            </a:r>
            <a:r>
              <a:rPr lang="en-US" dirty="0">
                <a:solidFill>
                  <a:schemeClr val="tx1"/>
                </a:solidFill>
              </a:rPr>
              <a:t>difficult to study. </a:t>
            </a:r>
            <a:r>
              <a:rPr lang="en-US" sz="1200" kern="1200" dirty="0">
                <a:solidFill>
                  <a:schemeClr val="tx1"/>
                </a:solidFill>
                <a:effectLst/>
                <a:latin typeface="+mn-lt"/>
                <a:ea typeface="+mn-ea"/>
                <a:cs typeface="+mn-cs"/>
              </a:rPr>
              <a:t>We've got the stock assessments to tell us the region's home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shell quality at one point in time, but it’s difficult to compare between the RBSAs to establish how shell quality has changed over time.</a:t>
            </a:r>
            <a:r>
              <a:rPr lang="en-US" sz="1200" kern="1200" baseline="0" dirty="0">
                <a:solidFill>
                  <a:schemeClr val="tx1"/>
                </a:solidFill>
                <a:effectLst/>
                <a:latin typeface="+mn-lt"/>
                <a:ea typeface="+mn-ea"/>
                <a:cs typeface="+mn-cs"/>
              </a:rPr>
              <a:t> So </a:t>
            </a:r>
            <a:r>
              <a:rPr lang="en-US" sz="1200" kern="1200" dirty="0">
                <a:solidFill>
                  <a:schemeClr val="tx1"/>
                </a:solidFill>
                <a:effectLst/>
                <a:latin typeface="+mn-lt"/>
                <a:ea typeface="+mn-ea"/>
                <a:cs typeface="+mn-cs"/>
              </a:rPr>
              <a:t>we want to supplement the RBSAs with other research to gain a good picture of the </a:t>
            </a:r>
            <a:r>
              <a:rPr lang="en-US" sz="1200" kern="1200" dirty="0" err="1">
                <a:solidFill>
                  <a:schemeClr val="tx1"/>
                </a:solidFill>
                <a:effectLst/>
                <a:latin typeface="+mn-lt"/>
                <a:ea typeface="+mn-ea"/>
                <a:cs typeface="+mn-cs"/>
              </a:rPr>
              <a:t>Wx</a:t>
            </a:r>
            <a:r>
              <a:rPr lang="en-US" sz="1200" kern="1200" dirty="0">
                <a:solidFill>
                  <a:schemeClr val="tx1"/>
                </a:solidFill>
                <a:effectLst/>
                <a:latin typeface="+mn-lt"/>
                <a:ea typeface="+mn-ea"/>
                <a:cs typeface="+mn-cs"/>
              </a:rPr>
              <a:t> market.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solidFill>
                  <a:schemeClr val="tx1"/>
                </a:solidFill>
              </a:rPr>
              <a:t>We think this research can help utilities with their understanding of the market, installation practices, and the influence of programs. For</a:t>
            </a:r>
            <a:r>
              <a:rPr lang="en-US" baseline="0" dirty="0">
                <a:solidFill>
                  <a:schemeClr val="tx1"/>
                </a:solidFill>
              </a:rPr>
              <a:t> example, BPA’s market research team is working with BPA’s Comfort Ready Homes program to use these findings to </a:t>
            </a:r>
            <a:r>
              <a:rPr lang="en-US" sz="1200" kern="1200" dirty="0">
                <a:solidFill>
                  <a:schemeClr val="tx1"/>
                </a:solidFill>
                <a:effectLst/>
                <a:latin typeface="+mn-lt"/>
                <a:ea typeface="+mn-ea"/>
                <a:cs typeface="+mn-cs"/>
              </a:rPr>
              <a:t>help target</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CRH program to where it will have the least cost for the most gain.</a:t>
            </a:r>
            <a:r>
              <a:rPr lang="en-US" sz="1200" kern="1200" baseline="0" dirty="0">
                <a:solidFill>
                  <a:schemeClr val="tx1"/>
                </a:solidFill>
                <a:effectLst/>
                <a:latin typeface="+mn-lt"/>
                <a:ea typeface="+mn-ea"/>
                <a:cs typeface="+mn-cs"/>
              </a:rPr>
              <a:t> This will help programs use resources most effectively. This conversation is ongoing.</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a:solidFill>
                  <a:schemeClr val="tx1"/>
                </a:solidFill>
                <a:effectLst/>
                <a:latin typeface="+mn-lt"/>
                <a:ea typeface="+mn-ea"/>
                <a:cs typeface="+mn-cs"/>
              </a:rPr>
              <a:t>Finally, of course, weatherization is an important input in the Residential HVAC Market Model. The inputs to the model are draft, but we have learned a lot about this market and wanted to share our early findings.</a:t>
            </a:r>
            <a:endParaRPr lang="en-US" baseline="0" dirty="0">
              <a:solidFill>
                <a:schemeClr val="tx1"/>
              </a:solidFill>
            </a:endParaRPr>
          </a:p>
          <a:p>
            <a:pPr marL="0" indent="0">
              <a:buNone/>
            </a:pPr>
            <a:endParaRPr lang="en-US" i="1" dirty="0">
              <a:solidFill>
                <a:schemeClr val="tx1"/>
              </a:solidFill>
            </a:endParaRPr>
          </a:p>
          <a:p>
            <a:pPr marL="0" indent="0">
              <a:buNone/>
            </a:pPr>
            <a:r>
              <a:rPr lang="en-US" i="1" dirty="0"/>
              <a:t>Note BPA’s Comfort</a:t>
            </a:r>
            <a:r>
              <a:rPr lang="en-US" i="1" baseline="0" dirty="0"/>
              <a:t> Ready Homes program conducted a weatherization and contractor infrastructure assessment in 2020 to better target services to areas with the greatest potential for specific weatherization opportunities.  https://www.bpa.gov/EE/Sectors/Residential/Documents/CRH/Weatherization_Contractor_Infrastructure_Assessment.pdf https://comfortreadyhome.com/</a:t>
            </a:r>
          </a:p>
          <a:p>
            <a:pPr marL="0" indent="0">
              <a:buNone/>
            </a:pPr>
            <a:endParaRPr lang="en-US" baseline="0" dirty="0">
              <a:solidFill>
                <a:schemeClr val="tx1"/>
              </a:solidFill>
            </a:endParaRPr>
          </a:p>
          <a:p>
            <a:pPr marL="0" indent="0">
              <a:buNone/>
            </a:pPr>
            <a:r>
              <a:rPr lang="en-US" baseline="0" dirty="0">
                <a:solidFill>
                  <a:schemeClr val="tx1"/>
                </a:solidFill>
              </a:rPr>
              <a:t>Now that we’ve covered “the why”, let’s get into “the how”…</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72EDE-810A-4681-A379-3AF02F27B5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713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going to briefly talk about what research we did and the data sources we used to come up with the findings, which I’ll share with you in the next section. </a:t>
            </a:r>
          </a:p>
        </p:txBody>
      </p:sp>
      <p:sp>
        <p:nvSpPr>
          <p:cNvPr id="4" name="Slide Number Placeholder 3"/>
          <p:cNvSpPr>
            <a:spLocks noGrp="1"/>
          </p:cNvSpPr>
          <p:nvPr>
            <p:ph type="sldNum" sz="quarter" idx="5"/>
          </p:nvPr>
        </p:nvSpPr>
        <p:spPr/>
        <p:txBody>
          <a:bodyPr/>
          <a:lstStyle/>
          <a:p>
            <a:fld id="{67972EDE-810A-4681-A379-3AF02F27B578}" type="slidenum">
              <a:rPr lang="en-US" smtClean="0"/>
              <a:t>6</a:t>
            </a:fld>
            <a:endParaRPr lang="en-US" dirty="0"/>
          </a:p>
        </p:txBody>
      </p:sp>
    </p:spTree>
    <p:extLst>
      <p:ext uri="{BB962C8B-B14F-4D97-AF65-F5344CB8AC3E}">
        <p14:creationId xmlns:p14="http://schemas.microsoft.com/office/powerpoint/2010/main" val="185200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4000" dirty="0"/>
              <a:t>No single data source provides a total picture of the weatherization market.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4000" dirty="0"/>
          </a:p>
          <a:p>
            <a:r>
              <a:rPr lang="en-US" sz="1200" kern="1200" dirty="0">
                <a:solidFill>
                  <a:schemeClr val="tx1"/>
                </a:solidFill>
                <a:effectLst/>
                <a:latin typeface="+mn-lt"/>
                <a:ea typeface="+mn-ea"/>
                <a:cs typeface="+mn-cs"/>
              </a:rPr>
              <a:t>In addition to the RBSAs mentioned earlier, we decided to purchase insulation sales data from Principia, a market research firm that provides data for the construction industry. Principia uses extensive </a:t>
            </a:r>
            <a:r>
              <a:rPr lang="en-US" sz="1200" b="1" kern="1200" dirty="0">
                <a:solidFill>
                  <a:schemeClr val="tx1"/>
                </a:solidFill>
                <a:effectLst/>
                <a:latin typeface="+mn-lt"/>
                <a:ea typeface="+mn-ea"/>
                <a:cs typeface="+mn-cs"/>
              </a:rPr>
              <a:t>quantitative</a:t>
            </a:r>
            <a:r>
              <a:rPr lang="en-US" sz="1200" kern="1200" dirty="0">
                <a:solidFill>
                  <a:schemeClr val="tx1"/>
                </a:solidFill>
                <a:effectLst/>
                <a:latin typeface="+mn-lt"/>
                <a:ea typeface="+mn-ea"/>
                <a:cs typeface="+mn-cs"/>
              </a:rPr>
              <a:t> research to estimate insulation sales volume over time, in the form of pounds of</a:t>
            </a:r>
            <a:r>
              <a:rPr lang="en-US" sz="1200" kern="1200" baseline="0" dirty="0">
                <a:solidFill>
                  <a:schemeClr val="tx1"/>
                </a:solidFill>
                <a:effectLst/>
                <a:latin typeface="+mn-lt"/>
                <a:ea typeface="+mn-ea"/>
                <a:cs typeface="+mn-cs"/>
              </a:rPr>
              <a:t> insulation</a:t>
            </a:r>
            <a:r>
              <a:rPr lang="en-US" sz="1200" kern="1200" dirty="0">
                <a:solidFill>
                  <a:schemeClr val="tx1"/>
                </a:solidFill>
                <a:effectLst/>
                <a:latin typeface="+mn-lt"/>
                <a:ea typeface="+mn-ea"/>
                <a:cs typeface="+mn-cs"/>
              </a:rPr>
              <a:t>. They validate the estimates through </a:t>
            </a:r>
            <a:r>
              <a:rPr lang="en-US" sz="1200" b="1" kern="1200" dirty="0">
                <a:solidFill>
                  <a:schemeClr val="tx1"/>
                </a:solidFill>
                <a:effectLst/>
                <a:latin typeface="+mn-lt"/>
                <a:ea typeface="+mn-ea"/>
                <a:cs typeface="+mn-cs"/>
              </a:rPr>
              <a:t>in-depth interviews </a:t>
            </a:r>
            <a:r>
              <a:rPr lang="en-US" sz="1200" kern="1200" dirty="0">
                <a:solidFill>
                  <a:schemeClr val="tx1"/>
                </a:solidFill>
                <a:effectLst/>
                <a:latin typeface="+mn-lt"/>
                <a:ea typeface="+mn-ea"/>
                <a:cs typeface="+mn-cs"/>
              </a:rPr>
              <a:t>with insulation market actors. We believe this source provides the best available data on single family insulation activity in the region.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https://www.principiaconsulting.com/u-s-residential-insulation-market-demand-at-a-glance/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 but not least, we have a robust data source on the program-driven portion of the market, which of course, is the Regional Conservation Progress report. It provides Weatherization savings reported by regional utilities every year. We also have more detailed BPA program data from the BOOM report. </a:t>
            </a:r>
            <a:r>
              <a:rPr lang="en-US" sz="1200" kern="1200" dirty="0">
                <a:solidFill>
                  <a:schemeClr val="tx1"/>
                </a:solidFill>
                <a:effectLst/>
                <a:latin typeface="+mn-lt"/>
                <a:ea typeface="+mn-ea"/>
                <a:cs typeface="+mn-cs"/>
                <a:hlinkClick r:id="rId3"/>
              </a:rPr>
              <a:t>https://rtf.nwcouncil.org/about-rtf/conservation-achievements/2020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sz="40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6600" dirty="0"/>
              <a:t>Each of these three</a:t>
            </a:r>
            <a:r>
              <a:rPr lang="en-US" sz="6600" baseline="0" dirty="0"/>
              <a:t> sources cover a subset of the Weatherization market in the region. </a:t>
            </a:r>
            <a:r>
              <a:rPr lang="en-US" sz="6600" dirty="0"/>
              <a:t>Our analysis puts these three data sources together to estimate total regional building shell upgrades in existing homes during the Seventh Plan action</a:t>
            </a:r>
            <a:r>
              <a:rPr lang="en-US" sz="6600" baseline="0" dirty="0"/>
              <a:t> plan period (2016-2021)</a:t>
            </a:r>
            <a:r>
              <a:rPr lang="en-US" sz="6600" dirty="0"/>
              <a:t>. Looking at</a:t>
            </a:r>
            <a:r>
              <a:rPr lang="en-US" sz="6600" baseline="0" dirty="0"/>
              <a:t> this 6 year time period helps us assess market trends over time and could help inform some forward looking forecasting.</a:t>
            </a:r>
            <a:endParaRPr lang="en-US" sz="1200" dirty="0">
              <a:sym typeface="Wingdings" panose="05000000000000000000" pitchFamily="2" charset="2"/>
            </a:endParaRPr>
          </a:p>
          <a:p>
            <a:pPr marL="0" lvl="1"/>
            <a:endParaRPr lang="en-US" sz="14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These are the big three “hard datasets” that we used, but we also supplemented</a:t>
            </a:r>
            <a:r>
              <a:rPr lang="en-US" sz="1400" baseline="0" dirty="0"/>
              <a:t> this information with…</a:t>
            </a:r>
            <a:endParaRPr lang="en-US" sz="1400" dirty="0"/>
          </a:p>
          <a:p>
            <a:pPr marL="0" lvl="1"/>
            <a:endParaRPr lang="en-US" sz="1400" dirty="0"/>
          </a:p>
          <a:p>
            <a:pPr marL="0" lvl="1"/>
            <a:r>
              <a:rPr lang="en-US" sz="1400" i="1" dirty="0"/>
              <a:t>More information</a:t>
            </a:r>
            <a:r>
              <a:rPr lang="en-US" sz="1400" i="1" baseline="0" dirty="0"/>
              <a:t> in RBSAs:</a:t>
            </a:r>
            <a:endParaRPr lang="en-US" sz="1400" i="1" dirty="0"/>
          </a:p>
          <a:p>
            <a:pPr marL="0" lvl="1"/>
            <a:r>
              <a:rPr lang="en-US" sz="1800" i="1" dirty="0"/>
              <a:t>The RBSAs, which</a:t>
            </a:r>
            <a:r>
              <a:rPr lang="en-US" sz="1800" i="1" baseline="0" dirty="0"/>
              <a:t> are completed by NEEA every 5 years, provide point-in-time estimates of shell quality for all </a:t>
            </a:r>
            <a:r>
              <a:rPr lang="en-US" sz="1400" i="1" dirty="0"/>
              <a:t>homes in the region. </a:t>
            </a:r>
            <a:r>
              <a:rPr lang="en-US" sz="1400" i="1" dirty="0">
                <a:sym typeface="Wingdings" panose="05000000000000000000" pitchFamily="2" charset="2"/>
              </a:rPr>
              <a:t>However, as we mentioned earlier, shell</a:t>
            </a:r>
            <a:r>
              <a:rPr lang="en-US" sz="1400" i="1" baseline="0" dirty="0">
                <a:sym typeface="Wingdings" panose="05000000000000000000" pitchFamily="2" charset="2"/>
              </a:rPr>
              <a:t> quality results from these studies, especially around insulation, are difficult to measure and are s</a:t>
            </a:r>
            <a:r>
              <a:rPr lang="en-US" sz="1400" i="1" dirty="0">
                <a:sym typeface="Wingdings" panose="05000000000000000000" pitchFamily="2" charset="2"/>
              </a:rPr>
              <a:t>ubject to auditor variability. And</a:t>
            </a:r>
            <a:r>
              <a:rPr lang="en-US" sz="1400" i="1" baseline="0" dirty="0">
                <a:sym typeface="Wingdings" panose="05000000000000000000" pitchFamily="2" charset="2"/>
              </a:rPr>
              <a:t> we’ve learned that comparing between the RBSA I and RBSA II on the topic of shell quality is challenging. </a:t>
            </a:r>
          </a:p>
          <a:p>
            <a:pPr marL="0" lvl="1"/>
            <a:r>
              <a:rPr lang="en-US" sz="1400" i="1" dirty="0"/>
              <a:t>https://neea.org/data/residential-building-stock-assessment </a:t>
            </a:r>
            <a:endParaRPr lang="en-US" sz="1200" dirty="0"/>
          </a:p>
          <a:p>
            <a:pPr marL="0" lvl="2"/>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7</a:t>
            </a:fld>
            <a:endParaRPr lang="en-US" dirty="0"/>
          </a:p>
        </p:txBody>
      </p:sp>
    </p:spTree>
    <p:extLst>
      <p:ext uri="{BB962C8B-B14F-4D97-AF65-F5344CB8AC3E}">
        <p14:creationId xmlns:p14="http://schemas.microsoft.com/office/powerpoint/2010/main" val="35257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baseline="0" dirty="0"/>
              <a:t>big primary data collection in the form of installer surveys, to gain more updated </a:t>
            </a:r>
            <a:r>
              <a:rPr lang="en-US" dirty="0"/>
              <a:t>understanding of typical installation</a:t>
            </a:r>
            <a:r>
              <a:rPr lang="en-US" baseline="0" dirty="0"/>
              <a:t> practices for </a:t>
            </a:r>
            <a:r>
              <a:rPr lang="en-US" dirty="0"/>
              <a:t>attic, floor, and wall insulation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put together a large population</a:t>
            </a:r>
            <a:r>
              <a:rPr lang="en-US" baseline="0" dirty="0"/>
              <a:t> frame and robust sampling plan, and completed over 60 surveys from installers </a:t>
            </a:r>
            <a:r>
              <a:rPr lang="en-US" sz="1200" kern="1200" dirty="0">
                <a:solidFill>
                  <a:schemeClr val="tx1"/>
                </a:solidFill>
                <a:effectLst/>
                <a:latin typeface="+mn-lt"/>
                <a:ea typeface="+mn-ea"/>
                <a:cs typeface="+mn-cs"/>
              </a:rPr>
              <a:t>across the region, including solid representation from Idaho (16%) and Montana (13%).</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collected regionally representative information common practices in insulation projects, and later on we’ll share the most interesting findings from the survey.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More</a:t>
            </a:r>
            <a:r>
              <a:rPr lang="en-US" i="1" baseline="0" dirty="0"/>
              <a:t> notes about information collected: </a:t>
            </a:r>
            <a:r>
              <a:rPr lang="en-US" sz="1200" i="1" kern="1200" dirty="0">
                <a:solidFill>
                  <a:schemeClr val="tx1"/>
                </a:solidFill>
                <a:effectLst/>
                <a:latin typeface="+mn-lt"/>
                <a:ea typeface="+mn-ea"/>
                <a:cs typeface="+mn-cs"/>
              </a:rPr>
              <a:t>number of jobs and average square footage per job by application, standard approaches to estimating R-value, insulation removal, and target R-values. Estimates on the portion of work occurring in efficiency programs and the portion associated with major renovations.</a:t>
            </a:r>
            <a:endParaRPr lang="en-US" i="1" dirty="0"/>
          </a:p>
        </p:txBody>
      </p:sp>
      <p:sp>
        <p:nvSpPr>
          <p:cNvPr id="4" name="Slide Number Placeholder 3"/>
          <p:cNvSpPr>
            <a:spLocks noGrp="1"/>
          </p:cNvSpPr>
          <p:nvPr>
            <p:ph type="sldNum" sz="quarter" idx="5"/>
          </p:nvPr>
        </p:nvSpPr>
        <p:spPr/>
        <p:txBody>
          <a:bodyPr/>
          <a:lstStyle/>
          <a:p>
            <a:fld id="{67972EDE-810A-4681-A379-3AF02F27B578}" type="slidenum">
              <a:rPr lang="en-US" smtClean="0"/>
              <a:t>8</a:t>
            </a:fld>
            <a:endParaRPr lang="en-US" dirty="0"/>
          </a:p>
        </p:txBody>
      </p:sp>
    </p:spTree>
    <p:extLst>
      <p:ext uri="{BB962C8B-B14F-4D97-AF65-F5344CB8AC3E}">
        <p14:creationId xmlns:p14="http://schemas.microsoft.com/office/powerpoint/2010/main" val="176917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sym typeface="Wingdings" panose="05000000000000000000" pitchFamily="2" charset="2"/>
              </a:rPr>
              <a:t>Before we get into the findings, just</a:t>
            </a:r>
            <a:r>
              <a:rPr lang="en-US" sz="1200" b="0" baseline="0" dirty="0">
                <a:sym typeface="Wingdings" panose="05000000000000000000" pitchFamily="2" charset="2"/>
              </a:rPr>
              <a:t> a quick note on how we’re going to show the findings in the simplest, clearest way possible.</a:t>
            </a:r>
          </a:p>
          <a:p>
            <a:pPr marL="0" indent="0">
              <a:buNone/>
            </a:pPr>
            <a:endParaRPr lang="en-US" sz="1200" b="0" baseline="0" dirty="0">
              <a:sym typeface="Wingdings" panose="05000000000000000000" pitchFamily="2" charset="2"/>
            </a:endParaRPr>
          </a:p>
          <a:p>
            <a:pPr marL="0" indent="0">
              <a:buNone/>
            </a:pPr>
            <a:r>
              <a:rPr lang="en-US" sz="1200" b="0" baseline="0" dirty="0">
                <a:sym typeface="Wingdings" panose="05000000000000000000" pitchFamily="2" charset="2"/>
              </a:rPr>
              <a:t>As you know, t</a:t>
            </a:r>
            <a:r>
              <a:rPr lang="en-US" sz="1200" b="0" dirty="0">
                <a:sym typeface="Wingdings" panose="05000000000000000000" pitchFamily="2" charset="2"/>
              </a:rPr>
              <a:t>racking weatherization activity is different from,</a:t>
            </a:r>
            <a:r>
              <a:rPr lang="en-US" sz="1200" b="0" baseline="0" dirty="0">
                <a:sym typeface="Wingdings" panose="05000000000000000000" pitchFamily="2" charset="2"/>
              </a:rPr>
              <a:t> and in some ways more complex than, modeling the market of HVAC equipment.</a:t>
            </a:r>
            <a:r>
              <a:rPr lang="en-US" sz="1200" b="1" baseline="0" dirty="0">
                <a:sym typeface="Wingdings" panose="05000000000000000000" pitchFamily="2" charset="2"/>
              </a:rPr>
              <a:t> </a:t>
            </a:r>
            <a:r>
              <a:rPr lang="en-US" sz="1200" b="0" dirty="0">
                <a:sym typeface="Wingdings" panose="05000000000000000000" pitchFamily="2" charset="2"/>
              </a:rPr>
              <a:t>For weatherization,</a:t>
            </a:r>
            <a:r>
              <a:rPr lang="en-US" sz="1200" b="0" baseline="0" dirty="0">
                <a:sym typeface="Wingdings" panose="05000000000000000000" pitchFamily="2" charset="2"/>
              </a:rPr>
              <a:t> we have several measures (insulation, windows, air sealing) that contribute energy savings in the same end use, which is HVAC equipment savings. </a:t>
            </a:r>
          </a:p>
          <a:p>
            <a:pPr marL="0" indent="0">
              <a:buNone/>
            </a:pPr>
            <a:endParaRPr lang="en-US" sz="1200" b="0" baseline="0" dirty="0">
              <a:sym typeface="Wingdings" panose="05000000000000000000" pitchFamily="2" charset="2"/>
            </a:endParaRPr>
          </a:p>
          <a:p>
            <a:pPr marL="0" indent="0">
              <a:buNone/>
            </a:pPr>
            <a:r>
              <a:rPr lang="en-US" sz="1200" b="0" baseline="0" dirty="0">
                <a:sym typeface="Wingdings" panose="05000000000000000000" pitchFamily="2" charset="2"/>
              </a:rPr>
              <a:t>And because we’re combining data from different sources, some of which are not direct energy savings, we can’t show you </a:t>
            </a:r>
            <a:r>
              <a:rPr lang="en-US" sz="1200" b="0" baseline="0" dirty="0" err="1">
                <a:sym typeface="Wingdings" panose="05000000000000000000" pitchFamily="2" charset="2"/>
              </a:rPr>
              <a:t>Wx</a:t>
            </a:r>
            <a:r>
              <a:rPr lang="en-US" sz="1200" b="0" baseline="0" dirty="0">
                <a:sym typeface="Wingdings" panose="05000000000000000000" pitchFamily="2" charset="2"/>
              </a:rPr>
              <a:t> activity in terms of </a:t>
            </a:r>
            <a:r>
              <a:rPr lang="en-US" sz="1200" b="0" baseline="0" dirty="0" err="1">
                <a:sym typeface="Wingdings" panose="05000000000000000000" pitchFamily="2" charset="2"/>
              </a:rPr>
              <a:t>aMW</a:t>
            </a:r>
            <a:r>
              <a:rPr lang="en-US" sz="1200" b="0" baseline="0" dirty="0">
                <a:sym typeface="Wingdings" panose="05000000000000000000" pitchFamily="2" charset="2"/>
              </a:rPr>
              <a:t> energy savings. </a:t>
            </a:r>
            <a:r>
              <a:rPr lang="en-US" sz="1200" i="0" dirty="0"/>
              <a:t>Instead, we normalized all</a:t>
            </a:r>
            <a:r>
              <a:rPr lang="en-US" sz="1200" i="0" baseline="0" dirty="0"/>
              <a:t> data to number of </a:t>
            </a:r>
            <a:r>
              <a:rPr lang="en-US" sz="1200" i="0" dirty="0"/>
              <a:t>Homes Fully Weatherized.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One normalized home weatherized</a:t>
            </a:r>
            <a:r>
              <a:rPr lang="en-US" sz="1200" i="0" baseline="0" dirty="0"/>
              <a:t> essentially captures </a:t>
            </a:r>
            <a:r>
              <a:rPr lang="en-US" sz="1200" i="0" dirty="0"/>
              <a:t>the amount of shell improvement needed to go from a baseline home (as of 2015) to a home fully</a:t>
            </a:r>
            <a:r>
              <a:rPr lang="en-US" sz="1200" i="0" baseline="0" dirty="0"/>
              <a:t> upgraded with all </a:t>
            </a:r>
            <a:r>
              <a:rPr lang="en-US" sz="1200" i="0" baseline="0" dirty="0" err="1"/>
              <a:t>Wx</a:t>
            </a:r>
            <a:r>
              <a:rPr lang="en-US" sz="1200" i="0" baseline="0" dirty="0"/>
              <a:t> measures, including insulation, windows and air sealing. </a:t>
            </a:r>
            <a:r>
              <a:rPr lang="en-US" sz="1200" i="0" dirty="0"/>
              <a:t>That estimate comes from modeling homes in the RTF’s SEEM energy modeling tool.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And</a:t>
            </a:r>
            <a:r>
              <a:rPr lang="en-US" sz="1200" i="0" baseline="0" dirty="0"/>
              <a:t> we’ll quantify the total amount of </a:t>
            </a:r>
            <a:r>
              <a:rPr lang="en-US" sz="1200" i="0" baseline="0" dirty="0" err="1"/>
              <a:t>Wx</a:t>
            </a:r>
            <a:r>
              <a:rPr lang="en-US" sz="1200" i="0" baseline="0" dirty="0"/>
              <a:t> happening in the market over time by the number of </a:t>
            </a:r>
            <a:r>
              <a:rPr lang="en-US" sz="1200" i="0" dirty="0"/>
              <a:t>Homes Fully Weatherized.</a:t>
            </a:r>
            <a:r>
              <a:rPr lang="en-US" sz="1200" i="0" baseline="0" dirty="0"/>
              <a:t> This is just another way of showing </a:t>
            </a:r>
            <a:r>
              <a:rPr lang="en-US" sz="1200" i="0" baseline="0" dirty="0" err="1"/>
              <a:t>Wx</a:t>
            </a:r>
            <a:r>
              <a:rPr lang="en-US" sz="1200" i="0" baseline="0" dirty="0"/>
              <a:t> activity without directly showing energy savings.</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If asked: </a:t>
            </a:r>
            <a:r>
              <a:rPr lang="en-US" sz="1200" i="1" baseline="0" dirty="0"/>
              <a:t>this unit is not the same as the unit used in BPA’s low-income program’s number of weatherized homes. This unit combines the UA improvement from all </a:t>
            </a:r>
            <a:r>
              <a:rPr lang="en-US" sz="1200" i="1" baseline="0" dirty="0" err="1"/>
              <a:t>Wx</a:t>
            </a:r>
            <a:r>
              <a:rPr lang="en-US" sz="1200" i="1" baseline="0" dirty="0"/>
              <a:t> projects done in the entire market, and normalizes to the unit of one fully weatherized home.</a:t>
            </a:r>
            <a:endParaRPr lang="en-US" sz="1200" i="1" dirty="0"/>
          </a:p>
        </p:txBody>
      </p:sp>
      <p:sp>
        <p:nvSpPr>
          <p:cNvPr id="4" name="Slide Number Placeholder 3"/>
          <p:cNvSpPr>
            <a:spLocks noGrp="1"/>
          </p:cNvSpPr>
          <p:nvPr>
            <p:ph type="sldNum" sz="quarter" idx="5"/>
          </p:nvPr>
        </p:nvSpPr>
        <p:spPr/>
        <p:txBody>
          <a:bodyPr/>
          <a:lstStyle/>
          <a:p>
            <a:fld id="{67972EDE-810A-4681-A379-3AF02F27B578}" type="slidenum">
              <a:rPr lang="en-US" smtClean="0"/>
              <a:t>9</a:t>
            </a:fld>
            <a:endParaRPr lang="en-US" dirty="0"/>
          </a:p>
        </p:txBody>
      </p:sp>
    </p:spTree>
    <p:extLst>
      <p:ext uri="{BB962C8B-B14F-4D97-AF65-F5344CB8AC3E}">
        <p14:creationId xmlns:p14="http://schemas.microsoft.com/office/powerpoint/2010/main" val="2727985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94D68-5A06-4AC1-A91B-71FA4E29E714}"/>
              </a:ext>
            </a:extLst>
          </p:cNvPr>
          <p:cNvSpPr/>
          <p:nvPr userDrawn="1"/>
        </p:nvSpPr>
        <p:spPr>
          <a:xfrm>
            <a:off x="0" y="-54354"/>
            <a:ext cx="9144000" cy="5312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Segoe UI"/>
              <a:ea typeface="+mn-ea"/>
              <a:cs typeface="+mn-cs"/>
            </a:endParaRPr>
          </a:p>
        </p:txBody>
      </p:sp>
      <p:sp>
        <p:nvSpPr>
          <p:cNvPr id="2" name="Title 1"/>
          <p:cNvSpPr>
            <a:spLocks noGrp="1"/>
          </p:cNvSpPr>
          <p:nvPr>
            <p:ph type="ctrTitle" hasCustomPrompt="1"/>
          </p:nvPr>
        </p:nvSpPr>
        <p:spPr>
          <a:xfrm>
            <a:off x="685800" y="1277503"/>
            <a:ext cx="7772400" cy="2011783"/>
          </a:xfrm>
          <a:noFill/>
        </p:spPr>
        <p:txBody>
          <a:bodyPr anchor="b">
            <a:normAutofit/>
          </a:bodyPr>
          <a:lstStyle>
            <a:lvl1pPr algn="l">
              <a:defRPr sz="5400" b="1" baseline="0">
                <a:solidFill>
                  <a:schemeClr val="bg1"/>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381362"/>
            <a:ext cx="7772400" cy="1655762"/>
          </a:xfrm>
          <a:noFill/>
        </p:spPr>
        <p:txBody>
          <a:bodyPr/>
          <a:lstStyle>
            <a:lvl1pPr marL="0" indent="0" algn="l">
              <a:buNone/>
              <a:defRPr sz="2400">
                <a:solidFill>
                  <a:srgbClr val="55627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CF7DA5-CF11-42BC-9BC3-8EE268F3460D}" type="datetime1">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30680" y="5718372"/>
            <a:ext cx="969765" cy="891540"/>
          </a:xfrm>
          <a:prstGeom prst="rect">
            <a:avLst/>
          </a:prstGeom>
        </p:spPr>
      </p:pic>
    </p:spTree>
    <p:extLst>
      <p:ext uri="{BB962C8B-B14F-4D97-AF65-F5344CB8AC3E}">
        <p14:creationId xmlns:p14="http://schemas.microsoft.com/office/powerpoint/2010/main" val="73778822"/>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8FC35368-34A8-4A11-9681-FBAEFA50AA6F}"/>
              </a:ext>
            </a:extLst>
          </p:cNvPr>
          <p:cNvSpPr/>
          <p:nvPr userDrawn="1"/>
        </p:nvSpPr>
        <p:spPr>
          <a:xfrm>
            <a:off x="0" y="411480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52605" y="4311209"/>
            <a:ext cx="78867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3" name="Slide Number Placeholder 5">
            <a:extLst>
              <a:ext uri="{FF2B5EF4-FFF2-40B4-BE49-F238E27FC236}">
                <a16:creationId xmlns:a16="http://schemas.microsoft.com/office/drawing/2014/main" id="{A25288C3-8F71-454A-9C57-46129C23E1A8}"/>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11549475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0E72FFAD-3D9B-4E8C-B709-DBF6E681653A}"/>
              </a:ext>
            </a:extLst>
          </p:cNvPr>
          <p:cNvSpPr/>
          <p:nvPr userDrawn="1"/>
        </p:nvSpPr>
        <p:spPr>
          <a:xfrm>
            <a:off x="0" y="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D9F59381-A517-42CB-80CB-252099D86895}"/>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1" name="Date Placeholder 3">
            <a:extLst>
              <a:ext uri="{FF2B5EF4-FFF2-40B4-BE49-F238E27FC236}">
                <a16:creationId xmlns:a16="http://schemas.microsoft.com/office/drawing/2014/main" id="{8446763F-DC4A-417E-8847-C4F6F3AB827F}"/>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2" name="Footer Placeholder 4">
            <a:extLst>
              <a:ext uri="{FF2B5EF4-FFF2-40B4-BE49-F238E27FC236}">
                <a16:creationId xmlns:a16="http://schemas.microsoft.com/office/drawing/2014/main" id="{3F53A57A-3E9B-43F1-8792-E4BDADFCC281}"/>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3" name="Slide Number Placeholder 5">
            <a:extLst>
              <a:ext uri="{FF2B5EF4-FFF2-40B4-BE49-F238E27FC236}">
                <a16:creationId xmlns:a16="http://schemas.microsoft.com/office/drawing/2014/main" id="{75B74EFD-19C1-4F88-8A37-2F776F173F92}"/>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321319555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47AAD663-A05F-4850-9050-415A76CCC4E4}"/>
              </a:ext>
            </a:extLst>
          </p:cNvPr>
          <p:cNvSpPr/>
          <p:nvPr userDrawn="1"/>
        </p:nvSpPr>
        <p:spPr>
          <a:xfrm>
            <a:off x="0" y="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C0B9527-BD7F-4563-8386-4BE0ECACDD55}"/>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3" name="Date Placeholder 3">
            <a:extLst>
              <a:ext uri="{FF2B5EF4-FFF2-40B4-BE49-F238E27FC236}">
                <a16:creationId xmlns:a16="http://schemas.microsoft.com/office/drawing/2014/main" id="{EF9B57C7-CB68-46C8-AD9F-F6476A2C91CB}"/>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4" name="Footer Placeholder 4">
            <a:extLst>
              <a:ext uri="{FF2B5EF4-FFF2-40B4-BE49-F238E27FC236}">
                <a16:creationId xmlns:a16="http://schemas.microsoft.com/office/drawing/2014/main" id="{6DA0CC9B-8BC9-4D10-906F-8BEC7123247B}"/>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5" name="Slide Number Placeholder 5">
            <a:extLst>
              <a:ext uri="{FF2B5EF4-FFF2-40B4-BE49-F238E27FC236}">
                <a16:creationId xmlns:a16="http://schemas.microsoft.com/office/drawing/2014/main" id="{EDD3888D-E81F-4CAF-82E3-D277C77C0EFA}"/>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89712325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1E8D4-B971-4FE4-9807-4A18AD8DC194}"/>
              </a:ext>
            </a:extLst>
          </p:cNvPr>
          <p:cNvSpPr/>
          <p:nvPr userDrawn="1"/>
        </p:nvSpPr>
        <p:spPr>
          <a:xfrm>
            <a:off x="0" y="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E2F840B8-2B03-464D-8F79-C922826103E6}"/>
              </a:ext>
            </a:extLst>
          </p:cNvPr>
          <p:cNvSpPr txBox="1">
            <a:spLocks/>
          </p:cNvSpPr>
          <p:nvPr userDrawn="1"/>
        </p:nvSpPr>
        <p:spPr>
          <a:xfrm>
            <a:off x="628650" y="196409"/>
            <a:ext cx="7886700" cy="12380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spc="50" baseline="0">
                <a:solidFill>
                  <a:schemeClr val="bg1"/>
                </a:solidFill>
                <a:latin typeface="+mj-lt"/>
                <a:ea typeface="+mj-ea"/>
                <a:cs typeface="Arial" panose="020B0604020202020204" pitchFamily="34" charset="0"/>
              </a:defRPr>
            </a:lvl1pPr>
          </a:lstStyle>
          <a:p>
            <a:r>
              <a:rPr lang="en-US" dirty="0"/>
              <a:t>Click to Edit Title</a:t>
            </a:r>
          </a:p>
        </p:txBody>
      </p:sp>
      <p:sp>
        <p:nvSpPr>
          <p:cNvPr id="9" name="Date Placeholder 3">
            <a:extLst>
              <a:ext uri="{FF2B5EF4-FFF2-40B4-BE49-F238E27FC236}">
                <a16:creationId xmlns:a16="http://schemas.microsoft.com/office/drawing/2014/main" id="{8BBAEA7E-F004-4C1C-B482-7DF9DE153F14}"/>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0" name="Footer Placeholder 4">
            <a:extLst>
              <a:ext uri="{FF2B5EF4-FFF2-40B4-BE49-F238E27FC236}">
                <a16:creationId xmlns:a16="http://schemas.microsoft.com/office/drawing/2014/main" id="{CAFE57EE-0AB7-4BD2-A123-1436F46706B5}"/>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1" name="Slide Number Placeholder 5">
            <a:extLst>
              <a:ext uri="{FF2B5EF4-FFF2-40B4-BE49-F238E27FC236}">
                <a16:creationId xmlns:a16="http://schemas.microsoft.com/office/drawing/2014/main" id="{75B77B74-9D61-4AB7-89B1-4415C9140484}"/>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97858221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41E5064-B401-47A4-9B36-A5B242D3482F}"/>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8" name="Footer Placeholder 4">
            <a:extLst>
              <a:ext uri="{FF2B5EF4-FFF2-40B4-BE49-F238E27FC236}">
                <a16:creationId xmlns:a16="http://schemas.microsoft.com/office/drawing/2014/main" id="{DB91D138-A2FC-49A8-BC22-9F0CF0903E17}"/>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9" name="Slide Number Placeholder 5">
            <a:extLst>
              <a:ext uri="{FF2B5EF4-FFF2-40B4-BE49-F238E27FC236}">
                <a16:creationId xmlns:a16="http://schemas.microsoft.com/office/drawing/2014/main" id="{B5FF7C68-68E3-4E83-858B-771287D546F1}"/>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145835838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_No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
        <p:nvSpPr>
          <p:cNvPr id="8" name="Title 1">
            <a:extLst>
              <a:ext uri="{FF2B5EF4-FFF2-40B4-BE49-F238E27FC236}">
                <a16:creationId xmlns:a16="http://schemas.microsoft.com/office/drawing/2014/main" id="{911DF621-4BC6-4AB3-8BC7-E5F5B34E751B}"/>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82409436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_No B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1">
                    <a:lumMod val="50000"/>
                  </a:schemeClr>
                </a:solidFill>
              </a:defRPr>
            </a:lvl1pPr>
          </a:lstStyle>
          <a:p>
            <a:fld id="{48620608-8D4B-4569-8D80-9C651710C95C}" type="datetime1">
              <a:rPr lang="en-US" smtClean="0"/>
              <a:pPr/>
              <a:t>10/17/2022</a:t>
            </a:fld>
            <a:endParaRPr lang="en-US" dirty="0"/>
          </a:p>
        </p:txBody>
      </p:sp>
      <p:sp>
        <p:nvSpPr>
          <p:cNvPr id="6" name="Footer Placeholder 5"/>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
        <p:nvSpPr>
          <p:cNvPr id="9" name="Title 1">
            <a:extLst>
              <a:ext uri="{FF2B5EF4-FFF2-40B4-BE49-F238E27FC236}">
                <a16:creationId xmlns:a16="http://schemas.microsoft.com/office/drawing/2014/main" id="{A18A6B13-04AE-4182-91BC-53F70AF77D05}"/>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312831896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_No Ba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bg1">
                    <a:lumMod val="50000"/>
                  </a:schemeClr>
                </a:solidFill>
              </a:defRPr>
            </a:lvl1pPr>
          </a:lstStyle>
          <a:p>
            <a:fld id="{6D894892-E33A-45BB-9DCF-F9D47B3DAF85}" type="datetime1">
              <a:rPr lang="en-US" smtClean="0"/>
              <a:pPr/>
              <a:t>10/17/2022</a:t>
            </a:fld>
            <a:endParaRPr lang="en-US" dirty="0"/>
          </a:p>
        </p:txBody>
      </p:sp>
      <p:sp>
        <p:nvSpPr>
          <p:cNvPr id="8" name="Footer Placeholder 7"/>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
        <p:nvSpPr>
          <p:cNvPr id="10" name="Title 1">
            <a:extLst>
              <a:ext uri="{FF2B5EF4-FFF2-40B4-BE49-F238E27FC236}">
                <a16:creationId xmlns:a16="http://schemas.microsoft.com/office/drawing/2014/main" id="{CB763B08-0AD8-4FF5-AFF6-50126AAD8619}"/>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3910651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_No Ba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50000"/>
                  </a:schemeClr>
                </a:solidFill>
              </a:defRPr>
            </a:lvl1pPr>
          </a:lstStyle>
          <a:p>
            <a:fld id="{6290712D-CEA6-46BE-8843-5D3BDC8C7DA0}" type="datetime1">
              <a:rPr lang="en-US" smtClean="0"/>
              <a:pPr/>
              <a:t>10/17/2022</a:t>
            </a:fld>
            <a:endParaRPr lang="en-US" dirty="0"/>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
        <p:nvSpPr>
          <p:cNvPr id="6" name="Title 1">
            <a:extLst>
              <a:ext uri="{FF2B5EF4-FFF2-40B4-BE49-F238E27FC236}">
                <a16:creationId xmlns:a16="http://schemas.microsoft.com/office/drawing/2014/main" id="{C18CCF2B-5E94-4B51-882F-018AA04EE363}"/>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1218521416"/>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3ED971-38EA-4EAF-B9CC-FB429F448990}"/>
              </a:ext>
            </a:extLst>
          </p:cNvPr>
          <p:cNvSpPr/>
          <p:nvPr userDrawn="1"/>
        </p:nvSpPr>
        <p:spPr>
          <a:xfrm>
            <a:off x="4572000" y="0"/>
            <a:ext cx="4572000" cy="6858000"/>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457200" marR="0" lvl="1" indent="0" algn="l" defTabSz="914400" eaLnBrk="1" fontAlgn="auto" latinLnBrk="0" hangingPunct="1">
              <a:lnSpc>
                <a:spcPct val="100000"/>
              </a:lnSpc>
              <a:spcBef>
                <a:spcPts val="0"/>
              </a:spcBef>
              <a:spcAft>
                <a:spcPts val="1200"/>
              </a:spcAft>
              <a:buClrTx/>
              <a:buSzTx/>
              <a:buFontTx/>
              <a:buNone/>
              <a:tabLst>
                <a:tab pos="628650" algn="l"/>
              </a:tabLst>
              <a:defRPr/>
            </a:pPr>
            <a:endParaRPr kumimoji="0" lang="en-US" sz="5400" b="1" i="0" u="none" strike="noStrike" kern="0" cap="none" spc="0" normalizeH="0" baseline="0" noProof="0" dirty="0">
              <a:ln>
                <a:noFill/>
              </a:ln>
              <a:solidFill>
                <a:srgbClr val="FFFFFF"/>
              </a:solidFill>
              <a:effectLst/>
              <a:uLnTx/>
              <a:uFillTx/>
              <a:latin typeface="+mj-lt"/>
              <a:ea typeface="+mn-ea"/>
              <a:cs typeface="Arial" panose="020B0604020202020204" pitchFamily="34" charset="0"/>
            </a:endParaRPr>
          </a:p>
        </p:txBody>
      </p:sp>
      <p:sp>
        <p:nvSpPr>
          <p:cNvPr id="7" name="Rectangle 6">
            <a:extLst>
              <a:ext uri="{FF2B5EF4-FFF2-40B4-BE49-F238E27FC236}">
                <a16:creationId xmlns:a16="http://schemas.microsoft.com/office/drawing/2014/main" id="{87D94D68-5A06-4AC1-A91B-71FA4E29E714}"/>
              </a:ext>
            </a:extLst>
          </p:cNvPr>
          <p:cNvSpPr/>
          <p:nvPr userDrawn="1"/>
        </p:nvSpPr>
        <p:spPr>
          <a:xfrm>
            <a:off x="0" y="0"/>
            <a:ext cx="4572000" cy="6858000"/>
          </a:xfrm>
          <a:prstGeom prst="rect">
            <a:avLst/>
          </a:prstGeom>
          <a:solidFill>
            <a:schemeClr val="tx2"/>
          </a:solidFill>
          <a:ln w="12700" cap="flat" cmpd="sng" algn="ctr">
            <a:noFill/>
            <a:prstDash val="solid"/>
            <a:miter lim="800000"/>
          </a:ln>
          <a:effectLst/>
        </p:spPr>
        <p:txBody>
          <a:bodyPr rtlCol="0" anchor="ctr"/>
          <a:lstStyle/>
          <a:p>
            <a:pPr marL="457200" marR="0" lvl="1" indent="0" algn="l" defTabSz="914400" eaLnBrk="1" fontAlgn="auto" latinLnBrk="0" hangingPunct="1">
              <a:lnSpc>
                <a:spcPct val="100000"/>
              </a:lnSpc>
              <a:spcBef>
                <a:spcPts val="0"/>
              </a:spcBef>
              <a:spcAft>
                <a:spcPts val="1200"/>
              </a:spcAft>
              <a:buClrTx/>
              <a:buSzTx/>
              <a:buFontTx/>
              <a:buNone/>
              <a:tabLst>
                <a:tab pos="3205163" algn="l"/>
              </a:tabLst>
              <a:defRPr/>
            </a:pPr>
            <a:r>
              <a:rPr kumimoji="0" lang="en-US" sz="5400" b="1" i="0" u="none" strike="noStrike" kern="0" cap="none" spc="0" normalizeH="0" baseline="0" noProof="0" dirty="0">
                <a:ln>
                  <a:noFill/>
                </a:ln>
                <a:solidFill>
                  <a:srgbClr val="FFFFFF"/>
                </a:solidFill>
                <a:effectLst/>
                <a:uLnTx/>
                <a:uFillTx/>
                <a:latin typeface="+mj-lt"/>
                <a:ea typeface="+mn-ea"/>
                <a:cs typeface="Arial" panose="020B0604020202020204" pitchFamily="34" charset="0"/>
              </a:rPr>
              <a:t>Contact</a:t>
            </a:r>
          </a:p>
        </p:txBody>
      </p:sp>
      <p:sp>
        <p:nvSpPr>
          <p:cNvPr id="4" name="Rectangle 3"/>
          <p:cNvSpPr/>
          <p:nvPr userDrawn="1"/>
        </p:nvSpPr>
        <p:spPr>
          <a:xfrm>
            <a:off x="558350" y="3617140"/>
            <a:ext cx="4588184" cy="136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ontent Placeholder 2"/>
          <p:cNvSpPr>
            <a:spLocks noGrp="1"/>
          </p:cNvSpPr>
          <p:nvPr>
            <p:ph idx="1" hasCustomPrompt="1"/>
          </p:nvPr>
        </p:nvSpPr>
        <p:spPr>
          <a:xfrm>
            <a:off x="5029304" y="1653234"/>
            <a:ext cx="3657391" cy="3927811"/>
          </a:xfrm>
        </p:spPr>
        <p:txBody>
          <a:bodyPr anchor="ctr"/>
          <a:lstStyle>
            <a:lvl1pPr marL="0" indent="0">
              <a:buNone/>
              <a:defRPr b="0"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Contact info goes here</a:t>
            </a:r>
          </a:p>
        </p:txBody>
      </p:sp>
      <p:pic>
        <p:nvPicPr>
          <p:cNvPr id="3" name="Picture 2" descr="A close up of text on a black background&#10;&#10;Description automatically generated">
            <a:extLst>
              <a:ext uri="{FF2B5EF4-FFF2-40B4-BE49-F238E27FC236}">
                <a16:creationId xmlns:a16="http://schemas.microsoft.com/office/drawing/2014/main" id="{828B3ED3-A945-45F8-872F-B0DD419963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72669" y="5671130"/>
            <a:ext cx="1127776" cy="1017890"/>
          </a:xfrm>
          <a:prstGeom prst="rect">
            <a:avLst/>
          </a:prstGeom>
        </p:spPr>
      </p:pic>
      <p:cxnSp>
        <p:nvCxnSpPr>
          <p:cNvPr id="10" name="Straight Connector 9">
            <a:extLst>
              <a:ext uri="{FF2B5EF4-FFF2-40B4-BE49-F238E27FC236}">
                <a16:creationId xmlns:a16="http://schemas.microsoft.com/office/drawing/2014/main" id="{5E0BBDA4-8E8F-4E4C-82C0-7BB98E38CA7A}"/>
              </a:ext>
            </a:extLst>
          </p:cNvPr>
          <p:cNvCxnSpPr>
            <a:cxnSpLocks/>
          </p:cNvCxnSpPr>
          <p:nvPr userDrawn="1"/>
        </p:nvCxnSpPr>
        <p:spPr>
          <a:xfrm>
            <a:off x="613766" y="4090606"/>
            <a:ext cx="1815154" cy="0"/>
          </a:xfrm>
          <a:prstGeom prst="line">
            <a:avLst/>
          </a:prstGeom>
          <a:ln w="57150">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031996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bar layou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0E2AF8-3457-4A1E-B9A9-07927A66F4C4}"/>
              </a:ext>
            </a:extLst>
          </p:cNvPr>
          <p:cNvSpPr/>
          <p:nvPr userDrawn="1"/>
        </p:nvSpPr>
        <p:spPr>
          <a:xfrm>
            <a:off x="-1" y="0"/>
            <a:ext cx="4572001" cy="6858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6BE84541-276F-4622-A1F4-96BE61AF7AC3}"/>
              </a:ext>
            </a:extLst>
          </p:cNvPr>
          <p:cNvSpPr>
            <a:spLocks noGrp="1"/>
          </p:cNvSpPr>
          <p:nvPr>
            <p:ph type="dt" sz="half" idx="10"/>
          </p:nvPr>
        </p:nvSpPr>
        <p:spPr/>
        <p:txBody>
          <a:bodyPr/>
          <a:lstStyle/>
          <a:p>
            <a:fld id="{AD05DD9C-025C-46EC-89CB-002698F2DAEB}" type="datetime1">
              <a:rPr lang="en-US" smtClean="0"/>
              <a:t>10/17/2022</a:t>
            </a:fld>
            <a:endParaRPr lang="en-US" dirty="0"/>
          </a:p>
        </p:txBody>
      </p:sp>
      <p:sp>
        <p:nvSpPr>
          <p:cNvPr id="4" name="Footer Placeholder 3">
            <a:extLst>
              <a:ext uri="{FF2B5EF4-FFF2-40B4-BE49-F238E27FC236}">
                <a16:creationId xmlns:a16="http://schemas.microsoft.com/office/drawing/2014/main" id="{024C7664-003A-4705-BC1C-7880FD3ACA4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157B37-5C8A-4968-8C07-7B9873379880}"/>
              </a:ext>
            </a:extLst>
          </p:cNvPr>
          <p:cNvSpPr>
            <a:spLocks noGrp="1"/>
          </p:cNvSpPr>
          <p:nvPr>
            <p:ph type="sldNum" sz="quarter" idx="12"/>
          </p:nvPr>
        </p:nvSpPr>
        <p:spPr/>
        <p:txBody>
          <a:bodyPr/>
          <a:lstStyle/>
          <a:p>
            <a:fld id="{41C644E9-0293-45DE-AABA-2E18EB19508A}" type="slidenum">
              <a:rPr lang="en-US" smtClean="0"/>
              <a:t>‹#›</a:t>
            </a:fld>
            <a:endParaRPr lang="en-US" dirty="0"/>
          </a:p>
        </p:txBody>
      </p:sp>
      <p:sp>
        <p:nvSpPr>
          <p:cNvPr id="11" name="Content Placeholder 2">
            <a:extLst>
              <a:ext uri="{FF2B5EF4-FFF2-40B4-BE49-F238E27FC236}">
                <a16:creationId xmlns:a16="http://schemas.microsoft.com/office/drawing/2014/main" id="{0C22879E-C0BD-4EAD-A9A5-4AB05FF003D6}"/>
              </a:ext>
            </a:extLst>
          </p:cNvPr>
          <p:cNvSpPr>
            <a:spLocks noGrp="1"/>
          </p:cNvSpPr>
          <p:nvPr>
            <p:ph idx="4294967295" hasCustomPrompt="1"/>
          </p:nvPr>
        </p:nvSpPr>
        <p:spPr>
          <a:xfrm>
            <a:off x="5063319" y="1253331"/>
            <a:ext cx="3589364" cy="4351338"/>
          </a:xfrm>
        </p:spPr>
        <p:txBody>
          <a:bodyPr anchor="ctr">
            <a:normAutofit/>
          </a:bodyPr>
          <a:lstStyle>
            <a:lvl1pPr>
              <a:defRPr/>
            </a:lvl1pPr>
          </a:lstStyle>
          <a:p>
            <a:pPr marL="341313" indent="-341313">
              <a:buClr>
                <a:schemeClr val="accent4"/>
              </a:buClr>
              <a:buFont typeface="Helvetica" panose="020B0604020202020204" pitchFamily="34" charset="0"/>
              <a:buChar char="›"/>
            </a:pPr>
            <a:r>
              <a:rPr lang="en-US" dirty="0"/>
              <a:t>Bulleted list (agenda items, etc.)</a:t>
            </a:r>
          </a:p>
        </p:txBody>
      </p:sp>
      <p:cxnSp>
        <p:nvCxnSpPr>
          <p:cNvPr id="12" name="Straight Connector 11">
            <a:extLst>
              <a:ext uri="{FF2B5EF4-FFF2-40B4-BE49-F238E27FC236}">
                <a16:creationId xmlns:a16="http://schemas.microsoft.com/office/drawing/2014/main" id="{C25E1F55-5D82-4BC2-BCEA-EE2D92A6C187}"/>
              </a:ext>
            </a:extLst>
          </p:cNvPr>
          <p:cNvCxnSpPr>
            <a:cxnSpLocks/>
          </p:cNvCxnSpPr>
          <p:nvPr userDrawn="1"/>
        </p:nvCxnSpPr>
        <p:spPr>
          <a:xfrm>
            <a:off x="491318" y="4339988"/>
            <a:ext cx="1815154" cy="0"/>
          </a:xfrm>
          <a:prstGeom prst="line">
            <a:avLst/>
          </a:prstGeom>
          <a:ln w="57150">
            <a:prstDash val="sysDot"/>
          </a:ln>
        </p:spPr>
        <p:style>
          <a:lnRef idx="1">
            <a:schemeClr val="accent4"/>
          </a:lnRef>
          <a:fillRef idx="0">
            <a:schemeClr val="accent4"/>
          </a:fillRef>
          <a:effectRef idx="0">
            <a:schemeClr val="accent4"/>
          </a:effectRef>
          <a:fontRef idx="minor">
            <a:schemeClr val="tx1"/>
          </a:fontRef>
        </p:style>
      </p:cxnSp>
      <p:sp>
        <p:nvSpPr>
          <p:cNvPr id="2" name="Title 1">
            <a:extLst>
              <a:ext uri="{FF2B5EF4-FFF2-40B4-BE49-F238E27FC236}">
                <a16:creationId xmlns:a16="http://schemas.microsoft.com/office/drawing/2014/main" id="{C8BC5411-75EF-4EA4-863F-0E5B8B37F794}"/>
              </a:ext>
            </a:extLst>
          </p:cNvPr>
          <p:cNvSpPr>
            <a:spLocks noGrp="1"/>
          </p:cNvSpPr>
          <p:nvPr>
            <p:ph type="title"/>
          </p:nvPr>
        </p:nvSpPr>
        <p:spPr>
          <a:xfrm>
            <a:off x="491318" y="365125"/>
            <a:ext cx="3643954" cy="3671159"/>
          </a:xfrm>
        </p:spPr>
        <p:txBody>
          <a:bodyPr anchor="b">
            <a:normAutofit/>
          </a:bodyPr>
          <a:lstStyle>
            <a:lvl1pPr>
              <a:defRPr sz="44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1721177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ibutions Slide_Optional">
    <p:spTree>
      <p:nvGrpSpPr>
        <p:cNvPr id="1" name=""/>
        <p:cNvGrpSpPr/>
        <p:nvPr/>
      </p:nvGrpSpPr>
      <p:grpSpPr>
        <a:xfrm>
          <a:off x="0" y="0"/>
          <a:ext cx="0" cy="0"/>
          <a:chOff x="0" y="0"/>
          <a:chExt cx="0" cy="0"/>
        </a:xfrm>
      </p:grpSpPr>
      <p:sp>
        <p:nvSpPr>
          <p:cNvPr id="4" name="Rectangle 3"/>
          <p:cNvSpPr/>
          <p:nvPr userDrawn="1"/>
        </p:nvSpPr>
        <p:spPr>
          <a:xfrm>
            <a:off x="558350" y="3617140"/>
            <a:ext cx="4588184" cy="136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ontent Placeholder 2"/>
          <p:cNvSpPr>
            <a:spLocks noGrp="1"/>
          </p:cNvSpPr>
          <p:nvPr>
            <p:ph idx="1" hasCustomPrompt="1"/>
          </p:nvPr>
        </p:nvSpPr>
        <p:spPr>
          <a:xfrm>
            <a:off x="443555" y="5233122"/>
            <a:ext cx="6678458" cy="1367554"/>
          </a:xfrm>
        </p:spPr>
        <p:txBody>
          <a:bodyPr anchor="ctr"/>
          <a:lstStyle>
            <a:lvl1pPr marL="0" indent="0">
              <a:buNone/>
              <a:defRPr sz="1800" b="1" baseline="0">
                <a:solidFill>
                  <a:srgbClr val="55627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CONTRIBUTORS</a:t>
            </a:r>
          </a:p>
          <a:p>
            <a:pPr lvl="0"/>
            <a:r>
              <a:rPr lang="en-US" dirty="0"/>
              <a:t>Name, Organization</a:t>
            </a:r>
          </a:p>
          <a:p>
            <a:pPr lvl="0"/>
            <a:r>
              <a:rPr lang="en-US" dirty="0"/>
              <a:t>Month, Year</a:t>
            </a:r>
          </a:p>
        </p:txBody>
      </p:sp>
      <p:sp>
        <p:nvSpPr>
          <p:cNvPr id="6" name="Rectangle 5">
            <a:extLst>
              <a:ext uri="{FF2B5EF4-FFF2-40B4-BE49-F238E27FC236}">
                <a16:creationId xmlns:a16="http://schemas.microsoft.com/office/drawing/2014/main" id="{4BCED734-E657-4EE4-94F5-72D07E74DD8D}"/>
              </a:ext>
            </a:extLst>
          </p:cNvPr>
          <p:cNvSpPr/>
          <p:nvPr userDrawn="1"/>
        </p:nvSpPr>
        <p:spPr>
          <a:xfrm>
            <a:off x="0" y="0"/>
            <a:ext cx="9144000" cy="492760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Segoe UI"/>
              <a:ea typeface="+mn-ea"/>
              <a:cs typeface="+mn-cs"/>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30680" y="5471129"/>
            <a:ext cx="969765" cy="891540"/>
          </a:xfrm>
          <a:prstGeom prst="rect">
            <a:avLst/>
          </a:prstGeom>
        </p:spPr>
      </p:pic>
    </p:spTree>
    <p:extLst>
      <p:ext uri="{BB962C8B-B14F-4D97-AF65-F5344CB8AC3E}">
        <p14:creationId xmlns:p14="http://schemas.microsoft.com/office/powerpoint/2010/main" val="65485400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 Cover_For Printing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94D68-5A06-4AC1-A91B-71FA4E29E714}"/>
              </a:ext>
            </a:extLst>
          </p:cNvPr>
          <p:cNvSpPr/>
          <p:nvPr userDrawn="1"/>
        </p:nvSpPr>
        <p:spPr>
          <a:xfrm>
            <a:off x="0" y="0"/>
            <a:ext cx="9144000" cy="5338618"/>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Segoe UI"/>
              <a:ea typeface="+mn-ea"/>
              <a:cs typeface="+mn-cs"/>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87117" y="5703223"/>
            <a:ext cx="969765" cy="891540"/>
          </a:xfrm>
          <a:prstGeom prst="rect">
            <a:avLst/>
          </a:prstGeom>
        </p:spPr>
      </p:pic>
    </p:spTree>
    <p:extLst>
      <p:ext uri="{BB962C8B-B14F-4D97-AF65-F5344CB8AC3E}">
        <p14:creationId xmlns:p14="http://schemas.microsoft.com/office/powerpoint/2010/main" val="336120848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Content Intro">
    <p:spTree>
      <p:nvGrpSpPr>
        <p:cNvPr id="1" name=""/>
        <p:cNvGrpSpPr/>
        <p:nvPr/>
      </p:nvGrpSpPr>
      <p:grpSpPr>
        <a:xfrm>
          <a:off x="0" y="0"/>
          <a:ext cx="0" cy="0"/>
          <a:chOff x="0" y="0"/>
          <a:chExt cx="0" cy="0"/>
        </a:xfrm>
      </p:grpSpPr>
      <p:pic>
        <p:nvPicPr>
          <p:cNvPr id="4" name="Picture 3" descr="alex-rodriguez-santibanez-m17tINPA8M4-unsplash.jpg"/>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p:cNvSpPr/>
          <p:nvPr userDrawn="1"/>
        </p:nvSpPr>
        <p:spPr>
          <a:xfrm>
            <a:off x="0" y="631444"/>
            <a:ext cx="9144000" cy="5559714"/>
          </a:xfrm>
          <a:prstGeom prst="rect">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631444"/>
            <a:ext cx="9144000" cy="64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7221" y="1146880"/>
            <a:ext cx="7909559" cy="482829"/>
          </a:xfrm>
        </p:spPr>
        <p:txBody>
          <a:bodyPr/>
          <a:lstStyle/>
          <a:p>
            <a:r>
              <a:rPr lang="en-US" dirty="0"/>
              <a:t>Insert Slide Title Here </a:t>
            </a:r>
            <a:r>
              <a:rPr lang="en-US" dirty="0" err="1"/>
              <a:t>Lorem</a:t>
            </a:r>
            <a:endParaRPr lang="en-US" dirty="0"/>
          </a:p>
        </p:txBody>
      </p:sp>
      <p:sp>
        <p:nvSpPr>
          <p:cNvPr id="3" name="Content Placeholder 2"/>
          <p:cNvSpPr>
            <a:spLocks noGrp="1"/>
          </p:cNvSpPr>
          <p:nvPr>
            <p:ph idx="1" hasCustomPrompt="1"/>
          </p:nvPr>
        </p:nvSpPr>
        <p:spPr>
          <a:xfrm>
            <a:off x="617221" y="1646141"/>
            <a:ext cx="7909559" cy="351992"/>
          </a:xfrm>
        </p:spPr>
        <p:txBody>
          <a:bodyPr/>
          <a:lstStyle/>
          <a:p>
            <a:pPr lvl="0"/>
            <a:r>
              <a:rPr lang="en-US" dirty="0"/>
              <a:t>Insert Subtitle Here</a:t>
            </a:r>
          </a:p>
        </p:txBody>
      </p:sp>
      <p:sp>
        <p:nvSpPr>
          <p:cNvPr id="8" name="Slide Number Placeholder 5"/>
          <p:cNvSpPr>
            <a:spLocks noGrp="1"/>
          </p:cNvSpPr>
          <p:nvPr>
            <p:ph type="sldNum" sz="quarter" idx="4"/>
          </p:nvPr>
        </p:nvSpPr>
        <p:spPr>
          <a:xfrm>
            <a:off x="147321" y="6235700"/>
            <a:ext cx="768096" cy="622300"/>
          </a:xfrm>
          <a:prstGeom prst="rect">
            <a:avLst/>
          </a:prstGeom>
          <a:noFill/>
        </p:spPr>
        <p:txBody>
          <a:bodyPr vert="horz" lIns="91440" tIns="45720" rIns="91440" bIns="45720" rtlCol="0" anchor="ctr">
            <a:noAutofit/>
          </a:bodyPr>
          <a:lstStyle>
            <a:lvl1pPr algn="l">
              <a:defRPr lang="en-US" sz="1100" b="0" smtClean="0">
                <a:solidFill>
                  <a:schemeClr val="bg1"/>
                </a:solidFill>
              </a:defRPr>
            </a:lvl1pPr>
          </a:lstStyle>
          <a:p>
            <a:fld id="{769DDEB7-BEA4-724B-80EA-7379244B932F}" type="slidenum">
              <a:rPr lang="uk-UA" smtClean="0"/>
              <a:pPr/>
              <a:t>‹#›</a:t>
            </a:fld>
            <a:endParaRPr lang="uk-UA"/>
          </a:p>
        </p:txBody>
      </p:sp>
      <p:sp>
        <p:nvSpPr>
          <p:cNvPr id="6" name="Content Placeholder 5"/>
          <p:cNvSpPr>
            <a:spLocks noGrp="1"/>
          </p:cNvSpPr>
          <p:nvPr>
            <p:ph sz="quarter" idx="16" hasCustomPrompt="1"/>
          </p:nvPr>
        </p:nvSpPr>
        <p:spPr>
          <a:xfrm>
            <a:off x="617221" y="2286000"/>
            <a:ext cx="7908925" cy="3471863"/>
          </a:xfrm>
        </p:spPr>
        <p:txBody>
          <a:bodyPr/>
          <a:lstStyle>
            <a:lvl1pPr>
              <a:defRPr cap="none">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3"/>
          </p:nvPr>
        </p:nvSpPr>
        <p:spPr>
          <a:xfrm>
            <a:off x="617220" y="5645152"/>
            <a:ext cx="7909559" cy="365125"/>
          </a:xfrm>
          <a:prstGeom prst="rect">
            <a:avLst/>
          </a:prstGeom>
        </p:spPr>
        <p:txBody>
          <a:bodyPr vert="horz" lIns="0" tIns="0" rIns="0" bIns="0" rtlCol="0" anchor="ctr"/>
          <a:lstStyle>
            <a:lvl1pPr algn="l">
              <a:defRPr sz="900">
                <a:solidFill>
                  <a:srgbClr val="404A54"/>
                </a:solidFill>
              </a:defRPr>
            </a:lvl1pPr>
          </a:lstStyle>
          <a:p>
            <a:endParaRPr lang="en-US" dirty="0"/>
          </a:p>
        </p:txBody>
      </p:sp>
    </p:spTree>
    <p:extLst>
      <p:ext uri="{BB962C8B-B14F-4D97-AF65-F5344CB8AC3E}">
        <p14:creationId xmlns:p14="http://schemas.microsoft.com/office/powerpoint/2010/main" val="1138761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D043F9-0B90-48EE-9310-128A05803E5D}"/>
              </a:ext>
            </a:extLst>
          </p:cNvPr>
          <p:cNvSpPr/>
          <p:nvPr userDrawn="1"/>
        </p:nvSpPr>
        <p:spPr>
          <a:xfrm>
            <a:off x="0" y="6356351"/>
            <a:ext cx="9144000" cy="365125"/>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Segoe UI"/>
              <a:ea typeface="+mn-ea"/>
              <a:cs typeface="+mn-cs"/>
            </a:endParaRPr>
          </a:p>
        </p:txBody>
      </p:sp>
      <p:sp>
        <p:nvSpPr>
          <p:cNvPr id="2" name="Title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000" kern="1200" dirty="0">
                <a:solidFill>
                  <a:srgbClr val="000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6290712D-CEA6-46BE-8843-5D3BDC8C7DA0}" type="datetime1">
              <a:rPr lang="en-US" smtClean="0"/>
              <a:pPr/>
              <a:t>10/17/2022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1C644E9-0293-45DE-AABA-2E18EB19508A}" type="slidenum">
              <a:rPr lang="en-US" smtClean="0"/>
              <a:pPr/>
              <a:t>‹#›</a:t>
            </a:fld>
            <a:endParaRPr lang="en-US"/>
          </a:p>
        </p:txBody>
      </p:sp>
    </p:spTree>
    <p:extLst>
      <p:ext uri="{BB962C8B-B14F-4D97-AF65-F5344CB8AC3E}">
        <p14:creationId xmlns:p14="http://schemas.microsoft.com/office/powerpoint/2010/main" val="313182513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36000">
                <a:schemeClr val="tx2">
                  <a:lumMod val="75000"/>
                </a:schemeClr>
              </a:gs>
              <a:gs pos="100000">
                <a:schemeClr val="tx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FFFFFF"/>
              </a:solidFill>
              <a:latin typeface="Century Gothic"/>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6220420D-1B85-4FB0-A09B-0C0D33174AFB}" type="datetime1">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CB3E63-2060-4CAC-AF09-3AB9D5E46725}" type="slidenum">
              <a:rPr lang="en-US" smtClean="0"/>
              <a:t>‹#›</a:t>
            </a:fld>
            <a:endParaRPr lang="en-US" dirty="0"/>
          </a:p>
        </p:txBody>
      </p:sp>
      <p:sp>
        <p:nvSpPr>
          <p:cNvPr id="8" name="Title 2"/>
          <p:cNvSpPr txBox="1">
            <a:spLocks/>
          </p:cNvSpPr>
          <p:nvPr userDrawn="1"/>
        </p:nvSpPr>
        <p:spPr>
          <a:xfrm>
            <a:off x="0" y="1981199"/>
            <a:ext cx="9144000" cy="1828801"/>
          </a:xfrm>
          <a:prstGeom prst="rect">
            <a:avLst/>
          </a:prstGeom>
          <a:pattFill prst="dkUpDiag">
            <a:fgClr>
              <a:srgbClr val="556270">
                <a:lumMod val="75000"/>
              </a:srgbClr>
            </a:fgClr>
            <a:bgClr>
              <a:srgbClr val="31323F">
                <a:lumMod val="75000"/>
              </a:srgbClr>
            </a:bgClr>
          </a:pattFill>
          <a:ln w="9525" cap="flat" cmpd="sng" algn="ctr">
            <a:noFill/>
            <a:prstDash val="solid"/>
          </a:ln>
          <a:effectLst/>
        </p:spPr>
        <p:txBody>
          <a:bodyPr vert="horz" lIns="457200" tIns="0" rIns="457200" bIns="0" rtlCol="0" anchor="ctr">
            <a:noAutofit/>
          </a:bodyPr>
          <a:lstStyle>
            <a:lvl1pPr marL="0" algn="l" defTabSz="457200" rtl="0" eaLnBrk="1" latinLnBrk="0" hangingPunct="1">
              <a:lnSpc>
                <a:spcPct val="100000"/>
              </a:lnSpc>
              <a:spcBef>
                <a:spcPct val="0"/>
              </a:spcBef>
              <a:buNone/>
              <a:defRPr lang="en-US" sz="4500" kern="1200" cap="all" dirty="0">
                <a:solidFill>
                  <a:srgbClr val="FFFFFF"/>
                </a:solidFill>
                <a:effectLst/>
                <a:latin typeface="Century Gothic"/>
                <a:ea typeface="+mn-ea"/>
                <a:cs typeface="Century Gothic"/>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500" b="0" i="0" u="none" strike="noStrike" kern="1200" cap="all" spc="0" normalizeH="0" baseline="0" noProof="0" dirty="0">
              <a:ln>
                <a:noFill/>
              </a:ln>
              <a:solidFill>
                <a:srgbClr val="FFFFFF"/>
              </a:solidFill>
              <a:effectLst/>
              <a:uLnTx/>
              <a:uFillTx/>
              <a:latin typeface="Century Gothic"/>
              <a:ea typeface="+mn-ea"/>
            </a:endParaRPr>
          </a:p>
        </p:txBody>
      </p:sp>
    </p:spTree>
    <p:extLst>
      <p:ext uri="{BB962C8B-B14F-4D97-AF65-F5344CB8AC3E}">
        <p14:creationId xmlns:p14="http://schemas.microsoft.com/office/powerpoint/2010/main" val="157828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dirty="0"/>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accent1"/>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0132674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re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dirty="0"/>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accent4"/>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9742453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dirty="0"/>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tx2"/>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9851752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dark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dirty="0"/>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accent3"/>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95650946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dark re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tx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dirty="0"/>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accent3"/>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430172973"/>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8FC35368-34A8-4A11-9681-FBAEFA50AA6F}"/>
              </a:ext>
            </a:extLst>
          </p:cNvPr>
          <p:cNvSpPr/>
          <p:nvPr userDrawn="1"/>
        </p:nvSpPr>
        <p:spPr>
          <a:xfrm>
            <a:off x="0" y="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28650" y="196409"/>
            <a:ext cx="78867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1" name="Date Placeholder 3">
            <a:extLst>
              <a:ext uri="{FF2B5EF4-FFF2-40B4-BE49-F238E27FC236}">
                <a16:creationId xmlns:a16="http://schemas.microsoft.com/office/drawing/2014/main" id="{012949C2-7BC8-4D86-AC6B-FB1F451CB169}"/>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2" name="Footer Placeholder 4">
            <a:extLst>
              <a:ext uri="{FF2B5EF4-FFF2-40B4-BE49-F238E27FC236}">
                <a16:creationId xmlns:a16="http://schemas.microsoft.com/office/drawing/2014/main" id="{9E9F9509-D7E8-4E57-A35C-3FFEE5B6CCCB}"/>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3" name="Slide Number Placeholder 5">
            <a:extLst>
              <a:ext uri="{FF2B5EF4-FFF2-40B4-BE49-F238E27FC236}">
                <a16:creationId xmlns:a16="http://schemas.microsoft.com/office/drawing/2014/main" id="{A25288C3-8F71-454A-9C57-46129C23E1A8}"/>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334250404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512887"/>
            <a:ext cx="7886700" cy="36640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8FC35368-34A8-4A11-9681-FBAEFA50AA6F}"/>
              </a:ext>
            </a:extLst>
          </p:cNvPr>
          <p:cNvSpPr/>
          <p:nvPr userDrawn="1"/>
        </p:nvSpPr>
        <p:spPr>
          <a:xfrm>
            <a:off x="0" y="0"/>
            <a:ext cx="9144000" cy="23164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28650" y="196408"/>
            <a:ext cx="7886700" cy="1891471"/>
          </a:xfrm>
        </p:spPr>
        <p:txBody>
          <a:bodyPr anchor="ctr">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1" name="Date Placeholder 3">
            <a:extLst>
              <a:ext uri="{FF2B5EF4-FFF2-40B4-BE49-F238E27FC236}">
                <a16:creationId xmlns:a16="http://schemas.microsoft.com/office/drawing/2014/main" id="{012949C2-7BC8-4D86-AC6B-FB1F451CB169}"/>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2" name="Footer Placeholder 4">
            <a:extLst>
              <a:ext uri="{FF2B5EF4-FFF2-40B4-BE49-F238E27FC236}">
                <a16:creationId xmlns:a16="http://schemas.microsoft.com/office/drawing/2014/main" id="{9E9F9509-D7E8-4E57-A35C-3FFEE5B6CCCB}"/>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3" name="Slide Number Placeholder 5">
            <a:extLst>
              <a:ext uri="{FF2B5EF4-FFF2-40B4-BE49-F238E27FC236}">
                <a16:creationId xmlns:a16="http://schemas.microsoft.com/office/drawing/2014/main" id="{A25288C3-8F71-454A-9C57-46129C23E1A8}"/>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42406739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5DD9C-025C-46EC-89CB-002698F2DAEB}" type="datetime1">
              <a:rPr lang="en-US" smtClean="0"/>
              <a:t>10/17/2022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644E9-0293-45DE-AABA-2E18EB19508A}" type="slidenum">
              <a:rPr lang="en-US" smtClean="0"/>
              <a:t>‹#›</a:t>
            </a:fld>
            <a:endParaRPr lang="en-US" dirty="0"/>
          </a:p>
        </p:txBody>
      </p:sp>
    </p:spTree>
    <p:extLst>
      <p:ext uri="{BB962C8B-B14F-4D97-AF65-F5344CB8AC3E}">
        <p14:creationId xmlns:p14="http://schemas.microsoft.com/office/powerpoint/2010/main" val="3674250703"/>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3" r:id="rId3"/>
    <p:sldLayoutId id="2147483679" r:id="rId4"/>
    <p:sldLayoutId id="2147483680" r:id="rId5"/>
    <p:sldLayoutId id="2147483682" r:id="rId6"/>
    <p:sldLayoutId id="2147483683" r:id="rId7"/>
    <p:sldLayoutId id="2147483662" r:id="rId8"/>
    <p:sldLayoutId id="2147483687" r:id="rId9"/>
    <p:sldLayoutId id="2147483684" r:id="rId10"/>
    <p:sldLayoutId id="2147483664" r:id="rId11"/>
    <p:sldLayoutId id="2147483665" r:id="rId12"/>
    <p:sldLayoutId id="2147483666" r:id="rId13"/>
    <p:sldLayoutId id="2147483668" r:id="rId14"/>
    <p:sldLayoutId id="2147483670" r:id="rId15"/>
    <p:sldLayoutId id="2147483672" r:id="rId16"/>
    <p:sldLayoutId id="2147483673" r:id="rId17"/>
    <p:sldLayoutId id="2147483674" r:id="rId18"/>
    <p:sldLayoutId id="2147483675" r:id="rId19"/>
    <p:sldLayoutId id="2147483676" r:id="rId20"/>
    <p:sldLayoutId id="2147483669" r:id="rId21"/>
    <p:sldLayoutId id="2147483685" r:id="rId22"/>
    <p:sldLayoutId id="2147483686" r:id="rId23"/>
    <p:sldLayoutId id="2147483688" r:id="rId24"/>
  </p:sldLayoutIdLst>
  <p:transition spd="slow">
    <p:fade/>
  </p:transition>
  <p:hf hdr="0" ftr="0" dt="0"/>
  <p:txStyles>
    <p:titleStyle>
      <a:lvl1pPr algn="l" defTabSz="914400" rtl="0" eaLnBrk="1" latinLnBrk="0" hangingPunct="1">
        <a:lnSpc>
          <a:spcPct val="90000"/>
        </a:lnSpc>
        <a:spcBef>
          <a:spcPct val="0"/>
        </a:spcBef>
        <a:buNone/>
        <a:defRPr sz="4400" b="1" kern="1200" spc="5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4.svg"/><Relationship Id="rId5" Type="http://schemas.openxmlformats.org/officeDocument/2006/relationships/image" Target="../media/image35.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52.svg"/><Relationship Id="rId5" Type="http://schemas.openxmlformats.org/officeDocument/2006/relationships/image" Target="../media/image39.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svg"/><Relationship Id="rId5" Type="http://schemas.openxmlformats.org/officeDocument/2006/relationships/image" Target="../media/image10.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7.sv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2970" y="-160020"/>
            <a:ext cx="10698480" cy="7132320"/>
          </a:xfrm>
          <a:prstGeom prst="rect">
            <a:avLst/>
          </a:prstGeom>
        </p:spPr>
      </p:pic>
      <p:sp>
        <p:nvSpPr>
          <p:cNvPr id="2" name="Title 1"/>
          <p:cNvSpPr>
            <a:spLocks noGrp="1"/>
          </p:cNvSpPr>
          <p:nvPr>
            <p:ph type="ctrTitle" idx="4294967295"/>
          </p:nvPr>
        </p:nvSpPr>
        <p:spPr>
          <a:xfrm>
            <a:off x="304800" y="4759824"/>
            <a:ext cx="7452852" cy="1470025"/>
          </a:xfrm>
        </p:spPr>
        <p:txBody>
          <a:bodyPr>
            <a:noAutofit/>
          </a:bodyPr>
          <a:lstStyle/>
          <a:p>
            <a:pPr algn="l" defTabSz="457200">
              <a:lnSpc>
                <a:spcPct val="90000"/>
              </a:lnSpc>
            </a:pPr>
            <a:r>
              <a:rPr lang="en-US" sz="3500" spc="-50" dirty="0">
                <a:solidFill>
                  <a:schemeClr val="bg1"/>
                </a:solidFill>
                <a:effectLst>
                  <a:outerShdw blurRad="165100" dist="12700" dir="2700000" algn="tl" rotWithShape="0">
                    <a:srgbClr val="000000">
                      <a:alpha val="20000"/>
                    </a:srgbClr>
                  </a:outerShdw>
                </a:effectLst>
                <a:latin typeface="Rockwell"/>
                <a:ea typeface="+mj-ea"/>
                <a:cs typeface="Rockwell"/>
              </a:rPr>
              <a:t>Market Research &amp; Momentum Savings Team</a:t>
            </a:r>
          </a:p>
        </p:txBody>
      </p:sp>
      <p:sp>
        <p:nvSpPr>
          <p:cNvPr id="3" name="Subtitle 2"/>
          <p:cNvSpPr>
            <a:spLocks noGrp="1"/>
          </p:cNvSpPr>
          <p:nvPr>
            <p:ph type="subTitle" idx="1"/>
          </p:nvPr>
        </p:nvSpPr>
        <p:spPr>
          <a:xfrm>
            <a:off x="304800" y="6001249"/>
            <a:ext cx="6096000" cy="475751"/>
          </a:xfrm>
        </p:spPr>
        <p:txBody>
          <a:bodyPr>
            <a:noAutofit/>
          </a:bodyPr>
          <a:lstStyle/>
          <a:p>
            <a:pPr algn="l" defTabSz="457200">
              <a:spcBef>
                <a:spcPct val="0"/>
              </a:spcBef>
            </a:pPr>
            <a:r>
              <a:rPr lang="en-US" sz="1800" spc="20" dirty="0">
                <a:effectLst>
                  <a:outerShdw blurRad="165100" dist="12700" dir="2700000" algn="tl" rotWithShape="0">
                    <a:srgbClr val="000000">
                      <a:alpha val="20000"/>
                    </a:srgbClr>
                  </a:outerShdw>
                </a:effectLst>
                <a:ea typeface="+mj-ea"/>
              </a:rPr>
              <a:t>Quarterly Call   |   </a:t>
            </a:r>
            <a:r>
              <a:rPr lang="en-US" sz="1800" spc="20" dirty="0" smtClean="0">
                <a:effectLst>
                  <a:outerShdw blurRad="165100" dist="12700" dir="2700000" algn="tl" rotWithShape="0">
                    <a:srgbClr val="000000">
                      <a:alpha val="20000"/>
                    </a:srgbClr>
                  </a:outerShdw>
                </a:effectLst>
                <a:ea typeface="+mj-ea"/>
              </a:rPr>
              <a:t>November </a:t>
            </a:r>
            <a:r>
              <a:rPr lang="en-US" sz="1800" spc="20" dirty="0">
                <a:effectLst>
                  <a:outerShdw blurRad="165100" dist="12700" dir="2700000" algn="tl" rotWithShape="0">
                    <a:srgbClr val="000000">
                      <a:alpha val="20000"/>
                    </a:srgbClr>
                  </a:outerShdw>
                </a:effectLst>
                <a:ea typeface="+mj-ea"/>
              </a:rPr>
              <a:t>3</a:t>
            </a:r>
            <a:r>
              <a:rPr lang="en-US" sz="1800" spc="20" dirty="0" smtClean="0">
                <a:effectLst>
                  <a:outerShdw blurRad="165100" dist="12700" dir="2700000" algn="tl" rotWithShape="0">
                    <a:srgbClr val="000000">
                      <a:alpha val="20000"/>
                    </a:srgbClr>
                  </a:outerShdw>
                </a:effectLst>
                <a:ea typeface="+mj-ea"/>
              </a:rPr>
              <a:t>, 2021</a:t>
            </a:r>
            <a:endParaRPr lang="en-US" sz="1800" spc="20" dirty="0">
              <a:effectLst>
                <a:outerShdw blurRad="165100" dist="12700" dir="2700000" algn="tl" rotWithShape="0">
                  <a:srgbClr val="000000">
                    <a:alpha val="20000"/>
                  </a:srgbClr>
                </a:outerShdw>
              </a:effectLst>
              <a:ea typeface="+mj-ea"/>
            </a:endParaRPr>
          </a:p>
          <a:p>
            <a:endParaRPr lang="en-US" sz="1400" dirty="0"/>
          </a:p>
        </p:txBody>
      </p:sp>
      <p:pic>
        <p:nvPicPr>
          <p:cNvPr id="1028" name="Picture 4" descr="\\HQ5F01.bud.bpa.gov\ESB\Planning\Momentum Savings\Graphics\BPA logos\BPA Logo 2015 - White &amp; Tex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5334000"/>
            <a:ext cx="1164932" cy="104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882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33E012-0F35-493B-A19C-E3DADB7E51E4}"/>
              </a:ext>
            </a:extLst>
          </p:cNvPr>
          <p:cNvSpPr>
            <a:spLocks noGrp="1"/>
          </p:cNvSpPr>
          <p:nvPr>
            <p:ph type="title"/>
          </p:nvPr>
        </p:nvSpPr>
        <p:spPr/>
        <p:txBody>
          <a:bodyPr/>
          <a:lstStyle/>
          <a:p>
            <a:r>
              <a:rPr lang="en-US" dirty="0"/>
              <a:t>Weatherization Market Findings</a:t>
            </a:r>
          </a:p>
        </p:txBody>
      </p:sp>
      <p:grpSp>
        <p:nvGrpSpPr>
          <p:cNvPr id="36" name="Group 35">
            <a:extLst>
              <a:ext uri="{FF2B5EF4-FFF2-40B4-BE49-F238E27FC236}">
                <a16:creationId xmlns:a16="http://schemas.microsoft.com/office/drawing/2014/main" id="{2CF40687-A1E5-4852-8B6D-96A29D032358}"/>
              </a:ext>
            </a:extLst>
          </p:cNvPr>
          <p:cNvGrpSpPr/>
          <p:nvPr/>
        </p:nvGrpSpPr>
        <p:grpSpPr>
          <a:xfrm>
            <a:off x="738612" y="536811"/>
            <a:ext cx="7666776" cy="1743823"/>
            <a:chOff x="738612" y="536811"/>
            <a:chExt cx="7666776" cy="1743823"/>
          </a:xfrm>
        </p:grpSpPr>
        <p:pic>
          <p:nvPicPr>
            <p:cNvPr id="31" name="Picture 30" descr="Icon&#10;&#10;Description automatically generated">
              <a:extLst>
                <a:ext uri="{FF2B5EF4-FFF2-40B4-BE49-F238E27FC236}">
                  <a16:creationId xmlns:a16="http://schemas.microsoft.com/office/drawing/2014/main" id="{33D4EF21-C468-4437-842A-3E57AFA3BF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8612" y="743399"/>
              <a:ext cx="1727048" cy="1271237"/>
            </a:xfrm>
            <a:prstGeom prst="rect">
              <a:avLst/>
            </a:prstGeom>
          </p:spPr>
        </p:pic>
        <p:pic>
          <p:nvPicPr>
            <p:cNvPr id="35" name="Picture 34" descr="Shape, icon, arrow&#10;&#10;Description automatically generated">
              <a:extLst>
                <a:ext uri="{FF2B5EF4-FFF2-40B4-BE49-F238E27FC236}">
                  <a16:creationId xmlns:a16="http://schemas.microsoft.com/office/drawing/2014/main" id="{1FD506BB-75F9-498A-94FF-FF1E7F1BFB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1565" y="536811"/>
              <a:ext cx="1743823" cy="1743823"/>
            </a:xfrm>
            <a:prstGeom prst="rect">
              <a:avLst/>
            </a:prstGeom>
          </p:spPr>
        </p:pic>
        <p:pic>
          <p:nvPicPr>
            <p:cNvPr id="33" name="Picture 32" descr="A black and white checkered surface&#10;&#10;Description automatically generated with low confidence">
              <a:extLst>
                <a:ext uri="{FF2B5EF4-FFF2-40B4-BE49-F238E27FC236}">
                  <a16:creationId xmlns:a16="http://schemas.microsoft.com/office/drawing/2014/main" id="{9D5FA508-60C9-4628-961E-0B3D38545F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29275" y="609680"/>
              <a:ext cx="1275926" cy="1598084"/>
            </a:xfrm>
            <a:prstGeom prst="rect">
              <a:avLst/>
            </a:prstGeom>
          </p:spPr>
        </p:pic>
      </p:grpSp>
      <p:sp>
        <p:nvSpPr>
          <p:cNvPr id="2" name="Slide Number Placeholder 1">
            <a:extLst>
              <a:ext uri="{FF2B5EF4-FFF2-40B4-BE49-F238E27FC236}">
                <a16:creationId xmlns:a16="http://schemas.microsoft.com/office/drawing/2014/main" id="{2D5D49A0-608E-4C36-BBD1-EA02C8F239D1}"/>
              </a:ext>
            </a:extLst>
          </p:cNvPr>
          <p:cNvSpPr>
            <a:spLocks noGrp="1"/>
          </p:cNvSpPr>
          <p:nvPr>
            <p:ph type="sldNum" sz="quarter" idx="12"/>
          </p:nvPr>
        </p:nvSpPr>
        <p:spPr/>
        <p:txBody>
          <a:bodyPr/>
          <a:lstStyle/>
          <a:p>
            <a:fld id="{41C644E9-0293-45DE-AABA-2E18EB19508A}" type="slidenum">
              <a:rPr lang="en-US" smtClean="0"/>
              <a:t>10</a:t>
            </a:fld>
            <a:endParaRPr lang="en-US" dirty="0"/>
          </a:p>
        </p:txBody>
      </p:sp>
    </p:spTree>
    <p:extLst>
      <p:ext uri="{BB962C8B-B14F-4D97-AF65-F5344CB8AC3E}">
        <p14:creationId xmlns:p14="http://schemas.microsoft.com/office/powerpoint/2010/main" val="303731313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9909CD-267E-482D-B2BE-87DD904B5D60}"/>
              </a:ext>
            </a:extLst>
          </p:cNvPr>
          <p:cNvSpPr>
            <a:spLocks noGrp="1"/>
          </p:cNvSpPr>
          <p:nvPr>
            <p:ph type="title"/>
          </p:nvPr>
        </p:nvSpPr>
        <p:spPr>
          <a:xfrm>
            <a:off x="628649" y="196409"/>
            <a:ext cx="8379164" cy="1238014"/>
          </a:xfrm>
        </p:spPr>
        <p:txBody>
          <a:bodyPr/>
          <a:lstStyle/>
          <a:p>
            <a:r>
              <a:rPr lang="en-US" dirty="0"/>
              <a:t>Wx activity is steady</a:t>
            </a: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fld id="{41C644E9-0293-45DE-AABA-2E18EB19508A}" type="slidenum">
              <a:rPr lang="en-US" smtClean="0"/>
              <a:t>11</a:t>
            </a:fld>
            <a:endParaRPr lang="en-US" dirty="0"/>
          </a:p>
        </p:txBody>
      </p:sp>
      <p:sp>
        <p:nvSpPr>
          <p:cNvPr id="12" name="Content Placeholder 5">
            <a:extLst>
              <a:ext uri="{FF2B5EF4-FFF2-40B4-BE49-F238E27FC236}">
                <a16:creationId xmlns:a16="http://schemas.microsoft.com/office/drawing/2014/main" id="{B44825FF-F2C2-472C-B6F1-0F87D0466F6A}"/>
              </a:ext>
            </a:extLst>
          </p:cNvPr>
          <p:cNvSpPr txBox="1">
            <a:spLocks/>
          </p:cNvSpPr>
          <p:nvPr/>
        </p:nvSpPr>
        <p:spPr>
          <a:xfrm>
            <a:off x="628649" y="1806102"/>
            <a:ext cx="7886700" cy="70952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4"/>
                </a:solidFill>
              </a:rPr>
              <a:t>Total Wx market activity upgrades a significant portion of the region each year</a:t>
            </a:r>
          </a:p>
        </p:txBody>
      </p:sp>
      <p:sp>
        <p:nvSpPr>
          <p:cNvPr id="14" name="TextBox 13">
            <a:extLst>
              <a:ext uri="{FF2B5EF4-FFF2-40B4-BE49-F238E27FC236}">
                <a16:creationId xmlns:a16="http://schemas.microsoft.com/office/drawing/2014/main" id="{CD8E0B94-6432-4C9F-A953-877E8FE328EA}"/>
              </a:ext>
            </a:extLst>
          </p:cNvPr>
          <p:cNvSpPr txBox="1"/>
          <p:nvPr/>
        </p:nvSpPr>
        <p:spPr>
          <a:xfrm>
            <a:off x="2949260" y="5984915"/>
            <a:ext cx="3245477" cy="1107996"/>
          </a:xfrm>
          <a:prstGeom prst="rect">
            <a:avLst/>
          </a:prstGeom>
          <a:noFill/>
        </p:spPr>
        <p:txBody>
          <a:bodyPr wrap="square" rtlCol="0">
            <a:spAutoFit/>
          </a:bodyPr>
          <a:lstStyle/>
          <a:p>
            <a:r>
              <a:rPr lang="en-US" sz="6600" dirty="0">
                <a:solidFill>
                  <a:schemeClr val="accent2">
                    <a:alpha val="20000"/>
                  </a:schemeClr>
                </a:solidFill>
              </a:rPr>
              <a:t>DRAFT</a:t>
            </a:r>
          </a:p>
        </p:txBody>
      </p:sp>
      <p:graphicFrame>
        <p:nvGraphicFramePr>
          <p:cNvPr id="7" name="Chart 6">
            <a:extLst>
              <a:ext uri="{FF2B5EF4-FFF2-40B4-BE49-F238E27FC236}">
                <a16:creationId xmlns:a16="http://schemas.microsoft.com/office/drawing/2014/main" id="{406534D4-C528-4A35-9162-8E4C2A365497}"/>
              </a:ext>
            </a:extLst>
          </p:cNvPr>
          <p:cNvGraphicFramePr>
            <a:graphicFrameLocks/>
          </p:cNvGraphicFramePr>
          <p:nvPr>
            <p:extLst>
              <p:ext uri="{D42A27DB-BD31-4B8C-83A1-F6EECF244321}">
                <p14:modId xmlns:p14="http://schemas.microsoft.com/office/powerpoint/2010/main" val="1933006270"/>
              </p:ext>
            </p:extLst>
          </p:nvPr>
        </p:nvGraphicFramePr>
        <p:xfrm>
          <a:off x="457200" y="274320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563129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9909CD-267E-482D-B2BE-87DD904B5D60}"/>
              </a:ext>
            </a:extLst>
          </p:cNvPr>
          <p:cNvSpPr>
            <a:spLocks noGrp="1"/>
          </p:cNvSpPr>
          <p:nvPr>
            <p:ph type="title"/>
          </p:nvPr>
        </p:nvSpPr>
        <p:spPr>
          <a:xfrm>
            <a:off x="628649" y="196409"/>
            <a:ext cx="8167007" cy="1238014"/>
          </a:xfrm>
        </p:spPr>
        <p:txBody>
          <a:bodyPr anchor="ctr"/>
          <a:lstStyle/>
          <a:p>
            <a:r>
              <a:rPr lang="en-US" dirty="0"/>
              <a:t>What impact does that activity have in the region?</a:t>
            </a: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pPr defTabSz="342900"/>
            <a:fld id="{41C644E9-0293-45DE-AABA-2E18EB19508A}" type="slidenum">
              <a:rPr lang="en-US">
                <a:solidFill>
                  <a:prstClr val="white">
                    <a:lumMod val="50000"/>
                  </a:prstClr>
                </a:solidFill>
                <a:latin typeface="Helvetica"/>
              </a:rPr>
              <a:pPr defTabSz="342900"/>
              <a:t>12</a:t>
            </a:fld>
            <a:endParaRPr lang="en-US" dirty="0">
              <a:solidFill>
                <a:prstClr val="white">
                  <a:lumMod val="50000"/>
                </a:prstClr>
              </a:solidFill>
              <a:latin typeface="Helvetica"/>
            </a:endParaRPr>
          </a:p>
        </p:txBody>
      </p:sp>
      <p:grpSp>
        <p:nvGrpSpPr>
          <p:cNvPr id="6" name="Group 5">
            <a:extLst>
              <a:ext uri="{FF2B5EF4-FFF2-40B4-BE49-F238E27FC236}">
                <a16:creationId xmlns:a16="http://schemas.microsoft.com/office/drawing/2014/main" id="{8F1AA9AD-5EDC-4716-9767-8B7A3583BFCF}"/>
              </a:ext>
            </a:extLst>
          </p:cNvPr>
          <p:cNvGrpSpPr/>
          <p:nvPr/>
        </p:nvGrpSpPr>
        <p:grpSpPr>
          <a:xfrm>
            <a:off x="592276" y="4787315"/>
            <a:ext cx="7722981" cy="1858532"/>
            <a:chOff x="592276" y="4787315"/>
            <a:chExt cx="7722981" cy="1858532"/>
          </a:xfrm>
        </p:grpSpPr>
        <p:sp>
          <p:nvSpPr>
            <p:cNvPr id="27" name="TextBox 26">
              <a:extLst>
                <a:ext uri="{FF2B5EF4-FFF2-40B4-BE49-F238E27FC236}">
                  <a16:creationId xmlns:a16="http://schemas.microsoft.com/office/drawing/2014/main" id="{E500A53C-55EF-49EE-9F22-BC6F08FBE5D0}"/>
                </a:ext>
              </a:extLst>
            </p:cNvPr>
            <p:cNvSpPr txBox="1"/>
            <p:nvPr/>
          </p:nvSpPr>
          <p:spPr>
            <a:xfrm>
              <a:off x="592276" y="5225630"/>
              <a:ext cx="1876736" cy="1231106"/>
            </a:xfrm>
            <a:prstGeom prst="rect">
              <a:avLst/>
            </a:prstGeom>
            <a:noFill/>
          </p:spPr>
          <p:txBody>
            <a:bodyPr wrap="square" rtlCol="0">
              <a:spAutoFit/>
            </a:bodyPr>
            <a:lstStyle/>
            <a:p>
              <a:pPr algn="ctr" defTabSz="342900"/>
              <a:r>
                <a:rPr lang="en-US" sz="5400" b="1" dirty="0">
                  <a:solidFill>
                    <a:srgbClr val="1CBECA"/>
                  </a:solidFill>
                  <a:latin typeface="Helvetica"/>
                </a:rPr>
                <a:t>110k </a:t>
              </a:r>
              <a:r>
                <a:rPr lang="en-US" sz="2000" b="1" dirty="0">
                  <a:solidFill>
                    <a:srgbClr val="1CBECA"/>
                  </a:solidFill>
                  <a:latin typeface="Helvetica"/>
                </a:rPr>
                <a:t>homes</a:t>
              </a:r>
              <a:endParaRPr lang="en-US" sz="2400" b="1" dirty="0">
                <a:solidFill>
                  <a:srgbClr val="1CBECA"/>
                </a:solidFill>
                <a:latin typeface="Helvetica"/>
              </a:endParaRPr>
            </a:p>
          </p:txBody>
        </p:sp>
        <p:pic>
          <p:nvPicPr>
            <p:cNvPr id="26" name="Picture 25" descr="Shape&#10;&#10;Description automatically generated with medium confidence">
              <a:extLst>
                <a:ext uri="{FF2B5EF4-FFF2-40B4-BE49-F238E27FC236}">
                  <a16:creationId xmlns:a16="http://schemas.microsoft.com/office/drawing/2014/main" id="{CD4F7B75-1165-4389-92BE-B888736E48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65"/>
            <a:stretch/>
          </p:blipFill>
          <p:spPr>
            <a:xfrm>
              <a:off x="4446238" y="4787315"/>
              <a:ext cx="1969818" cy="1858531"/>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6592DC60-6B18-4B73-93A8-2CFA66A374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65"/>
            <a:stretch/>
          </p:blipFill>
          <p:spPr>
            <a:xfrm>
              <a:off x="2547038" y="4787316"/>
              <a:ext cx="1969818" cy="1858531"/>
            </a:xfrm>
            <a:prstGeom prst="rect">
              <a:avLst/>
            </a:prstGeom>
          </p:spPr>
        </p:pic>
        <p:pic>
          <p:nvPicPr>
            <p:cNvPr id="34" name="Picture 33" descr="Shape&#10;&#10;Description automatically generated with medium confidence">
              <a:extLst>
                <a:ext uri="{FF2B5EF4-FFF2-40B4-BE49-F238E27FC236}">
                  <a16:creationId xmlns:a16="http://schemas.microsoft.com/office/drawing/2014/main" id="{092DE47F-9257-4935-A24E-8FAA8FDAE6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65"/>
            <a:stretch/>
          </p:blipFill>
          <p:spPr>
            <a:xfrm>
              <a:off x="6345439" y="4787315"/>
              <a:ext cx="1969818" cy="1858531"/>
            </a:xfrm>
            <a:prstGeom prst="rect">
              <a:avLst/>
            </a:prstGeom>
          </p:spPr>
        </p:pic>
      </p:grpSp>
      <p:sp>
        <p:nvSpPr>
          <p:cNvPr id="36" name="Content Placeholder 5">
            <a:extLst>
              <a:ext uri="{FF2B5EF4-FFF2-40B4-BE49-F238E27FC236}">
                <a16:creationId xmlns:a16="http://schemas.microsoft.com/office/drawing/2014/main" id="{7A9B2A29-1A43-4ED8-94AE-7E5CEB7A2A57}"/>
              </a:ext>
            </a:extLst>
          </p:cNvPr>
          <p:cNvSpPr txBox="1">
            <a:spLocks/>
          </p:cNvSpPr>
          <p:nvPr/>
        </p:nvSpPr>
        <p:spPr>
          <a:xfrm>
            <a:off x="592276" y="1813491"/>
            <a:ext cx="7886700" cy="70952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4"/>
                </a:solidFill>
              </a:rPr>
              <a:t>Market</a:t>
            </a:r>
            <a:r>
              <a:rPr lang="en-US" sz="1600" b="1" dirty="0">
                <a:solidFill>
                  <a:schemeClr val="tx2"/>
                </a:solidFill>
              </a:rPr>
              <a:t> </a:t>
            </a:r>
            <a:r>
              <a:rPr lang="en-US" sz="2000" b="1" dirty="0">
                <a:solidFill>
                  <a:schemeClr val="accent4"/>
                </a:solidFill>
              </a:rPr>
              <a:t>activity upgraded the equivalent of ~110,000 “fully weatherized” homes between </a:t>
            </a:r>
            <a:r>
              <a:rPr lang="en-US" sz="2000" b="1" dirty="0" smtClean="0">
                <a:solidFill>
                  <a:schemeClr val="accent4"/>
                </a:solidFill>
              </a:rPr>
              <a:t>2016-2020</a:t>
            </a:r>
            <a:endParaRPr lang="en-US" sz="2000" b="1" dirty="0">
              <a:solidFill>
                <a:schemeClr val="accent4"/>
              </a:solidFill>
            </a:endParaRPr>
          </a:p>
        </p:txBody>
      </p:sp>
      <p:sp>
        <p:nvSpPr>
          <p:cNvPr id="44" name="TextBox 43">
            <a:extLst>
              <a:ext uri="{FF2B5EF4-FFF2-40B4-BE49-F238E27FC236}">
                <a16:creationId xmlns:a16="http://schemas.microsoft.com/office/drawing/2014/main" id="{F589E57B-F1F6-483B-A5BC-0330122B0B7D}"/>
              </a:ext>
            </a:extLst>
          </p:cNvPr>
          <p:cNvSpPr txBox="1"/>
          <p:nvPr/>
        </p:nvSpPr>
        <p:spPr>
          <a:xfrm>
            <a:off x="4073013" y="4077785"/>
            <a:ext cx="761506" cy="709530"/>
          </a:xfrm>
          <a:prstGeom prst="rect">
            <a:avLst/>
          </a:prstGeom>
          <a:noFill/>
        </p:spPr>
        <p:txBody>
          <a:bodyPr wrap="square" anchor="ctr">
            <a:noAutofit/>
          </a:bodyPr>
          <a:lstStyle/>
          <a:p>
            <a:pPr algn="ctr"/>
            <a:r>
              <a:rPr lang="en-US" sz="7200" b="1" dirty="0">
                <a:solidFill>
                  <a:schemeClr val="accent4"/>
                </a:solidFill>
              </a:rPr>
              <a:t>=</a:t>
            </a:r>
          </a:p>
        </p:txBody>
      </p:sp>
      <p:grpSp>
        <p:nvGrpSpPr>
          <p:cNvPr id="4" name="Group 3">
            <a:extLst>
              <a:ext uri="{FF2B5EF4-FFF2-40B4-BE49-F238E27FC236}">
                <a16:creationId xmlns:a16="http://schemas.microsoft.com/office/drawing/2014/main" id="{BC27768F-CD87-4483-AFB4-F78880196387}"/>
              </a:ext>
            </a:extLst>
          </p:cNvPr>
          <p:cNvGrpSpPr/>
          <p:nvPr/>
        </p:nvGrpSpPr>
        <p:grpSpPr>
          <a:xfrm>
            <a:off x="0" y="2731364"/>
            <a:ext cx="9119767" cy="1239449"/>
            <a:chOff x="622935" y="2713306"/>
            <a:chExt cx="9119767" cy="1239449"/>
          </a:xfrm>
        </p:grpSpPr>
        <p:pic>
          <p:nvPicPr>
            <p:cNvPr id="18" name="Picture 17" descr="Shape&#10;&#10;Description automatically generated with medium confidence">
              <a:extLst>
                <a:ext uri="{FF2B5EF4-FFF2-40B4-BE49-F238E27FC236}">
                  <a16:creationId xmlns:a16="http://schemas.microsoft.com/office/drawing/2014/main" id="{E145B5AC-FD2B-4D0A-8791-2CC68BC173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91041" y="2713306"/>
              <a:ext cx="725132" cy="611601"/>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BA0E5E64-7A54-4F8C-A3F1-A05D213C5B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96210" y="2713306"/>
              <a:ext cx="648223" cy="611601"/>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C34620D6-D69D-40A5-87EA-9C9C090291D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24470" y="2749385"/>
              <a:ext cx="682355" cy="575522"/>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291AB31A-C33D-461A-AFEE-B081740692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86862" y="2713306"/>
              <a:ext cx="725132" cy="611601"/>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E7022420-81EF-40D1-AC18-CCAAA278B7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92031" y="2713306"/>
              <a:ext cx="648223" cy="611601"/>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244560B3-95A4-409E-A169-8025BBF76FE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20291" y="2749385"/>
              <a:ext cx="682355" cy="575522"/>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AC551CE6-3CA3-4028-AA56-EF403689B2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2683" y="2713306"/>
              <a:ext cx="725132" cy="611601"/>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FF200053-B713-44B1-A4FD-EADD8CB50DE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87854" y="2713306"/>
              <a:ext cx="648223" cy="611601"/>
            </a:xfrm>
            <a:prstGeom prst="rect">
              <a:avLst/>
            </a:prstGeom>
          </p:spPr>
        </p:pic>
        <p:pic>
          <p:nvPicPr>
            <p:cNvPr id="30" name="Picture 29" descr="Shape&#10;&#10;Description automatically generated with medium confidence">
              <a:extLst>
                <a:ext uri="{FF2B5EF4-FFF2-40B4-BE49-F238E27FC236}">
                  <a16:creationId xmlns:a16="http://schemas.microsoft.com/office/drawing/2014/main" id="{83026A02-A41E-4D72-A3BF-4510732275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8649" y="2749385"/>
              <a:ext cx="682355" cy="575522"/>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4E8F8485-004F-43DD-A318-9EE2ACFEA13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57750" y="3377233"/>
              <a:ext cx="682356" cy="575522"/>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B9DF8ADA-3621-4FF3-A994-14FBFA3177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962920" y="3377233"/>
              <a:ext cx="609984" cy="575522"/>
            </a:xfrm>
            <a:prstGeom prst="rect">
              <a:avLst/>
            </a:prstGeom>
          </p:spPr>
        </p:pic>
        <p:pic>
          <p:nvPicPr>
            <p:cNvPr id="37" name="Picture 36" descr="Shape&#10;&#10;Description automatically generated with medium confidence">
              <a:extLst>
                <a:ext uri="{FF2B5EF4-FFF2-40B4-BE49-F238E27FC236}">
                  <a16:creationId xmlns:a16="http://schemas.microsoft.com/office/drawing/2014/main" id="{634359F0-E192-4F72-8BCC-51BBB6F1816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691180" y="3411183"/>
              <a:ext cx="642102" cy="541571"/>
            </a:xfrm>
            <a:prstGeom prst="rect">
              <a:avLst/>
            </a:prstGeom>
          </p:spPr>
        </p:pic>
        <p:pic>
          <p:nvPicPr>
            <p:cNvPr id="38" name="Picture 37" descr="Shape&#10;&#10;Description automatically generated with medium confidence">
              <a:extLst>
                <a:ext uri="{FF2B5EF4-FFF2-40B4-BE49-F238E27FC236}">
                  <a16:creationId xmlns:a16="http://schemas.microsoft.com/office/drawing/2014/main" id="{87BAB270-3B45-43FB-9D14-475D6EDE029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53571" y="3377233"/>
              <a:ext cx="682356" cy="575522"/>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F8EDC874-0D3D-4562-8F40-DF0AECB19D3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58741" y="3377233"/>
              <a:ext cx="609984" cy="575522"/>
            </a:xfrm>
            <a:prstGeom prst="rect">
              <a:avLst/>
            </a:prstGeom>
          </p:spPr>
        </p:pic>
        <p:pic>
          <p:nvPicPr>
            <p:cNvPr id="40" name="Picture 39" descr="Shape&#10;&#10;Description automatically generated with medium confidence">
              <a:extLst>
                <a:ext uri="{FF2B5EF4-FFF2-40B4-BE49-F238E27FC236}">
                  <a16:creationId xmlns:a16="http://schemas.microsoft.com/office/drawing/2014/main" id="{0484C56C-AEC1-480D-8C6E-C60BEE26D9F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987001" y="3411183"/>
              <a:ext cx="642102" cy="541571"/>
            </a:xfrm>
            <a:prstGeom prst="rect">
              <a:avLst/>
            </a:prstGeom>
          </p:spPr>
        </p:pic>
        <p:pic>
          <p:nvPicPr>
            <p:cNvPr id="41" name="Picture 40" descr="Shape&#10;&#10;Description automatically generated with medium confidence">
              <a:extLst>
                <a:ext uri="{FF2B5EF4-FFF2-40B4-BE49-F238E27FC236}">
                  <a16:creationId xmlns:a16="http://schemas.microsoft.com/office/drawing/2014/main" id="{97A07349-98BB-442C-9E84-136EF7B12EB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49392" y="3377233"/>
              <a:ext cx="682356" cy="575522"/>
            </a:xfrm>
            <a:prstGeom prst="rect">
              <a:avLst/>
            </a:prstGeom>
          </p:spPr>
        </p:pic>
        <p:pic>
          <p:nvPicPr>
            <p:cNvPr id="42" name="Picture 41" descr="Shape&#10;&#10;Description automatically generated with medium confidence">
              <a:extLst>
                <a:ext uri="{FF2B5EF4-FFF2-40B4-BE49-F238E27FC236}">
                  <a16:creationId xmlns:a16="http://schemas.microsoft.com/office/drawing/2014/main" id="{7354FDF4-D9BE-4F80-98D6-CBF56F3EA0B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2935" y="3377233"/>
              <a:ext cx="609984" cy="575522"/>
            </a:xfrm>
            <a:prstGeom prst="rect">
              <a:avLst/>
            </a:prstGeom>
          </p:spPr>
        </p:pic>
        <p:pic>
          <p:nvPicPr>
            <p:cNvPr id="43" name="Picture 42" descr="Shape&#10;&#10;Description automatically generated with medium confidence">
              <a:extLst>
                <a:ext uri="{FF2B5EF4-FFF2-40B4-BE49-F238E27FC236}">
                  <a16:creationId xmlns:a16="http://schemas.microsoft.com/office/drawing/2014/main" id="{9AC8EEF4-849D-4E70-ACC6-43AC3A9841E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395359" y="3411183"/>
              <a:ext cx="642102" cy="541571"/>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D54B9F50-CAAF-4FF8-8A63-FB8A9A26442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55958" y="2749385"/>
              <a:ext cx="682355" cy="575522"/>
            </a:xfrm>
            <a:prstGeom prst="rect">
              <a:avLst/>
            </a:prstGeom>
          </p:spPr>
        </p:pic>
        <p:pic>
          <p:nvPicPr>
            <p:cNvPr id="35" name="Picture 34" descr="Shape&#10;&#10;Description automatically generated with medium confidence">
              <a:extLst>
                <a:ext uri="{FF2B5EF4-FFF2-40B4-BE49-F238E27FC236}">
                  <a16:creationId xmlns:a16="http://schemas.microsoft.com/office/drawing/2014/main" id="{7FA115EB-64CF-49AA-B2DE-CC3A0D19301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550244" y="3377233"/>
              <a:ext cx="609984" cy="575522"/>
            </a:xfrm>
            <a:prstGeom prst="rect">
              <a:avLst/>
            </a:prstGeom>
          </p:spPr>
        </p:pic>
        <p:pic>
          <p:nvPicPr>
            <p:cNvPr id="45" name="Picture 44" descr="Shape&#10;&#10;Description automatically generated with medium confidence">
              <a:extLst>
                <a:ext uri="{FF2B5EF4-FFF2-40B4-BE49-F238E27FC236}">
                  <a16:creationId xmlns:a16="http://schemas.microsoft.com/office/drawing/2014/main" id="{D7ED3853-6CA3-496D-BC5B-CC566569B5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89308" y="2713306"/>
              <a:ext cx="725132" cy="611601"/>
            </a:xfrm>
            <a:prstGeom prst="rect">
              <a:avLst/>
            </a:prstGeom>
          </p:spPr>
        </p:pic>
        <p:pic>
          <p:nvPicPr>
            <p:cNvPr id="46" name="Picture 45" descr="Shape&#10;&#10;Description automatically generated with medium confidence">
              <a:extLst>
                <a:ext uri="{FF2B5EF4-FFF2-40B4-BE49-F238E27FC236}">
                  <a16:creationId xmlns:a16="http://schemas.microsoft.com/office/drawing/2014/main" id="{4971E718-38D7-45EF-BA9F-48D05425C9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94479" y="2713306"/>
              <a:ext cx="648223" cy="611601"/>
            </a:xfrm>
            <a:prstGeom prst="rect">
              <a:avLst/>
            </a:prstGeom>
          </p:spPr>
        </p:pic>
        <p:pic>
          <p:nvPicPr>
            <p:cNvPr id="47" name="Picture 46" descr="Shape&#10;&#10;Description automatically generated with medium confidence">
              <a:extLst>
                <a:ext uri="{FF2B5EF4-FFF2-40B4-BE49-F238E27FC236}">
                  <a16:creationId xmlns:a16="http://schemas.microsoft.com/office/drawing/2014/main" id="{F45AFE7D-5D6B-44A7-9BC3-D79A4FB2460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293626" y="3411183"/>
              <a:ext cx="642102" cy="541571"/>
            </a:xfrm>
            <a:prstGeom prst="rect">
              <a:avLst/>
            </a:prstGeom>
          </p:spPr>
        </p:pic>
        <p:pic>
          <p:nvPicPr>
            <p:cNvPr id="48" name="Picture 47" descr="Shape&#10;&#10;Description automatically generated with medium confidence">
              <a:extLst>
                <a:ext uri="{FF2B5EF4-FFF2-40B4-BE49-F238E27FC236}">
                  <a16:creationId xmlns:a16="http://schemas.microsoft.com/office/drawing/2014/main" id="{A8C411BB-B2CB-4EFD-A484-89A90B41010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056017" y="3377233"/>
              <a:ext cx="682356" cy="575522"/>
            </a:xfrm>
            <a:prstGeom prst="rect">
              <a:avLst/>
            </a:prstGeom>
          </p:spPr>
        </p:pic>
      </p:grpSp>
    </p:spTree>
    <p:extLst>
      <p:ext uri="{BB962C8B-B14F-4D97-AF65-F5344CB8AC3E}">
        <p14:creationId xmlns:p14="http://schemas.microsoft.com/office/powerpoint/2010/main" val="159693475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9909CD-267E-482D-B2BE-87DD904B5D60}"/>
              </a:ext>
            </a:extLst>
          </p:cNvPr>
          <p:cNvSpPr>
            <a:spLocks noGrp="1"/>
          </p:cNvSpPr>
          <p:nvPr>
            <p:ph type="title"/>
          </p:nvPr>
        </p:nvSpPr>
        <p:spPr>
          <a:xfrm>
            <a:off x="628649" y="196409"/>
            <a:ext cx="8379164" cy="1238014"/>
          </a:xfrm>
        </p:spPr>
        <p:txBody>
          <a:bodyPr/>
          <a:lstStyle/>
          <a:p>
            <a:r>
              <a:rPr lang="en-US" dirty="0"/>
              <a:t>40% of Wx jobs participate in EE programs</a:t>
            </a: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fld id="{41C644E9-0293-45DE-AABA-2E18EB19508A}" type="slidenum">
              <a:rPr lang="en-US" smtClean="0"/>
              <a:t>13</a:t>
            </a:fld>
            <a:endParaRPr lang="en-US" dirty="0"/>
          </a:p>
        </p:txBody>
      </p:sp>
      <p:sp>
        <p:nvSpPr>
          <p:cNvPr id="7" name="Content Placeholder 5">
            <a:extLst>
              <a:ext uri="{FF2B5EF4-FFF2-40B4-BE49-F238E27FC236}">
                <a16:creationId xmlns:a16="http://schemas.microsoft.com/office/drawing/2014/main" id="{B44825FF-F2C2-472C-B6F1-0F87D0466F6A}"/>
              </a:ext>
            </a:extLst>
          </p:cNvPr>
          <p:cNvSpPr txBox="1">
            <a:spLocks/>
          </p:cNvSpPr>
          <p:nvPr/>
        </p:nvSpPr>
        <p:spPr>
          <a:xfrm>
            <a:off x="628649" y="1806102"/>
            <a:ext cx="7886700" cy="8884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4"/>
                </a:solidFill>
              </a:rPr>
              <a:t>Programs’ share of </a:t>
            </a:r>
            <a:r>
              <a:rPr lang="en-US" sz="2000" b="1" dirty="0" err="1">
                <a:solidFill>
                  <a:schemeClr val="accent4"/>
                </a:solidFill>
              </a:rPr>
              <a:t>Wx</a:t>
            </a:r>
            <a:r>
              <a:rPr lang="en-US" sz="2000" b="1" dirty="0">
                <a:solidFill>
                  <a:schemeClr val="accent4"/>
                </a:solidFill>
              </a:rPr>
              <a:t> activity has decreased over time.</a:t>
            </a:r>
          </a:p>
        </p:txBody>
      </p:sp>
      <p:sp>
        <p:nvSpPr>
          <p:cNvPr id="8" name="TextBox 7">
            <a:extLst>
              <a:ext uri="{FF2B5EF4-FFF2-40B4-BE49-F238E27FC236}">
                <a16:creationId xmlns:a16="http://schemas.microsoft.com/office/drawing/2014/main" id="{CD8E0B94-6432-4C9F-A953-877E8FE328EA}"/>
              </a:ext>
            </a:extLst>
          </p:cNvPr>
          <p:cNvSpPr txBox="1"/>
          <p:nvPr/>
        </p:nvSpPr>
        <p:spPr>
          <a:xfrm>
            <a:off x="2949260" y="5984915"/>
            <a:ext cx="3245477" cy="1107996"/>
          </a:xfrm>
          <a:prstGeom prst="rect">
            <a:avLst/>
          </a:prstGeom>
          <a:noFill/>
        </p:spPr>
        <p:txBody>
          <a:bodyPr wrap="square" rtlCol="0">
            <a:spAutoFit/>
          </a:bodyPr>
          <a:lstStyle/>
          <a:p>
            <a:r>
              <a:rPr lang="en-US" sz="6600" dirty="0">
                <a:solidFill>
                  <a:schemeClr val="accent2">
                    <a:alpha val="20000"/>
                  </a:schemeClr>
                </a:solidFill>
              </a:rPr>
              <a:t>DRAFT</a:t>
            </a:r>
          </a:p>
        </p:txBody>
      </p:sp>
      <p:graphicFrame>
        <p:nvGraphicFramePr>
          <p:cNvPr id="10" name="Chart 9">
            <a:extLst>
              <a:ext uri="{FF2B5EF4-FFF2-40B4-BE49-F238E27FC236}">
                <a16:creationId xmlns:a16="http://schemas.microsoft.com/office/drawing/2014/main" id="{00E1B2FD-5BE0-470B-BEFD-CF7104AA01D9}"/>
              </a:ext>
            </a:extLst>
          </p:cNvPr>
          <p:cNvGraphicFramePr>
            <a:graphicFrameLocks/>
          </p:cNvGraphicFramePr>
          <p:nvPr>
            <p:extLst>
              <p:ext uri="{D42A27DB-BD31-4B8C-83A1-F6EECF244321}">
                <p14:modId xmlns:p14="http://schemas.microsoft.com/office/powerpoint/2010/main" val="27055000"/>
              </p:ext>
            </p:extLst>
          </p:nvPr>
        </p:nvGraphicFramePr>
        <p:xfrm>
          <a:off x="457200" y="274320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267263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212F172-68B8-43BB-812B-93E878686B9E}"/>
              </a:ext>
            </a:extLst>
          </p:cNvPr>
          <p:cNvSpPr/>
          <p:nvPr/>
        </p:nvSpPr>
        <p:spPr>
          <a:xfrm>
            <a:off x="566506" y="367440"/>
            <a:ext cx="2082564" cy="208256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68857D2-81DA-4060-AAE4-F24478EA3CDD}"/>
              </a:ext>
            </a:extLst>
          </p:cNvPr>
          <p:cNvGrpSpPr/>
          <p:nvPr/>
        </p:nvGrpSpPr>
        <p:grpSpPr>
          <a:xfrm>
            <a:off x="738612" y="536811"/>
            <a:ext cx="7666776" cy="1743823"/>
            <a:chOff x="738612" y="536811"/>
            <a:chExt cx="7666776" cy="1743823"/>
          </a:xfrm>
        </p:grpSpPr>
        <p:pic>
          <p:nvPicPr>
            <p:cNvPr id="33" name="Picture 32" descr="Icon&#10;&#10;Description automatically generated">
              <a:extLst>
                <a:ext uri="{FF2B5EF4-FFF2-40B4-BE49-F238E27FC236}">
                  <a16:creationId xmlns:a16="http://schemas.microsoft.com/office/drawing/2014/main" id="{9B54B257-D4DF-4CC6-B2FC-E4ACE747F2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8612" y="743399"/>
              <a:ext cx="1727048" cy="1271237"/>
            </a:xfrm>
            <a:prstGeom prst="rect">
              <a:avLst/>
            </a:prstGeom>
          </p:spPr>
        </p:pic>
        <p:pic>
          <p:nvPicPr>
            <p:cNvPr id="34" name="Picture 33" descr="Shape, icon, arrow&#10;&#10;Description automatically generated">
              <a:extLst>
                <a:ext uri="{FF2B5EF4-FFF2-40B4-BE49-F238E27FC236}">
                  <a16:creationId xmlns:a16="http://schemas.microsoft.com/office/drawing/2014/main" id="{514763DC-CD67-44B5-9E94-2135192F06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1565" y="536811"/>
              <a:ext cx="1743823" cy="1743823"/>
            </a:xfrm>
            <a:prstGeom prst="rect">
              <a:avLst/>
            </a:prstGeom>
          </p:spPr>
        </p:pic>
        <p:pic>
          <p:nvPicPr>
            <p:cNvPr id="35" name="Picture 34" descr="A black and white checkered surface&#10;&#10;Description automatically generated with low confidence">
              <a:extLst>
                <a:ext uri="{FF2B5EF4-FFF2-40B4-BE49-F238E27FC236}">
                  <a16:creationId xmlns:a16="http://schemas.microsoft.com/office/drawing/2014/main" id="{91786F5F-DC16-4EC0-9A86-56E1D88ADC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29275" y="609680"/>
              <a:ext cx="1275926" cy="1598084"/>
            </a:xfrm>
            <a:prstGeom prst="rect">
              <a:avLst/>
            </a:prstGeom>
          </p:spPr>
        </p:pic>
      </p:grpSp>
      <p:sp>
        <p:nvSpPr>
          <p:cNvPr id="4" name="Title 3">
            <a:extLst>
              <a:ext uri="{FF2B5EF4-FFF2-40B4-BE49-F238E27FC236}">
                <a16:creationId xmlns:a16="http://schemas.microsoft.com/office/drawing/2014/main" id="{3E33E012-0F35-493B-A19C-E3DADB7E51E4}"/>
              </a:ext>
            </a:extLst>
          </p:cNvPr>
          <p:cNvSpPr>
            <a:spLocks noGrp="1"/>
          </p:cNvSpPr>
          <p:nvPr>
            <p:ph type="title"/>
          </p:nvPr>
        </p:nvSpPr>
        <p:spPr/>
        <p:txBody>
          <a:bodyPr/>
          <a:lstStyle/>
          <a:p>
            <a:r>
              <a:rPr lang="en-US" dirty="0"/>
              <a:t>Single Family Insulation</a:t>
            </a:r>
          </a:p>
        </p:txBody>
      </p:sp>
      <p:sp>
        <p:nvSpPr>
          <p:cNvPr id="2" name="Slide Number Placeholder 1">
            <a:extLst>
              <a:ext uri="{FF2B5EF4-FFF2-40B4-BE49-F238E27FC236}">
                <a16:creationId xmlns:a16="http://schemas.microsoft.com/office/drawing/2014/main" id="{2D5D49A0-608E-4C36-BBD1-EA02C8F239D1}"/>
              </a:ext>
            </a:extLst>
          </p:cNvPr>
          <p:cNvSpPr>
            <a:spLocks noGrp="1"/>
          </p:cNvSpPr>
          <p:nvPr>
            <p:ph type="sldNum" sz="quarter" idx="12"/>
          </p:nvPr>
        </p:nvSpPr>
        <p:spPr/>
        <p:txBody>
          <a:bodyPr/>
          <a:lstStyle/>
          <a:p>
            <a:fld id="{41C644E9-0293-45DE-AABA-2E18EB19508A}" type="slidenum">
              <a:rPr lang="en-US" smtClean="0">
                <a:solidFill>
                  <a:schemeClr val="bg1"/>
                </a:solidFill>
              </a:rPr>
              <a:t>14</a:t>
            </a:fld>
            <a:endParaRPr lang="en-US" dirty="0">
              <a:solidFill>
                <a:schemeClr val="bg1"/>
              </a:solidFill>
            </a:endParaRPr>
          </a:p>
        </p:txBody>
      </p:sp>
      <p:sp>
        <p:nvSpPr>
          <p:cNvPr id="36" name="Oval 35">
            <a:extLst>
              <a:ext uri="{FF2B5EF4-FFF2-40B4-BE49-F238E27FC236}">
                <a16:creationId xmlns:a16="http://schemas.microsoft.com/office/drawing/2014/main" id="{1A286BC6-38D8-4EB8-8360-CE4743EEF97B}"/>
              </a:ext>
            </a:extLst>
          </p:cNvPr>
          <p:cNvSpPr/>
          <p:nvPr/>
        </p:nvSpPr>
        <p:spPr>
          <a:xfrm>
            <a:off x="3525956" y="367440"/>
            <a:ext cx="2082564" cy="2082564"/>
          </a:xfrm>
          <a:prstGeom prst="ellipse">
            <a:avLst/>
          </a:prstGeom>
          <a:solidFill>
            <a:srgbClr val="F44E3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EF3159C-8CF1-45CA-BA12-AF1AE563F1DD}"/>
              </a:ext>
            </a:extLst>
          </p:cNvPr>
          <p:cNvSpPr/>
          <p:nvPr/>
        </p:nvSpPr>
        <p:spPr>
          <a:xfrm>
            <a:off x="6445368" y="367440"/>
            <a:ext cx="2082564" cy="2082564"/>
          </a:xfrm>
          <a:prstGeom prst="ellipse">
            <a:avLst/>
          </a:prstGeom>
          <a:solidFill>
            <a:srgbClr val="F44E3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90683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81910AD-B85F-4B92-875E-0C2A2402F1C6}"/>
              </a:ext>
            </a:extLst>
          </p:cNvPr>
          <p:cNvSpPr>
            <a:spLocks noGrp="1"/>
          </p:cNvSpPr>
          <p:nvPr>
            <p:ph idx="1"/>
          </p:nvPr>
        </p:nvSpPr>
        <p:spPr/>
        <p:txBody>
          <a:bodyPr>
            <a:noAutofit/>
          </a:bodyPr>
          <a:lstStyle/>
          <a:p>
            <a:pPr marL="0" indent="0" algn="ctr">
              <a:buNone/>
            </a:pPr>
            <a:r>
              <a:rPr lang="en-US" sz="3200" b="1" spc="0" dirty="0">
                <a:solidFill>
                  <a:schemeClr val="bg1"/>
                </a:solidFill>
              </a:rPr>
              <a:t>Equipment</a:t>
            </a:r>
          </a:p>
        </p:txBody>
      </p:sp>
      <p:sp>
        <p:nvSpPr>
          <p:cNvPr id="5" name="Title 4">
            <a:extLst>
              <a:ext uri="{FF2B5EF4-FFF2-40B4-BE49-F238E27FC236}">
                <a16:creationId xmlns:a16="http://schemas.microsoft.com/office/drawing/2014/main" id="{7E9909CD-267E-482D-B2BE-87DD904B5D60}"/>
              </a:ext>
            </a:extLst>
          </p:cNvPr>
          <p:cNvSpPr>
            <a:spLocks noGrp="1"/>
          </p:cNvSpPr>
          <p:nvPr>
            <p:ph type="title"/>
          </p:nvPr>
        </p:nvSpPr>
        <p:spPr/>
        <p:txBody>
          <a:bodyPr/>
          <a:lstStyle/>
          <a:p>
            <a:r>
              <a:rPr lang="en-US" dirty="0"/>
              <a:t>Insulation supply chain</a:t>
            </a: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fld id="{41C644E9-0293-45DE-AABA-2E18EB19508A}" type="slidenum">
              <a:rPr lang="en-US" smtClean="0"/>
              <a:t>15</a:t>
            </a:fld>
            <a:endParaRPr lang="en-US" dirty="0"/>
          </a:p>
        </p:txBody>
      </p:sp>
      <p:sp>
        <p:nvSpPr>
          <p:cNvPr id="10" name="Oval 9">
            <a:extLst>
              <a:ext uri="{FF2B5EF4-FFF2-40B4-BE49-F238E27FC236}">
                <a16:creationId xmlns:a16="http://schemas.microsoft.com/office/drawing/2014/main" id="{F64F9BA7-2904-4382-8AF9-BC1798F00670}"/>
              </a:ext>
            </a:extLst>
          </p:cNvPr>
          <p:cNvSpPr/>
          <p:nvPr/>
        </p:nvSpPr>
        <p:spPr>
          <a:xfrm>
            <a:off x="5508768" y="2984981"/>
            <a:ext cx="2227408" cy="2227408"/>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a:extLst>
              <a:ext uri="{FF2B5EF4-FFF2-40B4-BE49-F238E27FC236}">
                <a16:creationId xmlns:a16="http://schemas.microsoft.com/office/drawing/2014/main" id="{57186B6F-6C17-41FA-A56E-96ECBA6FBED2}"/>
              </a:ext>
            </a:extLst>
          </p:cNvPr>
          <p:cNvSpPr txBox="1">
            <a:spLocks/>
          </p:cNvSpPr>
          <p:nvPr/>
        </p:nvSpPr>
        <p:spPr>
          <a:xfrm>
            <a:off x="4761635" y="5445532"/>
            <a:ext cx="3943350" cy="6480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Helvetica" panose="020B0604020202020204" pitchFamily="34" charset="0"/>
              <a:buNone/>
            </a:pPr>
            <a:r>
              <a:rPr lang="en-US" sz="3200" b="1" spc="0" dirty="0">
                <a:solidFill>
                  <a:schemeClr val="bg1"/>
                </a:solidFill>
              </a:rPr>
              <a:t>Weatherization</a:t>
            </a:r>
          </a:p>
        </p:txBody>
      </p:sp>
      <p:sp>
        <p:nvSpPr>
          <p:cNvPr id="9" name="Content Placeholder 5">
            <a:extLst>
              <a:ext uri="{FF2B5EF4-FFF2-40B4-BE49-F238E27FC236}">
                <a16:creationId xmlns:a16="http://schemas.microsoft.com/office/drawing/2014/main" id="{B44825FF-F2C2-472C-B6F1-0F87D0466F6A}"/>
              </a:ext>
            </a:extLst>
          </p:cNvPr>
          <p:cNvSpPr txBox="1">
            <a:spLocks/>
          </p:cNvSpPr>
          <p:nvPr/>
        </p:nvSpPr>
        <p:spPr>
          <a:xfrm>
            <a:off x="628649" y="1806102"/>
            <a:ext cx="7886700" cy="8884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4"/>
                </a:solidFill>
              </a:rPr>
              <a:t>For retrofits, insulation primarily travels to market through distributors and professional installers.</a:t>
            </a:r>
          </a:p>
        </p:txBody>
      </p:sp>
      <p:pic>
        <p:nvPicPr>
          <p:cNvPr id="12" name="Picture 11">
            <a:extLst>
              <a:ext uri="{FF2B5EF4-FFF2-40B4-BE49-F238E27FC236}">
                <a16:creationId xmlns:a16="http://schemas.microsoft.com/office/drawing/2014/main" id="{A6FC81D0-765C-4FD7-ABAE-AB34D8419B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463" y="2873950"/>
            <a:ext cx="9736195" cy="3482402"/>
          </a:xfrm>
          <a:prstGeom prst="rect">
            <a:avLst/>
          </a:prstGeom>
        </p:spPr>
      </p:pic>
    </p:spTree>
    <p:extLst>
      <p:ext uri="{BB962C8B-B14F-4D97-AF65-F5344CB8AC3E}">
        <p14:creationId xmlns:p14="http://schemas.microsoft.com/office/powerpoint/2010/main" val="167618905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9909CD-267E-482D-B2BE-87DD904B5D60}"/>
              </a:ext>
            </a:extLst>
          </p:cNvPr>
          <p:cNvSpPr>
            <a:spLocks noGrp="1"/>
          </p:cNvSpPr>
          <p:nvPr>
            <p:ph type="title"/>
          </p:nvPr>
        </p:nvSpPr>
        <p:spPr>
          <a:xfrm>
            <a:off x="628649" y="196409"/>
            <a:ext cx="8379164" cy="1238014"/>
          </a:xfrm>
        </p:spPr>
        <p:txBody>
          <a:bodyPr/>
          <a:lstStyle/>
          <a:p>
            <a:r>
              <a:rPr lang="en-US" sz="3600" dirty="0"/>
              <a:t>SF insulation market is steady, program portion declining</a:t>
            </a: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fld id="{41C644E9-0293-45DE-AABA-2E18EB19508A}" type="slidenum">
              <a:rPr lang="en-US" smtClean="0"/>
              <a:t>16</a:t>
            </a:fld>
            <a:endParaRPr lang="en-US" dirty="0"/>
          </a:p>
        </p:txBody>
      </p:sp>
      <p:sp>
        <p:nvSpPr>
          <p:cNvPr id="12" name="Content Placeholder 5">
            <a:extLst>
              <a:ext uri="{FF2B5EF4-FFF2-40B4-BE49-F238E27FC236}">
                <a16:creationId xmlns:a16="http://schemas.microsoft.com/office/drawing/2014/main" id="{B44825FF-F2C2-472C-B6F1-0F87D0466F6A}"/>
              </a:ext>
            </a:extLst>
          </p:cNvPr>
          <p:cNvSpPr txBox="1">
            <a:spLocks/>
          </p:cNvSpPr>
          <p:nvPr/>
        </p:nvSpPr>
        <p:spPr>
          <a:xfrm>
            <a:off x="628649" y="1806102"/>
            <a:ext cx="7886700" cy="70952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sz="2000" b="1" i="0" u="none" strike="noStrike" kern="1200" spc="0" baseline="0">
                <a:solidFill>
                  <a:srgbClr val="1CBECA"/>
                </a:solidFill>
                <a:latin typeface="+mn-lt"/>
                <a:ea typeface="+mn-ea"/>
                <a:cs typeface="+mn-cs"/>
              </a:defRPr>
            </a:pPr>
            <a:r>
              <a:rPr lang="en-US" sz="2000" dirty="0">
                <a:solidFill>
                  <a:schemeClr val="accent4"/>
                </a:solidFill>
              </a:rPr>
              <a:t>Insulation activity in existing SF homes is increasing slightly over time, even though fewer projects participate in programs. </a:t>
            </a:r>
          </a:p>
        </p:txBody>
      </p:sp>
      <p:sp>
        <p:nvSpPr>
          <p:cNvPr id="14" name="TextBox 13">
            <a:extLst>
              <a:ext uri="{FF2B5EF4-FFF2-40B4-BE49-F238E27FC236}">
                <a16:creationId xmlns:a16="http://schemas.microsoft.com/office/drawing/2014/main" id="{CD8E0B94-6432-4C9F-A953-877E8FE328EA}"/>
              </a:ext>
            </a:extLst>
          </p:cNvPr>
          <p:cNvSpPr txBox="1"/>
          <p:nvPr/>
        </p:nvSpPr>
        <p:spPr>
          <a:xfrm>
            <a:off x="2949260" y="5984915"/>
            <a:ext cx="3245477" cy="1107996"/>
          </a:xfrm>
          <a:prstGeom prst="rect">
            <a:avLst/>
          </a:prstGeom>
          <a:noFill/>
        </p:spPr>
        <p:txBody>
          <a:bodyPr wrap="square" rtlCol="0">
            <a:spAutoFit/>
          </a:bodyPr>
          <a:lstStyle/>
          <a:p>
            <a:r>
              <a:rPr lang="en-US" sz="6600" dirty="0">
                <a:solidFill>
                  <a:schemeClr val="accent2">
                    <a:alpha val="20000"/>
                  </a:schemeClr>
                </a:solidFill>
              </a:rPr>
              <a:t>DRAFT</a:t>
            </a:r>
          </a:p>
        </p:txBody>
      </p:sp>
      <p:graphicFrame>
        <p:nvGraphicFramePr>
          <p:cNvPr id="7" name="Chart 6">
            <a:extLst>
              <a:ext uri="{FF2B5EF4-FFF2-40B4-BE49-F238E27FC236}">
                <a16:creationId xmlns:a16="http://schemas.microsoft.com/office/drawing/2014/main" id="{6F0DC1B5-8A67-44BB-8C6E-3CD7DBE0D527}"/>
              </a:ext>
            </a:extLst>
          </p:cNvPr>
          <p:cNvGraphicFramePr>
            <a:graphicFrameLocks/>
          </p:cNvGraphicFramePr>
          <p:nvPr>
            <p:extLst>
              <p:ext uri="{D42A27DB-BD31-4B8C-83A1-F6EECF244321}">
                <p14:modId xmlns:p14="http://schemas.microsoft.com/office/powerpoint/2010/main" val="3261908788"/>
              </p:ext>
            </p:extLst>
          </p:nvPr>
        </p:nvGraphicFramePr>
        <p:xfrm>
          <a:off x="457200" y="274320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378233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04F21C8-1087-4161-98E1-C334241E4BD0}"/>
              </a:ext>
            </a:extLst>
          </p:cNvPr>
          <p:cNvSpPr/>
          <p:nvPr/>
        </p:nvSpPr>
        <p:spPr>
          <a:xfrm>
            <a:off x="4572000" y="1630372"/>
            <a:ext cx="4572000" cy="5242142"/>
          </a:xfrm>
          <a:prstGeom prst="rect">
            <a:avLst/>
          </a:prstGeom>
          <a:solidFill>
            <a:srgbClr val="DBE0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Helvetica"/>
            </a:endParaRP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pPr defTabSz="342900"/>
            <a:fld id="{41C644E9-0293-45DE-AABA-2E18EB19508A}" type="slidenum">
              <a:rPr lang="en-US">
                <a:solidFill>
                  <a:prstClr val="white">
                    <a:lumMod val="50000"/>
                  </a:prstClr>
                </a:solidFill>
                <a:latin typeface="Helvetica"/>
              </a:rPr>
              <a:pPr defTabSz="342900"/>
              <a:t>17</a:t>
            </a:fld>
            <a:endParaRPr lang="en-US" dirty="0">
              <a:solidFill>
                <a:prstClr val="white">
                  <a:lumMod val="50000"/>
                </a:prstClr>
              </a:solidFill>
              <a:latin typeface="Helvetica"/>
            </a:endParaRPr>
          </a:p>
        </p:txBody>
      </p:sp>
      <p:sp>
        <p:nvSpPr>
          <p:cNvPr id="4" name="TextBox 3">
            <a:extLst>
              <a:ext uri="{FF2B5EF4-FFF2-40B4-BE49-F238E27FC236}">
                <a16:creationId xmlns:a16="http://schemas.microsoft.com/office/drawing/2014/main" id="{A56A353A-B826-4FC1-A60F-FF50322642AC}"/>
              </a:ext>
            </a:extLst>
          </p:cNvPr>
          <p:cNvSpPr txBox="1"/>
          <p:nvPr/>
        </p:nvSpPr>
        <p:spPr>
          <a:xfrm>
            <a:off x="687705" y="3908511"/>
            <a:ext cx="3150870" cy="1754326"/>
          </a:xfrm>
          <a:prstGeom prst="rect">
            <a:avLst/>
          </a:prstGeom>
          <a:noFill/>
        </p:spPr>
        <p:txBody>
          <a:bodyPr wrap="square" rtlCol="0">
            <a:spAutoFit/>
          </a:bodyPr>
          <a:lstStyle/>
          <a:p>
            <a:pPr algn="ctr" defTabSz="342900"/>
            <a:r>
              <a:rPr lang="en-US" sz="5400" b="1" dirty="0">
                <a:solidFill>
                  <a:srgbClr val="1CBECA"/>
                </a:solidFill>
                <a:latin typeface="Helvetica"/>
              </a:rPr>
              <a:t>1/2</a:t>
            </a:r>
          </a:p>
          <a:p>
            <a:pPr algn="ctr" defTabSz="342900"/>
            <a:r>
              <a:rPr lang="en-US" dirty="0">
                <a:solidFill>
                  <a:srgbClr val="556270"/>
                </a:solidFill>
                <a:latin typeface="Helvetica"/>
              </a:rPr>
              <a:t>of installers said they use same installation practices for non-program work </a:t>
            </a:r>
            <a:endParaRPr lang="en-US" sz="3600" dirty="0">
              <a:solidFill>
                <a:srgbClr val="556270"/>
              </a:solidFill>
              <a:latin typeface="Helvetica"/>
            </a:endParaRPr>
          </a:p>
        </p:txBody>
      </p:sp>
      <p:pic>
        <p:nvPicPr>
          <p:cNvPr id="8" name="Graphic 7" descr="Construction worker female with solid fill">
            <a:extLst>
              <a:ext uri="{FF2B5EF4-FFF2-40B4-BE49-F238E27FC236}">
                <a16:creationId xmlns:a16="http://schemas.microsoft.com/office/drawing/2014/main" id="{8D4F9255-4C52-4448-9754-440F2249718F}"/>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48640" y="2350275"/>
            <a:ext cx="685800" cy="685800"/>
          </a:xfrm>
          <a:prstGeom prst="rect">
            <a:avLst/>
          </a:prstGeom>
        </p:spPr>
      </p:pic>
      <p:pic>
        <p:nvPicPr>
          <p:cNvPr id="13" name="Graphic 12" descr="Construction worker male with solid fill">
            <a:extLst>
              <a:ext uri="{FF2B5EF4-FFF2-40B4-BE49-F238E27FC236}">
                <a16:creationId xmlns:a16="http://schemas.microsoft.com/office/drawing/2014/main" id="{7A446DDD-00C1-494D-B7E2-620D6E2026A4}"/>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234440" y="2350275"/>
            <a:ext cx="685800" cy="685800"/>
          </a:xfrm>
          <a:prstGeom prst="rect">
            <a:avLst/>
          </a:prstGeom>
        </p:spPr>
      </p:pic>
      <p:pic>
        <p:nvPicPr>
          <p:cNvPr id="14" name="Graphic 13" descr="Construction worker female with solid fill">
            <a:extLst>
              <a:ext uri="{FF2B5EF4-FFF2-40B4-BE49-F238E27FC236}">
                <a16:creationId xmlns:a16="http://schemas.microsoft.com/office/drawing/2014/main" id="{2062E01D-BF06-4B53-8C9E-353E02363203}"/>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920240" y="2350275"/>
            <a:ext cx="685800" cy="685800"/>
          </a:xfrm>
          <a:prstGeom prst="rect">
            <a:avLst/>
          </a:prstGeom>
        </p:spPr>
      </p:pic>
      <p:pic>
        <p:nvPicPr>
          <p:cNvPr id="15" name="Graphic 14" descr="Construction worker male with solid fill">
            <a:extLst>
              <a:ext uri="{FF2B5EF4-FFF2-40B4-BE49-F238E27FC236}">
                <a16:creationId xmlns:a16="http://schemas.microsoft.com/office/drawing/2014/main" id="{3057E6F9-67FF-4B5F-A98F-278CC9795E60}"/>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2606040" y="2350275"/>
            <a:ext cx="685800" cy="685800"/>
          </a:xfrm>
          <a:prstGeom prst="rect">
            <a:avLst/>
          </a:prstGeom>
        </p:spPr>
      </p:pic>
      <p:pic>
        <p:nvPicPr>
          <p:cNvPr id="28" name="Graphic 27" descr="Construction worker female with solid fill">
            <a:extLst>
              <a:ext uri="{FF2B5EF4-FFF2-40B4-BE49-F238E27FC236}">
                <a16:creationId xmlns:a16="http://schemas.microsoft.com/office/drawing/2014/main" id="{C2FEAD6E-5E57-4FE5-984C-517270D8D51A}"/>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3291840" y="2350275"/>
            <a:ext cx="685800" cy="685800"/>
          </a:xfrm>
          <a:prstGeom prst="rect">
            <a:avLst/>
          </a:prstGeom>
        </p:spPr>
      </p:pic>
      <p:pic>
        <p:nvPicPr>
          <p:cNvPr id="29" name="Graphic 28" descr="Construction worker male with solid fill">
            <a:extLst>
              <a:ext uri="{FF2B5EF4-FFF2-40B4-BE49-F238E27FC236}">
                <a16:creationId xmlns:a16="http://schemas.microsoft.com/office/drawing/2014/main" id="{4D2B0A4B-9918-4C27-912F-AEC3EFBDC158}"/>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48640" y="3098292"/>
            <a:ext cx="685800" cy="685800"/>
          </a:xfrm>
          <a:prstGeom prst="rect">
            <a:avLst/>
          </a:prstGeom>
        </p:spPr>
      </p:pic>
      <p:pic>
        <p:nvPicPr>
          <p:cNvPr id="30" name="Graphic 29" descr="Construction worker female with solid fill">
            <a:extLst>
              <a:ext uri="{FF2B5EF4-FFF2-40B4-BE49-F238E27FC236}">
                <a16:creationId xmlns:a16="http://schemas.microsoft.com/office/drawing/2014/main" id="{81EA034E-664B-4FDB-A301-81EA77886ECE}"/>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234440" y="3098292"/>
            <a:ext cx="685800" cy="685800"/>
          </a:xfrm>
          <a:prstGeom prst="rect">
            <a:avLst/>
          </a:prstGeom>
        </p:spPr>
      </p:pic>
      <p:pic>
        <p:nvPicPr>
          <p:cNvPr id="31" name="Graphic 30" descr="Construction worker male with solid fill">
            <a:extLst>
              <a:ext uri="{FF2B5EF4-FFF2-40B4-BE49-F238E27FC236}">
                <a16:creationId xmlns:a16="http://schemas.microsoft.com/office/drawing/2014/main" id="{4F99CEF8-0ABC-47A2-9F84-5FAF80A90F5F}"/>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920240" y="3098292"/>
            <a:ext cx="685800" cy="685800"/>
          </a:xfrm>
          <a:prstGeom prst="rect">
            <a:avLst/>
          </a:prstGeom>
        </p:spPr>
      </p:pic>
      <p:pic>
        <p:nvPicPr>
          <p:cNvPr id="32" name="Graphic 31" descr="Construction worker female with solid fill">
            <a:extLst>
              <a:ext uri="{FF2B5EF4-FFF2-40B4-BE49-F238E27FC236}">
                <a16:creationId xmlns:a16="http://schemas.microsoft.com/office/drawing/2014/main" id="{91FE11FA-2B81-4CF7-ACDF-FD34D3829035}"/>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2606040" y="3098292"/>
            <a:ext cx="685800" cy="685800"/>
          </a:xfrm>
          <a:prstGeom prst="rect">
            <a:avLst/>
          </a:prstGeom>
        </p:spPr>
      </p:pic>
      <p:pic>
        <p:nvPicPr>
          <p:cNvPr id="33" name="Graphic 32" descr="Construction worker male with solid fill">
            <a:extLst>
              <a:ext uri="{FF2B5EF4-FFF2-40B4-BE49-F238E27FC236}">
                <a16:creationId xmlns:a16="http://schemas.microsoft.com/office/drawing/2014/main" id="{DCFE96BA-B0F2-4A29-AE52-3700832BE24B}"/>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3291840" y="3098292"/>
            <a:ext cx="685800" cy="685800"/>
          </a:xfrm>
          <a:prstGeom prst="rect">
            <a:avLst/>
          </a:prstGeom>
        </p:spPr>
      </p:pic>
      <p:sp>
        <p:nvSpPr>
          <p:cNvPr id="20" name="TextBox 19">
            <a:extLst>
              <a:ext uri="{FF2B5EF4-FFF2-40B4-BE49-F238E27FC236}">
                <a16:creationId xmlns:a16="http://schemas.microsoft.com/office/drawing/2014/main" id="{FAA6EF2F-DE42-4E31-9D7C-80DC013A429A}"/>
              </a:ext>
            </a:extLst>
          </p:cNvPr>
          <p:cNvSpPr txBox="1"/>
          <p:nvPr/>
        </p:nvSpPr>
        <p:spPr>
          <a:xfrm>
            <a:off x="4959927" y="1630680"/>
            <a:ext cx="3954901" cy="4937641"/>
          </a:xfrm>
          <a:prstGeom prst="rect">
            <a:avLst/>
          </a:prstGeom>
          <a:noFill/>
        </p:spPr>
        <p:txBody>
          <a:bodyPr wrap="square" anchor="ctr">
            <a:noAutofit/>
          </a:bodyPr>
          <a:lstStyle/>
          <a:p>
            <a:pPr>
              <a:defRPr/>
            </a:pPr>
            <a:endParaRPr lang="en-US" sz="2000" b="1" dirty="0">
              <a:solidFill>
                <a:srgbClr val="556270"/>
              </a:solidFill>
            </a:endParaRPr>
          </a:p>
          <a:p>
            <a:pPr>
              <a:defRPr/>
            </a:pPr>
            <a:r>
              <a:rPr lang="en-US" sz="2000" b="1" dirty="0">
                <a:solidFill>
                  <a:srgbClr val="556270"/>
                </a:solidFill>
              </a:rPr>
              <a:t>Program-quality jobs may have higher impact in terms of:</a:t>
            </a:r>
          </a:p>
          <a:p>
            <a:pPr>
              <a:defRPr/>
            </a:pPr>
            <a:endParaRPr lang="en-US" sz="2000" b="1" dirty="0">
              <a:solidFill>
                <a:srgbClr val="556270"/>
              </a:solidFill>
            </a:endParaRPr>
          </a:p>
          <a:p>
            <a:pPr marL="214313" indent="-214313">
              <a:buFont typeface="Arial" panose="020B0604020202020204" pitchFamily="34" charset="0"/>
              <a:buChar char="•"/>
              <a:defRPr/>
            </a:pPr>
            <a:r>
              <a:rPr lang="en-US" sz="2000" dirty="0">
                <a:solidFill>
                  <a:srgbClr val="556270"/>
                </a:solidFill>
              </a:rPr>
              <a:t>Air sealing and ventilation</a:t>
            </a:r>
          </a:p>
          <a:p>
            <a:pPr marL="214313" indent="-214313">
              <a:buFont typeface="Arial" panose="020B0604020202020204" pitchFamily="34" charset="0"/>
              <a:buChar char="•"/>
              <a:defRPr/>
            </a:pPr>
            <a:r>
              <a:rPr lang="en-US" sz="2000" dirty="0">
                <a:solidFill>
                  <a:srgbClr val="556270"/>
                </a:solidFill>
              </a:rPr>
              <a:t>Duct sealing requirements</a:t>
            </a:r>
          </a:p>
          <a:p>
            <a:pPr marL="214313" indent="-214313">
              <a:buFont typeface="Arial" panose="020B0604020202020204" pitchFamily="34" charset="0"/>
              <a:buChar char="•"/>
              <a:defRPr/>
            </a:pPr>
            <a:r>
              <a:rPr lang="en-US" sz="2000" dirty="0">
                <a:solidFill>
                  <a:srgbClr val="556270"/>
                </a:solidFill>
              </a:rPr>
              <a:t>Specific qualifying R-values</a:t>
            </a:r>
          </a:p>
          <a:p>
            <a:pPr marL="214313" indent="-214313">
              <a:buFont typeface="Arial" panose="020B0604020202020204" pitchFamily="34" charset="0"/>
              <a:buChar char="•"/>
              <a:defRPr/>
            </a:pPr>
            <a:endParaRPr lang="en-US" sz="2000" dirty="0">
              <a:solidFill>
                <a:srgbClr val="556270"/>
              </a:solidFill>
            </a:endParaRPr>
          </a:p>
          <a:p>
            <a:pPr>
              <a:defRPr/>
            </a:pPr>
            <a:endParaRPr lang="en-US" sz="2000" dirty="0">
              <a:solidFill>
                <a:srgbClr val="556270"/>
              </a:solidFill>
            </a:endParaRPr>
          </a:p>
        </p:txBody>
      </p:sp>
      <p:sp>
        <p:nvSpPr>
          <p:cNvPr id="3" name="Title 2"/>
          <p:cNvSpPr>
            <a:spLocks noGrp="1"/>
          </p:cNvSpPr>
          <p:nvPr>
            <p:ph type="title"/>
          </p:nvPr>
        </p:nvSpPr>
        <p:spPr/>
        <p:txBody>
          <a:bodyPr/>
          <a:lstStyle/>
          <a:p>
            <a:r>
              <a:rPr lang="en-US" sz="3600" dirty="0"/>
              <a:t>Installation practices between program vs. non-program jobs</a:t>
            </a:r>
          </a:p>
        </p:txBody>
      </p:sp>
    </p:spTree>
    <p:extLst>
      <p:ext uri="{BB962C8B-B14F-4D97-AF65-F5344CB8AC3E}">
        <p14:creationId xmlns:p14="http://schemas.microsoft.com/office/powerpoint/2010/main" val="90550849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rrow: Pentagon 72">
            <a:extLst>
              <a:ext uri="{FF2B5EF4-FFF2-40B4-BE49-F238E27FC236}">
                <a16:creationId xmlns:a16="http://schemas.microsoft.com/office/drawing/2014/main" id="{F6619AF7-AC5A-445D-B07F-0043329B4CB8}"/>
              </a:ext>
            </a:extLst>
          </p:cNvPr>
          <p:cNvSpPr/>
          <p:nvPr/>
        </p:nvSpPr>
        <p:spPr>
          <a:xfrm rot="16200000">
            <a:off x="5934205" y="-1096733"/>
            <a:ext cx="5217498" cy="8957910"/>
          </a:xfrm>
          <a:prstGeom prst="homePlate">
            <a:avLst>
              <a:gd name="adj" fmla="val 64414"/>
            </a:avLst>
          </a:prstGeom>
          <a:solidFill>
            <a:schemeClr val="accent5">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45C432-A00D-4FEC-8FE4-F30FC60C3EC4}"/>
              </a:ext>
            </a:extLst>
          </p:cNvPr>
          <p:cNvSpPr/>
          <p:nvPr/>
        </p:nvSpPr>
        <p:spPr>
          <a:xfrm>
            <a:off x="0" y="4108747"/>
            <a:ext cx="4038531" cy="2749253"/>
          </a:xfrm>
          <a:prstGeom prst="rect">
            <a:avLst/>
          </a:prstGeom>
          <a:solidFill>
            <a:srgbClr val="DBE0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11480" rIns="411480" rtlCol="0" anchor="ctr"/>
          <a:lstStyle/>
          <a:p>
            <a:pPr defTabSz="342900"/>
            <a:r>
              <a:rPr lang="en-US" sz="2000" b="1" dirty="0">
                <a:solidFill>
                  <a:srgbClr val="556270"/>
                </a:solidFill>
                <a:latin typeface="Helvetica"/>
              </a:rPr>
              <a:t>80% of attic insulation is installed to </a:t>
            </a:r>
            <a:r>
              <a:rPr lang="en-US" sz="2000" b="1" dirty="0">
                <a:solidFill>
                  <a:schemeClr val="accent4"/>
                </a:solidFill>
                <a:latin typeface="Helvetica"/>
              </a:rPr>
              <a:t>R-49</a:t>
            </a:r>
            <a:r>
              <a:rPr lang="en-US" sz="2000" b="1" dirty="0">
                <a:solidFill>
                  <a:schemeClr val="accent5"/>
                </a:solidFill>
                <a:latin typeface="Helvetica"/>
              </a:rPr>
              <a:t>, a significant improvement in standard practice. </a:t>
            </a:r>
          </a:p>
          <a:p>
            <a:pPr defTabSz="342900"/>
            <a:endParaRPr lang="en-US" sz="2000" b="1" dirty="0">
              <a:solidFill>
                <a:srgbClr val="556270"/>
              </a:solidFill>
              <a:latin typeface="Helvetica"/>
            </a:endParaRP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a:xfrm>
            <a:off x="6457950" y="5472431"/>
            <a:ext cx="2057400" cy="365125"/>
          </a:xfrm>
        </p:spPr>
        <p:txBody>
          <a:bodyPr/>
          <a:lstStyle/>
          <a:p>
            <a:pPr defTabSz="342900"/>
            <a:fld id="{41C644E9-0293-45DE-AABA-2E18EB19508A}" type="slidenum">
              <a:rPr lang="en-US">
                <a:solidFill>
                  <a:prstClr val="white">
                    <a:lumMod val="50000"/>
                  </a:prstClr>
                </a:solidFill>
                <a:latin typeface="Helvetica"/>
              </a:rPr>
              <a:pPr defTabSz="342900"/>
              <a:t>18</a:t>
            </a:fld>
            <a:endParaRPr lang="en-US" dirty="0">
              <a:solidFill>
                <a:prstClr val="white">
                  <a:lumMod val="50000"/>
                </a:prstClr>
              </a:solidFill>
              <a:latin typeface="Helvetica"/>
            </a:endParaRPr>
          </a:p>
        </p:txBody>
      </p:sp>
      <p:sp>
        <p:nvSpPr>
          <p:cNvPr id="4" name="TextBox 3">
            <a:extLst>
              <a:ext uri="{FF2B5EF4-FFF2-40B4-BE49-F238E27FC236}">
                <a16:creationId xmlns:a16="http://schemas.microsoft.com/office/drawing/2014/main" id="{A56A353A-B826-4FC1-A60F-FF50322642AC}"/>
              </a:ext>
            </a:extLst>
          </p:cNvPr>
          <p:cNvSpPr txBox="1"/>
          <p:nvPr/>
        </p:nvSpPr>
        <p:spPr>
          <a:xfrm>
            <a:off x="249878" y="2204868"/>
            <a:ext cx="3588449" cy="1292662"/>
          </a:xfrm>
          <a:prstGeom prst="rect">
            <a:avLst/>
          </a:prstGeom>
          <a:noFill/>
        </p:spPr>
        <p:txBody>
          <a:bodyPr wrap="square" rtlCol="0">
            <a:spAutoFit/>
          </a:bodyPr>
          <a:lstStyle/>
          <a:p>
            <a:pPr algn="ctr" defTabSz="342900"/>
            <a:r>
              <a:rPr lang="en-US" sz="6000" b="1" dirty="0">
                <a:solidFill>
                  <a:srgbClr val="1CBECA"/>
                </a:solidFill>
                <a:latin typeface="Helvetica"/>
              </a:rPr>
              <a:t>R - 49</a:t>
            </a:r>
          </a:p>
          <a:p>
            <a:pPr algn="ctr" defTabSz="342900"/>
            <a:r>
              <a:rPr lang="en-US" dirty="0">
                <a:solidFill>
                  <a:srgbClr val="556270"/>
                </a:solidFill>
                <a:latin typeface="Helvetica"/>
              </a:rPr>
              <a:t>Typical target for attic insulation </a:t>
            </a:r>
            <a:endParaRPr lang="en-US" sz="3600" dirty="0">
              <a:solidFill>
                <a:srgbClr val="556270"/>
              </a:solidFill>
              <a:latin typeface="Helvetica"/>
            </a:endParaRPr>
          </a:p>
        </p:txBody>
      </p:sp>
      <p:sp>
        <p:nvSpPr>
          <p:cNvPr id="8" name="Title 4">
            <a:extLst>
              <a:ext uri="{FF2B5EF4-FFF2-40B4-BE49-F238E27FC236}">
                <a16:creationId xmlns:a16="http://schemas.microsoft.com/office/drawing/2014/main" id="{7E9909CD-267E-482D-B2BE-87DD904B5D60}"/>
              </a:ext>
            </a:extLst>
          </p:cNvPr>
          <p:cNvSpPr>
            <a:spLocks noGrp="1"/>
          </p:cNvSpPr>
          <p:nvPr>
            <p:ph type="title"/>
          </p:nvPr>
        </p:nvSpPr>
        <p:spPr>
          <a:xfrm>
            <a:off x="628649" y="196409"/>
            <a:ext cx="6808085" cy="1238014"/>
          </a:xfrm>
        </p:spPr>
        <p:txBody>
          <a:bodyPr/>
          <a:lstStyle/>
          <a:p>
            <a:r>
              <a:rPr lang="en-US" dirty="0"/>
              <a:t>Attic insulation R-values improve</a:t>
            </a:r>
          </a:p>
        </p:txBody>
      </p:sp>
      <p:grpSp>
        <p:nvGrpSpPr>
          <p:cNvPr id="76" name="Group 75">
            <a:extLst>
              <a:ext uri="{FF2B5EF4-FFF2-40B4-BE49-F238E27FC236}">
                <a16:creationId xmlns:a16="http://schemas.microsoft.com/office/drawing/2014/main" id="{DC443417-C65A-45CF-8E15-0790789F1785}"/>
              </a:ext>
            </a:extLst>
          </p:cNvPr>
          <p:cNvGrpSpPr/>
          <p:nvPr/>
        </p:nvGrpSpPr>
        <p:grpSpPr>
          <a:xfrm rot="16200000">
            <a:off x="5684255" y="1937212"/>
            <a:ext cx="592666" cy="441401"/>
            <a:chOff x="6222207" y="3910383"/>
            <a:chExt cx="592666" cy="441401"/>
          </a:xfrm>
        </p:grpSpPr>
        <p:sp>
          <p:nvSpPr>
            <p:cNvPr id="70" name="Rectangle 69">
              <a:extLst>
                <a:ext uri="{FF2B5EF4-FFF2-40B4-BE49-F238E27FC236}">
                  <a16:creationId xmlns:a16="http://schemas.microsoft.com/office/drawing/2014/main" id="{DD1FD033-5861-4FF3-A10F-19D03512F714}"/>
                </a:ext>
              </a:extLst>
            </p:cNvPr>
            <p:cNvSpPr/>
            <p:nvPr/>
          </p:nvSpPr>
          <p:spPr>
            <a:xfrm>
              <a:off x="6222207" y="4042478"/>
              <a:ext cx="395818" cy="177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896D5E75-F108-4A83-8B9F-CAB7D7A138D9}"/>
                </a:ext>
              </a:extLst>
            </p:cNvPr>
            <p:cNvSpPr/>
            <p:nvPr/>
          </p:nvSpPr>
          <p:spPr>
            <a:xfrm rot="5400000">
              <a:off x="6495748" y="4032660"/>
              <a:ext cx="441401" cy="19684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9A96B71-E3E1-4472-8157-967DE928FC39}"/>
              </a:ext>
            </a:extLst>
          </p:cNvPr>
          <p:cNvGrpSpPr/>
          <p:nvPr/>
        </p:nvGrpSpPr>
        <p:grpSpPr>
          <a:xfrm rot="16200000">
            <a:off x="5589692" y="358881"/>
            <a:ext cx="2399153" cy="5227167"/>
            <a:chOff x="-2680683" y="1434422"/>
            <a:chExt cx="2399153" cy="5412231"/>
          </a:xfrm>
        </p:grpSpPr>
        <p:sp>
          <p:nvSpPr>
            <p:cNvPr id="25" name="Double Wave 24">
              <a:extLst>
                <a:ext uri="{FF2B5EF4-FFF2-40B4-BE49-F238E27FC236}">
                  <a16:creationId xmlns:a16="http://schemas.microsoft.com/office/drawing/2014/main" id="{FCE34EF6-67A4-4235-A5C3-624ABC888B58}"/>
                </a:ext>
              </a:extLst>
            </p:cNvPr>
            <p:cNvSpPr/>
            <p:nvPr/>
          </p:nvSpPr>
          <p:spPr>
            <a:xfrm rot="5400000">
              <a:off x="-2021769" y="1498261"/>
              <a:ext cx="1804077" cy="1676400"/>
            </a:xfrm>
            <a:prstGeom prst="doubleWave">
              <a:avLst>
                <a:gd name="adj1" fmla="val 2462"/>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uble Wave 25">
              <a:extLst>
                <a:ext uri="{FF2B5EF4-FFF2-40B4-BE49-F238E27FC236}">
                  <a16:creationId xmlns:a16="http://schemas.microsoft.com/office/drawing/2014/main" id="{3B5E0BF3-789B-4A8A-BA5E-8AAFC1B4F67C}"/>
                </a:ext>
              </a:extLst>
            </p:cNvPr>
            <p:cNvSpPr/>
            <p:nvPr/>
          </p:nvSpPr>
          <p:spPr>
            <a:xfrm rot="5400000">
              <a:off x="-2021771" y="3302338"/>
              <a:ext cx="1804077" cy="1676400"/>
            </a:xfrm>
            <a:prstGeom prst="doubleWave">
              <a:avLst>
                <a:gd name="adj1" fmla="val 2462"/>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uble Wave 26">
              <a:extLst>
                <a:ext uri="{FF2B5EF4-FFF2-40B4-BE49-F238E27FC236}">
                  <a16:creationId xmlns:a16="http://schemas.microsoft.com/office/drawing/2014/main" id="{66463029-40EB-4C88-99D2-DE8F9B65AF62}"/>
                </a:ext>
              </a:extLst>
            </p:cNvPr>
            <p:cNvSpPr/>
            <p:nvPr/>
          </p:nvSpPr>
          <p:spPr>
            <a:xfrm rot="5400000">
              <a:off x="-2021772" y="5106415"/>
              <a:ext cx="1804077" cy="1676400"/>
            </a:xfrm>
            <a:prstGeom prst="doubleWave">
              <a:avLst>
                <a:gd name="adj1" fmla="val 2462"/>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a:extLst>
                <a:ext uri="{FF2B5EF4-FFF2-40B4-BE49-F238E27FC236}">
                  <a16:creationId xmlns:a16="http://schemas.microsoft.com/office/drawing/2014/main" id="{95C6D71B-B855-4939-B202-ECDCA86B7BF8}"/>
                </a:ext>
              </a:extLst>
            </p:cNvPr>
            <p:cNvSpPr/>
            <p:nvPr/>
          </p:nvSpPr>
          <p:spPr>
            <a:xfrm rot="5400000">
              <a:off x="-2744520" y="1498261"/>
              <a:ext cx="1804077" cy="1676400"/>
            </a:xfrm>
            <a:prstGeom prst="doubleWave">
              <a:avLst>
                <a:gd name="adj1" fmla="val 2462"/>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uble Wave 22">
              <a:extLst>
                <a:ext uri="{FF2B5EF4-FFF2-40B4-BE49-F238E27FC236}">
                  <a16:creationId xmlns:a16="http://schemas.microsoft.com/office/drawing/2014/main" id="{7B77F5F4-22C6-4923-B892-5050F3163663}"/>
                </a:ext>
              </a:extLst>
            </p:cNvPr>
            <p:cNvSpPr/>
            <p:nvPr/>
          </p:nvSpPr>
          <p:spPr>
            <a:xfrm rot="5400000">
              <a:off x="-2744521" y="3302338"/>
              <a:ext cx="1804077" cy="1676400"/>
            </a:xfrm>
            <a:prstGeom prst="doubleWave">
              <a:avLst>
                <a:gd name="adj1" fmla="val 2462"/>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uble Wave 23">
              <a:extLst>
                <a:ext uri="{FF2B5EF4-FFF2-40B4-BE49-F238E27FC236}">
                  <a16:creationId xmlns:a16="http://schemas.microsoft.com/office/drawing/2014/main" id="{AEE8EF58-FFA1-4FCE-9F81-A9E484BD785E}"/>
                </a:ext>
              </a:extLst>
            </p:cNvPr>
            <p:cNvSpPr/>
            <p:nvPr/>
          </p:nvSpPr>
          <p:spPr>
            <a:xfrm rot="5400000">
              <a:off x="-2744522" y="5106415"/>
              <a:ext cx="1804077" cy="1676400"/>
            </a:xfrm>
            <a:prstGeom prst="doubleWave">
              <a:avLst>
                <a:gd name="adj1" fmla="val 2462"/>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31BFC148-D36F-4C39-B1CD-EBB88F048573}"/>
              </a:ext>
            </a:extLst>
          </p:cNvPr>
          <p:cNvGrpSpPr/>
          <p:nvPr/>
        </p:nvGrpSpPr>
        <p:grpSpPr>
          <a:xfrm rot="16200000">
            <a:off x="7202723" y="2080606"/>
            <a:ext cx="592666" cy="441401"/>
            <a:chOff x="6222207" y="5039070"/>
            <a:chExt cx="592666" cy="441401"/>
          </a:xfrm>
        </p:grpSpPr>
        <p:sp>
          <p:nvSpPr>
            <p:cNvPr id="65" name="Isosceles Triangle 64">
              <a:extLst>
                <a:ext uri="{FF2B5EF4-FFF2-40B4-BE49-F238E27FC236}">
                  <a16:creationId xmlns:a16="http://schemas.microsoft.com/office/drawing/2014/main" id="{7B4B308F-E7FE-44BC-954E-5B02894F9275}"/>
                </a:ext>
              </a:extLst>
            </p:cNvPr>
            <p:cNvSpPr/>
            <p:nvPr/>
          </p:nvSpPr>
          <p:spPr>
            <a:xfrm rot="5400000">
              <a:off x="6495748" y="5161347"/>
              <a:ext cx="441401" cy="19684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C7D61E0-2067-47D9-B9BE-C235C9C35915}"/>
                </a:ext>
              </a:extLst>
            </p:cNvPr>
            <p:cNvSpPr/>
            <p:nvPr/>
          </p:nvSpPr>
          <p:spPr>
            <a:xfrm>
              <a:off x="6222207" y="5171165"/>
              <a:ext cx="395818" cy="177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293129B9-325C-4469-A064-F26BE4EB2478}"/>
              </a:ext>
            </a:extLst>
          </p:cNvPr>
          <p:cNvGrpSpPr/>
          <p:nvPr/>
        </p:nvGrpSpPr>
        <p:grpSpPr>
          <a:xfrm rot="16200000">
            <a:off x="8573406" y="2080606"/>
            <a:ext cx="592666" cy="441401"/>
            <a:chOff x="6222207" y="6015357"/>
            <a:chExt cx="592666" cy="441401"/>
          </a:xfrm>
        </p:grpSpPr>
        <p:sp>
          <p:nvSpPr>
            <p:cNvPr id="66" name="Isosceles Triangle 65">
              <a:extLst>
                <a:ext uri="{FF2B5EF4-FFF2-40B4-BE49-F238E27FC236}">
                  <a16:creationId xmlns:a16="http://schemas.microsoft.com/office/drawing/2014/main" id="{C749439B-464A-45B4-9E0F-2FD3266C771E}"/>
                </a:ext>
              </a:extLst>
            </p:cNvPr>
            <p:cNvSpPr/>
            <p:nvPr/>
          </p:nvSpPr>
          <p:spPr>
            <a:xfrm rot="5400000">
              <a:off x="6495748" y="6137633"/>
              <a:ext cx="441401" cy="19684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A912C99-DCE5-495D-A67C-4AC36BBF3D57}"/>
                </a:ext>
              </a:extLst>
            </p:cNvPr>
            <p:cNvSpPr/>
            <p:nvPr/>
          </p:nvSpPr>
          <p:spPr>
            <a:xfrm>
              <a:off x="6222207" y="6147451"/>
              <a:ext cx="395818" cy="177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138EB031-90B4-4F06-A344-5327F8105429}"/>
              </a:ext>
            </a:extLst>
          </p:cNvPr>
          <p:cNvGrpSpPr/>
          <p:nvPr/>
        </p:nvGrpSpPr>
        <p:grpSpPr>
          <a:xfrm>
            <a:off x="5934218" y="2612406"/>
            <a:ext cx="1367495" cy="1409527"/>
            <a:chOff x="4896768" y="3338164"/>
            <a:chExt cx="1367495" cy="1409527"/>
          </a:xfrm>
        </p:grpSpPr>
        <p:grpSp>
          <p:nvGrpSpPr>
            <p:cNvPr id="41" name="Group 40">
              <a:extLst>
                <a:ext uri="{FF2B5EF4-FFF2-40B4-BE49-F238E27FC236}">
                  <a16:creationId xmlns:a16="http://schemas.microsoft.com/office/drawing/2014/main" id="{7626EFF5-6051-46E9-ACA7-88A2415E8038}"/>
                </a:ext>
              </a:extLst>
            </p:cNvPr>
            <p:cNvGrpSpPr/>
            <p:nvPr/>
          </p:nvGrpSpPr>
          <p:grpSpPr>
            <a:xfrm rot="5400000">
              <a:off x="4830816" y="3961777"/>
              <a:ext cx="1409527" cy="162302"/>
              <a:chOff x="-2044701" y="2926080"/>
              <a:chExt cx="1616076" cy="142239"/>
            </a:xfrm>
          </p:grpSpPr>
          <p:cxnSp>
            <p:nvCxnSpPr>
              <p:cNvPr id="42" name="Straight Connector 41">
                <a:extLst>
                  <a:ext uri="{FF2B5EF4-FFF2-40B4-BE49-F238E27FC236}">
                    <a16:creationId xmlns:a16="http://schemas.microsoft.com/office/drawing/2014/main" id="{12383C3D-EA89-4227-8848-5F89947250AC}"/>
                  </a:ext>
                </a:extLst>
              </p:cNvPr>
              <p:cNvCxnSpPr/>
              <p:nvPr/>
            </p:nvCxnSpPr>
            <p:spPr>
              <a:xfrm>
                <a:off x="-2044701" y="2997199"/>
                <a:ext cx="1612900" cy="0"/>
              </a:xfrm>
              <a:prstGeom prst="line">
                <a:avLst/>
              </a:pr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9A3C42-C550-4A13-ACA4-FAE5F222968C}"/>
                  </a:ext>
                </a:extLst>
              </p:cNvPr>
              <p:cNvCxnSpPr>
                <a:cxnSpLocks/>
              </p:cNvCxnSpPr>
              <p:nvPr/>
            </p:nvCxnSpPr>
            <p:spPr>
              <a:xfrm>
                <a:off x="-2044700" y="2926080"/>
                <a:ext cx="0" cy="142239"/>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7C70330-694D-4A7A-BCF4-F0BD4B99C818}"/>
                  </a:ext>
                </a:extLst>
              </p:cNvPr>
              <p:cNvCxnSpPr>
                <a:cxnSpLocks/>
              </p:cNvCxnSpPr>
              <p:nvPr/>
            </p:nvCxnSpPr>
            <p:spPr>
              <a:xfrm>
                <a:off x="-428625" y="2926080"/>
                <a:ext cx="0" cy="142239"/>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12036093-375B-4293-9ACE-219A1C46483C}"/>
                </a:ext>
              </a:extLst>
            </p:cNvPr>
            <p:cNvSpPr txBox="1"/>
            <p:nvPr/>
          </p:nvSpPr>
          <p:spPr>
            <a:xfrm>
              <a:off x="4896768" y="3801512"/>
              <a:ext cx="673100" cy="369332"/>
            </a:xfrm>
            <a:prstGeom prst="rect">
              <a:avLst/>
            </a:prstGeom>
            <a:noFill/>
          </p:spPr>
          <p:txBody>
            <a:bodyPr wrap="square" rtlCol="0">
              <a:spAutoFit/>
            </a:bodyPr>
            <a:lstStyle/>
            <a:p>
              <a:r>
                <a:rPr lang="en-US" b="1" dirty="0">
                  <a:solidFill>
                    <a:schemeClr val="accent2">
                      <a:lumMod val="75000"/>
                    </a:schemeClr>
                  </a:solidFill>
                </a:rPr>
                <a:t>13in</a:t>
              </a:r>
            </a:p>
          </p:txBody>
        </p:sp>
        <p:sp>
          <p:nvSpPr>
            <p:cNvPr id="78" name="TextBox 77">
              <a:extLst>
                <a:ext uri="{FF2B5EF4-FFF2-40B4-BE49-F238E27FC236}">
                  <a16:creationId xmlns:a16="http://schemas.microsoft.com/office/drawing/2014/main" id="{872B8899-B56C-444C-97E3-E50B10242238}"/>
                </a:ext>
              </a:extLst>
            </p:cNvPr>
            <p:cNvSpPr txBox="1"/>
            <p:nvPr/>
          </p:nvSpPr>
          <p:spPr>
            <a:xfrm>
              <a:off x="5442222" y="3830649"/>
              <a:ext cx="822041" cy="338554"/>
            </a:xfrm>
            <a:prstGeom prst="rect">
              <a:avLst/>
            </a:prstGeom>
            <a:noFill/>
          </p:spPr>
          <p:txBody>
            <a:bodyPr wrap="square" rtlCol="0">
              <a:spAutoFit/>
            </a:bodyPr>
            <a:lstStyle/>
            <a:p>
              <a:pPr algn="ctr"/>
              <a:r>
                <a:rPr lang="en-US" sz="1600" dirty="0">
                  <a:solidFill>
                    <a:schemeClr val="accent2">
                      <a:lumMod val="75000"/>
                    </a:schemeClr>
                  </a:solidFill>
                </a:rPr>
                <a:t>R-38</a:t>
              </a:r>
            </a:p>
          </p:txBody>
        </p:sp>
      </p:grpSp>
      <p:sp>
        <p:nvSpPr>
          <p:cNvPr id="91" name="Isosceles Triangle 90">
            <a:extLst>
              <a:ext uri="{FF2B5EF4-FFF2-40B4-BE49-F238E27FC236}">
                <a16:creationId xmlns:a16="http://schemas.microsoft.com/office/drawing/2014/main" id="{9F69A670-44F9-4C54-B03F-8C83315416CD}"/>
              </a:ext>
            </a:extLst>
          </p:cNvPr>
          <p:cNvSpPr/>
          <p:nvPr/>
        </p:nvSpPr>
        <p:spPr>
          <a:xfrm rot="10800000" flipH="1">
            <a:off x="4129572" y="1728239"/>
            <a:ext cx="3024311" cy="2355595"/>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AC1ADA8-48C8-43EF-89F0-ECCF25B6071E}"/>
              </a:ext>
            </a:extLst>
          </p:cNvPr>
          <p:cNvGrpSpPr/>
          <p:nvPr/>
        </p:nvGrpSpPr>
        <p:grpSpPr>
          <a:xfrm>
            <a:off x="7685927" y="1885795"/>
            <a:ext cx="1385706" cy="2136140"/>
            <a:chOff x="6261886" y="2618518"/>
            <a:chExt cx="1385706" cy="2136140"/>
          </a:xfrm>
        </p:grpSpPr>
        <p:grpSp>
          <p:nvGrpSpPr>
            <p:cNvPr id="58" name="Group 57">
              <a:extLst>
                <a:ext uri="{FF2B5EF4-FFF2-40B4-BE49-F238E27FC236}">
                  <a16:creationId xmlns:a16="http://schemas.microsoft.com/office/drawing/2014/main" id="{238883E0-CBFF-4EF1-A973-3D75E73CE697}"/>
                </a:ext>
              </a:extLst>
            </p:cNvPr>
            <p:cNvGrpSpPr/>
            <p:nvPr/>
          </p:nvGrpSpPr>
          <p:grpSpPr>
            <a:xfrm rot="5400000">
              <a:off x="5834302" y="3605434"/>
              <a:ext cx="2136140" cy="162308"/>
              <a:chOff x="-2001680" y="2926075"/>
              <a:chExt cx="1573055" cy="142244"/>
            </a:xfrm>
          </p:grpSpPr>
          <p:cxnSp>
            <p:nvCxnSpPr>
              <p:cNvPr id="59" name="Straight Connector 58">
                <a:extLst>
                  <a:ext uri="{FF2B5EF4-FFF2-40B4-BE49-F238E27FC236}">
                    <a16:creationId xmlns:a16="http://schemas.microsoft.com/office/drawing/2014/main" id="{AFF1C1AA-20B5-4357-BD56-09C882758817}"/>
                  </a:ext>
                </a:extLst>
              </p:cNvPr>
              <p:cNvCxnSpPr>
                <a:cxnSpLocks/>
              </p:cNvCxnSpPr>
              <p:nvPr/>
            </p:nvCxnSpPr>
            <p:spPr>
              <a:xfrm rot="16200000">
                <a:off x="-1216740" y="2212260"/>
                <a:ext cx="0" cy="1569879"/>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5BF947C-DCDA-41A8-BDD9-FF96E48AEF7F}"/>
                  </a:ext>
                </a:extLst>
              </p:cNvPr>
              <p:cNvCxnSpPr>
                <a:cxnSpLocks/>
              </p:cNvCxnSpPr>
              <p:nvPr/>
            </p:nvCxnSpPr>
            <p:spPr>
              <a:xfrm>
                <a:off x="-2001679" y="2926080"/>
                <a:ext cx="0" cy="14223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6DA1346-403B-4643-916A-508BF42F2137}"/>
                  </a:ext>
                </a:extLst>
              </p:cNvPr>
              <p:cNvCxnSpPr>
                <a:cxnSpLocks/>
              </p:cNvCxnSpPr>
              <p:nvPr/>
            </p:nvCxnSpPr>
            <p:spPr>
              <a:xfrm>
                <a:off x="-428625" y="2926075"/>
                <a:ext cx="0" cy="14223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B750FE3A-A746-4B09-AE93-0DE64256A8CD}"/>
                </a:ext>
              </a:extLst>
            </p:cNvPr>
            <p:cNvSpPr txBox="1"/>
            <p:nvPr/>
          </p:nvSpPr>
          <p:spPr>
            <a:xfrm>
              <a:off x="6261886" y="3799997"/>
              <a:ext cx="673100" cy="369332"/>
            </a:xfrm>
            <a:prstGeom prst="rect">
              <a:avLst/>
            </a:prstGeom>
            <a:noFill/>
          </p:spPr>
          <p:txBody>
            <a:bodyPr wrap="square" rtlCol="0">
              <a:spAutoFit/>
            </a:bodyPr>
            <a:lstStyle/>
            <a:p>
              <a:r>
                <a:rPr lang="en-US" b="1" dirty="0">
                  <a:solidFill>
                    <a:schemeClr val="accent2"/>
                  </a:solidFill>
                </a:rPr>
                <a:t>16in</a:t>
              </a:r>
            </a:p>
          </p:txBody>
        </p:sp>
        <p:sp>
          <p:nvSpPr>
            <p:cNvPr id="88" name="TextBox 87">
              <a:extLst>
                <a:ext uri="{FF2B5EF4-FFF2-40B4-BE49-F238E27FC236}">
                  <a16:creationId xmlns:a16="http://schemas.microsoft.com/office/drawing/2014/main" id="{A12BC9F5-4692-42FC-B8DD-E60D659CC8C1}"/>
                </a:ext>
              </a:extLst>
            </p:cNvPr>
            <p:cNvSpPr txBox="1"/>
            <p:nvPr/>
          </p:nvSpPr>
          <p:spPr>
            <a:xfrm>
              <a:off x="6825551" y="3810333"/>
              <a:ext cx="822041" cy="338554"/>
            </a:xfrm>
            <a:prstGeom prst="rect">
              <a:avLst/>
            </a:prstGeom>
            <a:noFill/>
          </p:spPr>
          <p:txBody>
            <a:bodyPr wrap="square" rtlCol="0">
              <a:spAutoFit/>
            </a:bodyPr>
            <a:lstStyle/>
            <a:p>
              <a:pPr algn="ctr"/>
              <a:r>
                <a:rPr lang="en-US" sz="1600" dirty="0">
                  <a:solidFill>
                    <a:schemeClr val="accent2"/>
                  </a:solidFill>
                </a:rPr>
                <a:t>R-49</a:t>
              </a:r>
            </a:p>
          </p:txBody>
        </p:sp>
      </p:grpSp>
      <p:sp>
        <p:nvSpPr>
          <p:cNvPr id="51" name="Rectangle 50">
            <a:extLst>
              <a:ext uri="{FF2B5EF4-FFF2-40B4-BE49-F238E27FC236}">
                <a16:creationId xmlns:a16="http://schemas.microsoft.com/office/drawing/2014/main" id="{BF2D5F63-7413-4089-8025-8418328607F7}"/>
              </a:ext>
            </a:extLst>
          </p:cNvPr>
          <p:cNvSpPr/>
          <p:nvPr/>
        </p:nvSpPr>
        <p:spPr>
          <a:xfrm rot="10800000">
            <a:off x="4063995" y="4052416"/>
            <a:ext cx="5080004" cy="1828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Pentagon 33">
            <a:extLst>
              <a:ext uri="{FF2B5EF4-FFF2-40B4-BE49-F238E27FC236}">
                <a16:creationId xmlns:a16="http://schemas.microsoft.com/office/drawing/2014/main" id="{C994B8AF-5F05-4743-842F-57F5859DC48E}"/>
              </a:ext>
            </a:extLst>
          </p:cNvPr>
          <p:cNvSpPr/>
          <p:nvPr/>
        </p:nvSpPr>
        <p:spPr>
          <a:xfrm rot="16200000">
            <a:off x="5425561" y="-616429"/>
            <a:ext cx="6234786" cy="8957910"/>
          </a:xfrm>
          <a:prstGeom prst="homePlate">
            <a:avLst>
              <a:gd name="adj" fmla="val 53659"/>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4297E70-F982-4473-9393-871291FE5858}"/>
              </a:ext>
            </a:extLst>
          </p:cNvPr>
          <p:cNvGrpSpPr/>
          <p:nvPr/>
        </p:nvGrpSpPr>
        <p:grpSpPr>
          <a:xfrm>
            <a:off x="4101982" y="4237310"/>
            <a:ext cx="5080003" cy="2620690"/>
            <a:chOff x="4063997" y="5092698"/>
            <a:chExt cx="5080003" cy="2620690"/>
          </a:xfrm>
        </p:grpSpPr>
        <p:sp>
          <p:nvSpPr>
            <p:cNvPr id="12" name="Rectangle 11">
              <a:extLst>
                <a:ext uri="{FF2B5EF4-FFF2-40B4-BE49-F238E27FC236}">
                  <a16:creationId xmlns:a16="http://schemas.microsoft.com/office/drawing/2014/main" id="{F5B30451-14FC-4A33-B912-49304C06B8CC}"/>
                </a:ext>
              </a:extLst>
            </p:cNvPr>
            <p:cNvSpPr/>
            <p:nvPr/>
          </p:nvSpPr>
          <p:spPr>
            <a:xfrm>
              <a:off x="4063997" y="5092698"/>
              <a:ext cx="5080003" cy="26206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8D839D-1BA3-43B5-A933-D2EB9E1E3655}"/>
                </a:ext>
              </a:extLst>
            </p:cNvPr>
            <p:cNvSpPr/>
            <p:nvPr/>
          </p:nvSpPr>
          <p:spPr>
            <a:xfrm>
              <a:off x="6157461" y="5691859"/>
              <a:ext cx="690060" cy="852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FF99137-0263-49C0-992D-74B1C5C5F73E}"/>
                </a:ext>
              </a:extLst>
            </p:cNvPr>
            <p:cNvSpPr/>
            <p:nvPr/>
          </p:nvSpPr>
          <p:spPr>
            <a:xfrm>
              <a:off x="6957532" y="5691859"/>
              <a:ext cx="690060" cy="852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6C488CC-A451-41DB-9808-C7F9B788396F}"/>
                </a:ext>
              </a:extLst>
            </p:cNvPr>
            <p:cNvSpPr/>
            <p:nvPr/>
          </p:nvSpPr>
          <p:spPr>
            <a:xfrm>
              <a:off x="6157461" y="6672581"/>
              <a:ext cx="690060" cy="844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0F45815-5EED-4D9E-A407-F485092A55AD}"/>
                </a:ext>
              </a:extLst>
            </p:cNvPr>
            <p:cNvSpPr/>
            <p:nvPr/>
          </p:nvSpPr>
          <p:spPr>
            <a:xfrm>
              <a:off x="6957532" y="6672581"/>
              <a:ext cx="690060" cy="844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EC6CF17-8EBD-4433-AA77-56C8AFA82AD1}"/>
                </a:ext>
              </a:extLst>
            </p:cNvPr>
            <p:cNvSpPr/>
            <p:nvPr/>
          </p:nvSpPr>
          <p:spPr>
            <a:xfrm>
              <a:off x="7586141" y="6107072"/>
              <a:ext cx="286831" cy="286831"/>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A37A1C3-9167-407B-B592-F86275AD46F9}"/>
                </a:ext>
              </a:extLst>
            </p:cNvPr>
            <p:cNvCxnSpPr>
              <a:cxnSpLocks/>
            </p:cNvCxnSpPr>
            <p:nvPr/>
          </p:nvCxnSpPr>
          <p:spPr>
            <a:xfrm>
              <a:off x="7748096" y="5142908"/>
              <a:ext cx="0" cy="629742"/>
            </a:xfrm>
            <a:prstGeom prst="line">
              <a:avLst/>
            </a:prstGeom>
            <a:ln w="50800" cap="rnd">
              <a:solidFill>
                <a:schemeClr val="accent3">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Isosceles Triangle 18">
              <a:extLst>
                <a:ext uri="{FF2B5EF4-FFF2-40B4-BE49-F238E27FC236}">
                  <a16:creationId xmlns:a16="http://schemas.microsoft.com/office/drawing/2014/main" id="{75AE2DA6-28EE-45E5-912A-87FB51061714}"/>
                </a:ext>
              </a:extLst>
            </p:cNvPr>
            <p:cNvSpPr/>
            <p:nvPr/>
          </p:nvSpPr>
          <p:spPr>
            <a:xfrm>
              <a:off x="6710325" y="5755206"/>
              <a:ext cx="2075542" cy="472878"/>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682282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04F21C8-1087-4161-98E1-C334241E4BD0}"/>
              </a:ext>
            </a:extLst>
          </p:cNvPr>
          <p:cNvSpPr/>
          <p:nvPr/>
        </p:nvSpPr>
        <p:spPr>
          <a:xfrm>
            <a:off x="4572000" y="1630372"/>
            <a:ext cx="4572000" cy="5242142"/>
          </a:xfrm>
          <a:prstGeom prst="rect">
            <a:avLst/>
          </a:prstGeom>
          <a:solidFill>
            <a:srgbClr val="DBE0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Helvetica"/>
            </a:endParaRP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pPr defTabSz="342900"/>
            <a:fld id="{41C644E9-0293-45DE-AABA-2E18EB19508A}" type="slidenum">
              <a:rPr lang="en-US">
                <a:solidFill>
                  <a:prstClr val="white">
                    <a:lumMod val="50000"/>
                  </a:prstClr>
                </a:solidFill>
                <a:latin typeface="Helvetica"/>
              </a:rPr>
              <a:pPr defTabSz="342900"/>
              <a:t>19</a:t>
            </a:fld>
            <a:endParaRPr lang="en-US" dirty="0">
              <a:solidFill>
                <a:prstClr val="white">
                  <a:lumMod val="50000"/>
                </a:prstClr>
              </a:solidFill>
              <a:latin typeface="Helvetica"/>
            </a:endParaRPr>
          </a:p>
        </p:txBody>
      </p:sp>
      <p:sp>
        <p:nvSpPr>
          <p:cNvPr id="4" name="TextBox 3">
            <a:extLst>
              <a:ext uri="{FF2B5EF4-FFF2-40B4-BE49-F238E27FC236}">
                <a16:creationId xmlns:a16="http://schemas.microsoft.com/office/drawing/2014/main" id="{A56A353A-B826-4FC1-A60F-FF50322642AC}"/>
              </a:ext>
            </a:extLst>
          </p:cNvPr>
          <p:cNvSpPr txBox="1"/>
          <p:nvPr/>
        </p:nvSpPr>
        <p:spPr>
          <a:xfrm>
            <a:off x="687705" y="3908511"/>
            <a:ext cx="3150870" cy="1754326"/>
          </a:xfrm>
          <a:prstGeom prst="rect">
            <a:avLst/>
          </a:prstGeom>
          <a:noFill/>
        </p:spPr>
        <p:txBody>
          <a:bodyPr wrap="square" rtlCol="0">
            <a:spAutoFit/>
          </a:bodyPr>
          <a:lstStyle/>
          <a:p>
            <a:pPr algn="ctr" defTabSz="342900"/>
            <a:r>
              <a:rPr lang="en-US" sz="5400" b="1" dirty="0">
                <a:solidFill>
                  <a:srgbClr val="1CBECA"/>
                </a:solidFill>
                <a:latin typeface="Helvetica"/>
              </a:rPr>
              <a:t>60%</a:t>
            </a:r>
          </a:p>
          <a:p>
            <a:pPr algn="ctr" defTabSz="342900"/>
            <a:r>
              <a:rPr lang="en-US" dirty="0">
                <a:solidFill>
                  <a:srgbClr val="556270"/>
                </a:solidFill>
                <a:latin typeface="Helvetica"/>
              </a:rPr>
              <a:t>of installers said </a:t>
            </a:r>
            <a:r>
              <a:rPr lang="en-US" sz="1800" dirty="0">
                <a:solidFill>
                  <a:schemeClr val="tx2"/>
                </a:solidFill>
              </a:rPr>
              <a:t>it’s “common” to install insulation beyond permitted area</a:t>
            </a:r>
            <a:endParaRPr lang="en-US" sz="3600" dirty="0">
              <a:solidFill>
                <a:srgbClr val="556270"/>
              </a:solidFill>
              <a:latin typeface="Helvetica"/>
            </a:endParaRPr>
          </a:p>
        </p:txBody>
      </p:sp>
      <p:pic>
        <p:nvPicPr>
          <p:cNvPr id="8" name="Graphic 7" descr="Construction worker female with solid fill">
            <a:extLst>
              <a:ext uri="{FF2B5EF4-FFF2-40B4-BE49-F238E27FC236}">
                <a16:creationId xmlns:a16="http://schemas.microsoft.com/office/drawing/2014/main" id="{8D4F9255-4C52-4448-9754-440F2249718F}"/>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423437" y="2109786"/>
            <a:ext cx="1679405" cy="1679405"/>
          </a:xfrm>
          <a:prstGeom prst="rect">
            <a:avLst/>
          </a:prstGeom>
        </p:spPr>
      </p:pic>
      <p:sp>
        <p:nvSpPr>
          <p:cNvPr id="20" name="TextBox 19">
            <a:extLst>
              <a:ext uri="{FF2B5EF4-FFF2-40B4-BE49-F238E27FC236}">
                <a16:creationId xmlns:a16="http://schemas.microsoft.com/office/drawing/2014/main" id="{FAA6EF2F-DE42-4E31-9D7C-80DC013A429A}"/>
              </a:ext>
            </a:extLst>
          </p:cNvPr>
          <p:cNvSpPr txBox="1"/>
          <p:nvPr/>
        </p:nvSpPr>
        <p:spPr>
          <a:xfrm>
            <a:off x="4959927" y="1630680"/>
            <a:ext cx="3954901" cy="4937641"/>
          </a:xfrm>
          <a:prstGeom prst="rect">
            <a:avLst/>
          </a:prstGeom>
          <a:noFill/>
        </p:spPr>
        <p:txBody>
          <a:bodyPr wrap="square" anchor="ctr">
            <a:noAutofit/>
          </a:bodyPr>
          <a:lstStyle/>
          <a:p>
            <a:pPr>
              <a:defRPr/>
            </a:pPr>
            <a:endParaRPr lang="en-US" sz="2000" b="1" dirty="0">
              <a:solidFill>
                <a:srgbClr val="556270"/>
              </a:solidFill>
            </a:endParaRPr>
          </a:p>
          <a:p>
            <a:pPr marL="0" indent="0">
              <a:buNone/>
              <a:defRPr sz="2000" b="1" i="0" u="none" strike="noStrike" kern="1200" spc="0" baseline="0">
                <a:solidFill>
                  <a:srgbClr val="1CBECA"/>
                </a:solidFill>
                <a:latin typeface="+mn-lt"/>
                <a:ea typeface="+mn-ea"/>
                <a:cs typeface="+mn-cs"/>
              </a:defRPr>
            </a:pPr>
            <a:r>
              <a:rPr lang="en-US" sz="2000" b="1" dirty="0">
                <a:solidFill>
                  <a:schemeClr val="accent5"/>
                </a:solidFill>
                <a:latin typeface="Helvetica"/>
              </a:rPr>
              <a:t>Many non-program retrofits are associated with a remodel, but insulation often extends beyond permit requirements.</a:t>
            </a:r>
          </a:p>
          <a:p>
            <a:pPr>
              <a:defRPr/>
            </a:pPr>
            <a:endParaRPr lang="en-US" sz="2000" dirty="0">
              <a:solidFill>
                <a:srgbClr val="556270"/>
              </a:solidFill>
            </a:endParaRPr>
          </a:p>
          <a:p>
            <a:pPr>
              <a:defRPr/>
            </a:pPr>
            <a:endParaRPr lang="en-US" sz="2000" dirty="0">
              <a:solidFill>
                <a:srgbClr val="556270"/>
              </a:solidFill>
            </a:endParaRPr>
          </a:p>
        </p:txBody>
      </p:sp>
      <p:sp>
        <p:nvSpPr>
          <p:cNvPr id="3" name="Title 2"/>
          <p:cNvSpPr>
            <a:spLocks noGrp="1"/>
          </p:cNvSpPr>
          <p:nvPr>
            <p:ph type="title"/>
          </p:nvPr>
        </p:nvSpPr>
        <p:spPr/>
        <p:txBody>
          <a:bodyPr/>
          <a:lstStyle/>
          <a:p>
            <a:r>
              <a:rPr lang="en-US" sz="3600" dirty="0"/>
              <a:t>Spillover effect from retrofits</a:t>
            </a:r>
          </a:p>
        </p:txBody>
      </p:sp>
    </p:spTree>
    <p:extLst>
      <p:ext uri="{BB962C8B-B14F-4D97-AF65-F5344CB8AC3E}">
        <p14:creationId xmlns:p14="http://schemas.microsoft.com/office/powerpoint/2010/main" val="54402905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100000" l="7800" r="90000">
                        <a14:backgroundMark x1="52800" y1="97600" x2="52800" y2="97600"/>
                        <a14:backgroundMark x1="54100" y1="95200" x2="54100" y2="95200"/>
                        <a14:backgroundMark x1="55600" y1="74800" x2="55600" y2="74800"/>
                        <a14:backgroundMark x1="53900" y1="76500" x2="53900" y2="76500"/>
                        <a14:backgroundMark x1="53100" y1="78100" x2="53100" y2="78100"/>
                        <a14:backgroundMark x1="54400" y1="94600" x2="54400" y2="94600"/>
                        <a14:backgroundMark x1="54800" y1="93900" x2="54800" y2="93900"/>
                        <a14:backgroundMark x1="52600" y1="79400" x2="52600" y2="79400"/>
                      </a14:backgroundRemoval>
                    </a14:imgEffect>
                  </a14:imgLayer>
                </a14:imgProps>
              </a:ext>
              <a:ext uri="{28A0092B-C50C-407E-A947-70E740481C1C}">
                <a14:useLocalDpi xmlns:a14="http://schemas.microsoft.com/office/drawing/2010/main" val="0"/>
              </a:ext>
            </a:extLst>
          </a:blip>
          <a:stretch>
            <a:fillRect/>
          </a:stretch>
        </p:blipFill>
        <p:spPr>
          <a:xfrm>
            <a:off x="145775" y="612914"/>
            <a:ext cx="6245086" cy="6245086"/>
          </a:xfrm>
          <a:prstGeom prst="rect">
            <a:avLst/>
          </a:prstGeom>
        </p:spPr>
      </p:pic>
      <p:sp>
        <p:nvSpPr>
          <p:cNvPr id="5" name="Oval Callout 4"/>
          <p:cNvSpPr/>
          <p:nvPr/>
        </p:nvSpPr>
        <p:spPr>
          <a:xfrm>
            <a:off x="4477871" y="202102"/>
            <a:ext cx="4526982" cy="2066925"/>
          </a:xfrm>
          <a:prstGeom prst="wedgeEllipseCallout">
            <a:avLst>
              <a:gd name="adj1" fmla="val -43145"/>
              <a:gd name="adj2" fmla="val 69873"/>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Org Name</a:t>
            </a:r>
          </a:p>
          <a:p>
            <a:pPr algn="ctr"/>
            <a:r>
              <a:rPr lang="en-US" sz="2000" dirty="0" smtClean="0">
                <a:solidFill>
                  <a:schemeClr val="tx1"/>
                </a:solidFill>
              </a:rPr>
              <a:t>+</a:t>
            </a:r>
          </a:p>
          <a:p>
            <a:pPr algn="ctr"/>
            <a:r>
              <a:rPr lang="en-US" sz="2000" dirty="0" smtClean="0">
                <a:solidFill>
                  <a:schemeClr val="tx1"/>
                </a:solidFill>
              </a:rPr>
              <a:t>Favorite candy bar</a:t>
            </a:r>
            <a:endParaRPr lang="en-US" sz="2000" dirty="0">
              <a:solidFill>
                <a:schemeClr val="tx1"/>
              </a:solidFill>
            </a:endParaRPr>
          </a:p>
        </p:txBody>
      </p:sp>
    </p:spTree>
    <p:extLst>
      <p:ext uri="{BB962C8B-B14F-4D97-AF65-F5344CB8AC3E}">
        <p14:creationId xmlns:p14="http://schemas.microsoft.com/office/powerpoint/2010/main" val="151792449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33E012-0F35-493B-A19C-E3DADB7E51E4}"/>
              </a:ext>
            </a:extLst>
          </p:cNvPr>
          <p:cNvSpPr>
            <a:spLocks noGrp="1"/>
          </p:cNvSpPr>
          <p:nvPr>
            <p:ph type="title"/>
          </p:nvPr>
        </p:nvSpPr>
        <p:spPr/>
        <p:txBody>
          <a:bodyPr/>
          <a:lstStyle/>
          <a:p>
            <a:r>
              <a:rPr lang="en-US" dirty="0"/>
              <a:t>Windows and Air Sealing</a:t>
            </a:r>
          </a:p>
        </p:txBody>
      </p:sp>
      <p:sp>
        <p:nvSpPr>
          <p:cNvPr id="16" name="Oval 15">
            <a:extLst>
              <a:ext uri="{FF2B5EF4-FFF2-40B4-BE49-F238E27FC236}">
                <a16:creationId xmlns:a16="http://schemas.microsoft.com/office/drawing/2014/main" id="{5061B87F-0427-4171-BB3F-332342417D6F}"/>
              </a:ext>
            </a:extLst>
          </p:cNvPr>
          <p:cNvSpPr/>
          <p:nvPr/>
        </p:nvSpPr>
        <p:spPr>
          <a:xfrm>
            <a:off x="3459281" y="367440"/>
            <a:ext cx="2194560" cy="2194560"/>
          </a:xfrm>
          <a:prstGeom prst="ellipse">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57BED6-F991-4592-8181-976D807DE63D}"/>
              </a:ext>
            </a:extLst>
          </p:cNvPr>
          <p:cNvSpPr/>
          <p:nvPr/>
        </p:nvSpPr>
        <p:spPr>
          <a:xfrm>
            <a:off x="6378693" y="367440"/>
            <a:ext cx="2194560" cy="2194560"/>
          </a:xfrm>
          <a:prstGeom prst="ellipse">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D5D49A0-608E-4C36-BBD1-EA02C8F239D1}"/>
              </a:ext>
            </a:extLst>
          </p:cNvPr>
          <p:cNvSpPr>
            <a:spLocks noGrp="1"/>
          </p:cNvSpPr>
          <p:nvPr>
            <p:ph type="sldNum" sz="quarter" idx="12"/>
          </p:nvPr>
        </p:nvSpPr>
        <p:spPr/>
        <p:txBody>
          <a:bodyPr/>
          <a:lstStyle/>
          <a:p>
            <a:fld id="{41C644E9-0293-45DE-AABA-2E18EB19508A}" type="slidenum">
              <a:rPr lang="en-US" smtClean="0">
                <a:solidFill>
                  <a:schemeClr val="bg1"/>
                </a:solidFill>
              </a:rPr>
              <a:t>20</a:t>
            </a:fld>
            <a:endParaRPr lang="en-US" dirty="0">
              <a:solidFill>
                <a:schemeClr val="bg1"/>
              </a:solidFill>
            </a:endParaRPr>
          </a:p>
        </p:txBody>
      </p:sp>
      <p:grpSp>
        <p:nvGrpSpPr>
          <p:cNvPr id="12" name="Group 11">
            <a:extLst>
              <a:ext uri="{FF2B5EF4-FFF2-40B4-BE49-F238E27FC236}">
                <a16:creationId xmlns:a16="http://schemas.microsoft.com/office/drawing/2014/main" id="{5CA30CF7-02B3-4CBB-9F76-570D0C6D5C66}"/>
              </a:ext>
            </a:extLst>
          </p:cNvPr>
          <p:cNvGrpSpPr/>
          <p:nvPr/>
        </p:nvGrpSpPr>
        <p:grpSpPr>
          <a:xfrm>
            <a:off x="738612" y="536811"/>
            <a:ext cx="7666776" cy="1743823"/>
            <a:chOff x="738612" y="536811"/>
            <a:chExt cx="7666776" cy="1743823"/>
          </a:xfrm>
        </p:grpSpPr>
        <p:pic>
          <p:nvPicPr>
            <p:cNvPr id="13" name="Picture 12" descr="Icon&#10;&#10;Description automatically generated">
              <a:extLst>
                <a:ext uri="{FF2B5EF4-FFF2-40B4-BE49-F238E27FC236}">
                  <a16:creationId xmlns:a16="http://schemas.microsoft.com/office/drawing/2014/main" id="{C88B8C9B-DF2E-4688-AC38-6948B035F5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8612" y="743399"/>
              <a:ext cx="1727048" cy="1271237"/>
            </a:xfrm>
            <a:prstGeom prst="rect">
              <a:avLst/>
            </a:prstGeom>
          </p:spPr>
        </p:pic>
        <p:pic>
          <p:nvPicPr>
            <p:cNvPr id="14" name="Picture 13" descr="Shape, icon, arrow&#10;&#10;Description automatically generated">
              <a:extLst>
                <a:ext uri="{FF2B5EF4-FFF2-40B4-BE49-F238E27FC236}">
                  <a16:creationId xmlns:a16="http://schemas.microsoft.com/office/drawing/2014/main" id="{B09DE18D-FBB7-4B5E-BA51-95FC44E22B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1565" y="536811"/>
              <a:ext cx="1743823" cy="1743823"/>
            </a:xfrm>
            <a:prstGeom prst="rect">
              <a:avLst/>
            </a:prstGeom>
          </p:spPr>
        </p:pic>
        <p:pic>
          <p:nvPicPr>
            <p:cNvPr id="15" name="Picture 14" descr="A black and white checkered surface&#10;&#10;Description automatically generated with low confidence">
              <a:extLst>
                <a:ext uri="{FF2B5EF4-FFF2-40B4-BE49-F238E27FC236}">
                  <a16:creationId xmlns:a16="http://schemas.microsoft.com/office/drawing/2014/main" id="{BC981496-26CC-409C-8F1E-04CED5ED61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29275" y="609680"/>
              <a:ext cx="1275926" cy="1598084"/>
            </a:xfrm>
            <a:prstGeom prst="rect">
              <a:avLst/>
            </a:prstGeom>
          </p:spPr>
        </p:pic>
      </p:grpSp>
      <p:sp>
        <p:nvSpPr>
          <p:cNvPr id="11" name="Oval 10">
            <a:extLst>
              <a:ext uri="{FF2B5EF4-FFF2-40B4-BE49-F238E27FC236}">
                <a16:creationId xmlns:a16="http://schemas.microsoft.com/office/drawing/2014/main" id="{FF28E389-AF6A-49FF-89C9-A28CB5386356}"/>
              </a:ext>
            </a:extLst>
          </p:cNvPr>
          <p:cNvSpPr/>
          <p:nvPr/>
        </p:nvSpPr>
        <p:spPr>
          <a:xfrm>
            <a:off x="566506" y="367440"/>
            <a:ext cx="2082564" cy="2082564"/>
          </a:xfrm>
          <a:prstGeom prst="ellipse">
            <a:avLst/>
          </a:prstGeom>
          <a:solidFill>
            <a:srgbClr val="F44E3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90811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9909CD-267E-482D-B2BE-87DD904B5D60}"/>
              </a:ext>
            </a:extLst>
          </p:cNvPr>
          <p:cNvSpPr>
            <a:spLocks noGrp="1"/>
          </p:cNvSpPr>
          <p:nvPr>
            <p:ph type="title"/>
          </p:nvPr>
        </p:nvSpPr>
        <p:spPr>
          <a:xfrm>
            <a:off x="628649" y="196409"/>
            <a:ext cx="8246410" cy="1238014"/>
          </a:xfrm>
        </p:spPr>
        <p:txBody>
          <a:bodyPr/>
          <a:lstStyle/>
          <a:p>
            <a:r>
              <a:rPr lang="en-US" dirty="0"/>
              <a:t>Efficient windows trending downward</a:t>
            </a: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fld id="{41C644E9-0293-45DE-AABA-2E18EB19508A}" type="slidenum">
              <a:rPr lang="en-US" smtClean="0"/>
              <a:t>21</a:t>
            </a:fld>
            <a:endParaRPr lang="en-US" dirty="0"/>
          </a:p>
        </p:txBody>
      </p:sp>
      <p:graphicFrame>
        <p:nvGraphicFramePr>
          <p:cNvPr id="9" name="Chart 8">
            <a:extLst>
              <a:ext uri="{FF2B5EF4-FFF2-40B4-BE49-F238E27FC236}">
                <a16:creationId xmlns:a16="http://schemas.microsoft.com/office/drawing/2014/main" id="{889F9160-86E8-48BE-B6EA-F74B8260C901}"/>
              </a:ext>
            </a:extLst>
          </p:cNvPr>
          <p:cNvGraphicFramePr>
            <a:graphicFrameLocks/>
          </p:cNvGraphicFramePr>
          <p:nvPr>
            <p:extLst>
              <p:ext uri="{D42A27DB-BD31-4B8C-83A1-F6EECF244321}">
                <p14:modId xmlns:p14="http://schemas.microsoft.com/office/powerpoint/2010/main" val="3947000593"/>
              </p:ext>
            </p:extLst>
          </p:nvPr>
        </p:nvGraphicFramePr>
        <p:xfrm>
          <a:off x="457200" y="274320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7F0C4984-849B-4A41-9A9F-1F6844F93540}"/>
              </a:ext>
            </a:extLst>
          </p:cNvPr>
          <p:cNvSpPr txBox="1"/>
          <p:nvPr/>
        </p:nvSpPr>
        <p:spPr>
          <a:xfrm>
            <a:off x="628648" y="1776158"/>
            <a:ext cx="7529233" cy="707886"/>
          </a:xfrm>
          <a:prstGeom prst="rect">
            <a:avLst/>
          </a:prstGeom>
          <a:noFill/>
        </p:spPr>
        <p:txBody>
          <a:bodyPr wrap="square">
            <a:spAutoFit/>
          </a:bodyPr>
          <a:lstStyle/>
          <a:p>
            <a:pPr>
              <a:defRPr sz="2000" b="1" i="0" u="none" strike="noStrike" kern="1200" spc="0" baseline="0">
                <a:solidFill>
                  <a:srgbClr val="1CBECA"/>
                </a:solidFill>
                <a:latin typeface="+mn-lt"/>
                <a:ea typeface="+mn-ea"/>
                <a:cs typeface="+mn-cs"/>
              </a:defRPr>
            </a:pPr>
            <a:r>
              <a:rPr lang="en-US" sz="2000" b="1" dirty="0">
                <a:solidFill>
                  <a:schemeClr val="accent4"/>
                </a:solidFill>
              </a:rPr>
              <a:t>RBSA data indicates 3/4 </a:t>
            </a:r>
            <a:r>
              <a:rPr lang="en-US" b="1" dirty="0">
                <a:solidFill>
                  <a:schemeClr val="accent4"/>
                </a:solidFill>
              </a:rPr>
              <a:t>of SF homes have efficient windows in 2016, indicating a smaller remaining potential</a:t>
            </a:r>
            <a:endParaRPr lang="en-US" dirty="0">
              <a:solidFill>
                <a:schemeClr val="accent4"/>
              </a:solidFill>
              <a:latin typeface="Helvetica" panose="020B0604020202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CD8E0B94-6432-4C9F-A953-877E8FE328EA}"/>
              </a:ext>
            </a:extLst>
          </p:cNvPr>
          <p:cNvSpPr txBox="1"/>
          <p:nvPr/>
        </p:nvSpPr>
        <p:spPr>
          <a:xfrm>
            <a:off x="3129115" y="5984915"/>
            <a:ext cx="3245477" cy="1107996"/>
          </a:xfrm>
          <a:prstGeom prst="rect">
            <a:avLst/>
          </a:prstGeom>
          <a:noFill/>
        </p:spPr>
        <p:txBody>
          <a:bodyPr wrap="square" rtlCol="0">
            <a:spAutoFit/>
          </a:bodyPr>
          <a:lstStyle/>
          <a:p>
            <a:r>
              <a:rPr lang="en-US" sz="6600" dirty="0">
                <a:solidFill>
                  <a:schemeClr val="accent2">
                    <a:alpha val="20000"/>
                  </a:schemeClr>
                </a:solidFill>
              </a:rPr>
              <a:t>DRAFT</a:t>
            </a:r>
          </a:p>
        </p:txBody>
      </p:sp>
    </p:spTree>
    <p:extLst>
      <p:ext uri="{BB962C8B-B14F-4D97-AF65-F5344CB8AC3E}">
        <p14:creationId xmlns:p14="http://schemas.microsoft.com/office/powerpoint/2010/main" val="3760451365"/>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81910AD-B85F-4B92-875E-0C2A2402F1C6}"/>
              </a:ext>
            </a:extLst>
          </p:cNvPr>
          <p:cNvSpPr>
            <a:spLocks noGrp="1"/>
          </p:cNvSpPr>
          <p:nvPr>
            <p:ph idx="1"/>
          </p:nvPr>
        </p:nvSpPr>
        <p:spPr>
          <a:xfrm>
            <a:off x="5740400" y="2626467"/>
            <a:ext cx="2774950" cy="3550495"/>
          </a:xfrm>
        </p:spPr>
        <p:txBody>
          <a:bodyPr>
            <a:noAutofit/>
          </a:bodyPr>
          <a:lstStyle/>
          <a:p>
            <a:endParaRPr lang="en-US" sz="2400" dirty="0"/>
          </a:p>
          <a:p>
            <a:pPr lvl="1"/>
            <a:endParaRPr lang="en-US" sz="2000" dirty="0"/>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fld id="{41C644E9-0293-45DE-AABA-2E18EB19508A}" type="slidenum">
              <a:rPr lang="en-US" smtClean="0"/>
              <a:t>22</a:t>
            </a:fld>
            <a:endParaRPr lang="en-US" dirty="0"/>
          </a:p>
        </p:txBody>
      </p:sp>
      <p:sp>
        <p:nvSpPr>
          <p:cNvPr id="18" name="TextBox 17">
            <a:extLst>
              <a:ext uri="{FF2B5EF4-FFF2-40B4-BE49-F238E27FC236}">
                <a16:creationId xmlns:a16="http://schemas.microsoft.com/office/drawing/2014/main" id="{A8255A0D-E360-4F1B-9089-517660014141}"/>
              </a:ext>
            </a:extLst>
          </p:cNvPr>
          <p:cNvSpPr txBox="1"/>
          <p:nvPr/>
        </p:nvSpPr>
        <p:spPr>
          <a:xfrm>
            <a:off x="628650" y="1787153"/>
            <a:ext cx="8218358" cy="400110"/>
          </a:xfrm>
          <a:prstGeom prst="rect">
            <a:avLst/>
          </a:prstGeom>
          <a:noFill/>
        </p:spPr>
        <p:txBody>
          <a:bodyPr wrap="square">
            <a:spAutoFit/>
          </a:bodyPr>
          <a:lstStyle/>
          <a:p>
            <a:pPr rtl="0">
              <a:defRPr sz="2000" b="1" i="0" u="none" strike="noStrike" kern="1200" spc="0" baseline="0">
                <a:solidFill>
                  <a:srgbClr val="1CBECA"/>
                </a:solidFill>
                <a:latin typeface="+mn-lt"/>
                <a:ea typeface="+mn-ea"/>
                <a:cs typeface="+mn-cs"/>
              </a:defRPr>
            </a:pPr>
            <a:r>
              <a:rPr lang="en-US" sz="2000" dirty="0">
                <a:solidFill>
                  <a:schemeClr val="accent4"/>
                </a:solidFill>
                <a:latin typeface="Helvetica" panose="020B0604020202020204" pitchFamily="34" charset="0"/>
                <a:cs typeface="Helvetica" panose="020B0604020202020204" pitchFamily="34" charset="0"/>
              </a:rPr>
              <a:t>Air leakage reductions are common and easy to do.</a:t>
            </a:r>
          </a:p>
        </p:txBody>
      </p:sp>
      <p:sp>
        <p:nvSpPr>
          <p:cNvPr id="3" name="Title 2"/>
          <p:cNvSpPr>
            <a:spLocks noGrp="1"/>
          </p:cNvSpPr>
          <p:nvPr>
            <p:ph type="title"/>
          </p:nvPr>
        </p:nvSpPr>
        <p:spPr/>
        <p:txBody>
          <a:bodyPr/>
          <a:lstStyle/>
          <a:p>
            <a:r>
              <a:rPr lang="en-US" dirty="0"/>
              <a:t>Air sealing occurs outside of programs</a:t>
            </a:r>
          </a:p>
        </p:txBody>
      </p:sp>
      <p:sp>
        <p:nvSpPr>
          <p:cNvPr id="12" name="TextBox 11">
            <a:extLst>
              <a:ext uri="{FF2B5EF4-FFF2-40B4-BE49-F238E27FC236}">
                <a16:creationId xmlns:a16="http://schemas.microsoft.com/office/drawing/2014/main" id="{CD8E0B94-6432-4C9F-A953-877E8FE328EA}"/>
              </a:ext>
            </a:extLst>
          </p:cNvPr>
          <p:cNvSpPr txBox="1"/>
          <p:nvPr/>
        </p:nvSpPr>
        <p:spPr>
          <a:xfrm>
            <a:off x="2949260" y="5984915"/>
            <a:ext cx="3245477" cy="1107996"/>
          </a:xfrm>
          <a:prstGeom prst="rect">
            <a:avLst/>
          </a:prstGeom>
          <a:noFill/>
        </p:spPr>
        <p:txBody>
          <a:bodyPr wrap="square" rtlCol="0">
            <a:spAutoFit/>
          </a:bodyPr>
          <a:lstStyle/>
          <a:p>
            <a:r>
              <a:rPr lang="en-US" sz="6600" dirty="0">
                <a:solidFill>
                  <a:schemeClr val="accent2">
                    <a:alpha val="20000"/>
                  </a:schemeClr>
                </a:solidFill>
              </a:rPr>
              <a:t>DRAFT</a:t>
            </a:r>
          </a:p>
        </p:txBody>
      </p:sp>
      <p:graphicFrame>
        <p:nvGraphicFramePr>
          <p:cNvPr id="10" name="Chart 9">
            <a:extLst>
              <a:ext uri="{FF2B5EF4-FFF2-40B4-BE49-F238E27FC236}">
                <a16:creationId xmlns:a16="http://schemas.microsoft.com/office/drawing/2014/main" id="{F9B67344-171D-4712-95C7-92C01C78E44A}"/>
              </a:ext>
            </a:extLst>
          </p:cNvPr>
          <p:cNvGraphicFramePr>
            <a:graphicFrameLocks/>
          </p:cNvGraphicFramePr>
          <p:nvPr>
            <p:extLst>
              <p:ext uri="{D42A27DB-BD31-4B8C-83A1-F6EECF244321}">
                <p14:modId xmlns:p14="http://schemas.microsoft.com/office/powerpoint/2010/main" val="1831655490"/>
              </p:ext>
            </p:extLst>
          </p:nvPr>
        </p:nvGraphicFramePr>
        <p:xfrm>
          <a:off x="457200" y="274320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910297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A7C18B-7E45-4A1E-AA4A-302412DFECC0}"/>
              </a:ext>
            </a:extLst>
          </p:cNvPr>
          <p:cNvSpPr/>
          <p:nvPr/>
        </p:nvSpPr>
        <p:spPr>
          <a:xfrm>
            <a:off x="4800600" y="1628384"/>
            <a:ext cx="4343400" cy="5229616"/>
          </a:xfrm>
          <a:prstGeom prst="rect">
            <a:avLst/>
          </a:prstGeom>
          <a:solidFill>
            <a:srgbClr val="DBE0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11480" rIns="411480" rtlCol="0" anchor="ctr"/>
          <a:lstStyle/>
          <a:p>
            <a:pPr defTabSz="342900"/>
            <a:r>
              <a:rPr lang="en-US" sz="2000" b="1" dirty="0">
                <a:solidFill>
                  <a:srgbClr val="556270"/>
                </a:solidFill>
                <a:latin typeface="Helvetica"/>
              </a:rPr>
              <a:t>Most contractors are capable of offering air sealing services, but may need help selling customers on benefits or participating in programs.</a:t>
            </a: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pPr defTabSz="342900"/>
            <a:fld id="{41C644E9-0293-45DE-AABA-2E18EB19508A}" type="slidenum">
              <a:rPr lang="en-US">
                <a:solidFill>
                  <a:prstClr val="white">
                    <a:lumMod val="50000"/>
                  </a:prstClr>
                </a:solidFill>
                <a:latin typeface="Helvetica"/>
              </a:rPr>
              <a:pPr defTabSz="342900"/>
              <a:t>23</a:t>
            </a:fld>
            <a:endParaRPr lang="en-US" dirty="0">
              <a:solidFill>
                <a:prstClr val="white">
                  <a:lumMod val="50000"/>
                </a:prstClr>
              </a:solidFill>
              <a:latin typeface="Helvetica"/>
            </a:endParaRPr>
          </a:p>
        </p:txBody>
      </p:sp>
      <p:sp>
        <p:nvSpPr>
          <p:cNvPr id="4" name="TextBox 3">
            <a:extLst>
              <a:ext uri="{FF2B5EF4-FFF2-40B4-BE49-F238E27FC236}">
                <a16:creationId xmlns:a16="http://schemas.microsoft.com/office/drawing/2014/main" id="{A56A353A-B826-4FC1-A60F-FF50322642AC}"/>
              </a:ext>
            </a:extLst>
          </p:cNvPr>
          <p:cNvSpPr txBox="1"/>
          <p:nvPr/>
        </p:nvSpPr>
        <p:spPr>
          <a:xfrm>
            <a:off x="502921" y="2371968"/>
            <a:ext cx="3840480" cy="1569660"/>
          </a:xfrm>
          <a:prstGeom prst="rect">
            <a:avLst/>
          </a:prstGeom>
          <a:noFill/>
        </p:spPr>
        <p:txBody>
          <a:bodyPr wrap="square" rtlCol="0">
            <a:spAutoFit/>
          </a:bodyPr>
          <a:lstStyle/>
          <a:p>
            <a:pPr algn="ctr" defTabSz="342900"/>
            <a:r>
              <a:rPr lang="en-US" sz="6000" b="1" dirty="0">
                <a:solidFill>
                  <a:schemeClr val="accent4"/>
                </a:solidFill>
                <a:latin typeface="Helvetica"/>
              </a:rPr>
              <a:t>80%</a:t>
            </a:r>
          </a:p>
          <a:p>
            <a:pPr algn="ctr" defTabSz="342900"/>
            <a:r>
              <a:rPr lang="en-US" dirty="0">
                <a:solidFill>
                  <a:schemeClr val="tx2"/>
                </a:solidFill>
                <a:latin typeface="Helvetica"/>
              </a:rPr>
              <a:t>of insulation contractors offer air sealing services </a:t>
            </a:r>
            <a:endParaRPr lang="en-US" sz="3600" dirty="0">
              <a:solidFill>
                <a:schemeClr val="tx2"/>
              </a:solidFill>
              <a:latin typeface="Helvetica"/>
            </a:endParaRPr>
          </a:p>
        </p:txBody>
      </p:sp>
      <p:sp>
        <p:nvSpPr>
          <p:cNvPr id="9" name="TextBox 8">
            <a:extLst>
              <a:ext uri="{FF2B5EF4-FFF2-40B4-BE49-F238E27FC236}">
                <a16:creationId xmlns:a16="http://schemas.microsoft.com/office/drawing/2014/main" id="{D356364E-A764-4FE1-B3EA-A80EFA260BE5}"/>
              </a:ext>
            </a:extLst>
          </p:cNvPr>
          <p:cNvSpPr txBox="1"/>
          <p:nvPr/>
        </p:nvSpPr>
        <p:spPr>
          <a:xfrm>
            <a:off x="382906" y="4264255"/>
            <a:ext cx="4080510" cy="1292662"/>
          </a:xfrm>
          <a:prstGeom prst="rect">
            <a:avLst/>
          </a:prstGeom>
          <a:noFill/>
        </p:spPr>
        <p:txBody>
          <a:bodyPr wrap="square" rtlCol="0">
            <a:spAutoFit/>
          </a:bodyPr>
          <a:lstStyle/>
          <a:p>
            <a:pPr algn="ctr" defTabSz="342900"/>
            <a:r>
              <a:rPr lang="en-US" sz="6000" b="1" dirty="0">
                <a:solidFill>
                  <a:schemeClr val="accent4"/>
                </a:solidFill>
                <a:latin typeface="Helvetica"/>
              </a:rPr>
              <a:t>15%</a:t>
            </a:r>
          </a:p>
          <a:p>
            <a:pPr algn="ctr" defTabSz="342900"/>
            <a:r>
              <a:rPr lang="en-US" dirty="0">
                <a:solidFill>
                  <a:schemeClr val="tx2"/>
                </a:solidFill>
                <a:latin typeface="Helvetica"/>
              </a:rPr>
              <a:t>of projects use diagnostic equipment</a:t>
            </a:r>
            <a:endParaRPr lang="en-US" sz="3600" dirty="0">
              <a:solidFill>
                <a:schemeClr val="tx2"/>
              </a:solidFill>
              <a:latin typeface="Helvetica"/>
            </a:endParaRPr>
          </a:p>
        </p:txBody>
      </p:sp>
      <p:sp>
        <p:nvSpPr>
          <p:cNvPr id="13" name="Title 4">
            <a:extLst>
              <a:ext uri="{FF2B5EF4-FFF2-40B4-BE49-F238E27FC236}">
                <a16:creationId xmlns:a16="http://schemas.microsoft.com/office/drawing/2014/main" id="{63711911-08D6-4419-8055-9B4AAC540BA0}"/>
              </a:ext>
            </a:extLst>
          </p:cNvPr>
          <p:cNvSpPr txBox="1">
            <a:spLocks/>
          </p:cNvSpPr>
          <p:nvPr/>
        </p:nvSpPr>
        <p:spPr>
          <a:xfrm>
            <a:off x="628650" y="516651"/>
            <a:ext cx="7886700" cy="9285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spc="50" baseline="0">
                <a:solidFill>
                  <a:schemeClr val="bg1"/>
                </a:solidFill>
                <a:latin typeface="+mj-lt"/>
                <a:ea typeface="+mj-ea"/>
                <a:cs typeface="Arial" panose="020B0604020202020204" pitchFamily="34" charset="0"/>
              </a:defRPr>
            </a:lvl1pPr>
          </a:lstStyle>
          <a:p>
            <a:r>
              <a:rPr lang="en-US" dirty="0"/>
              <a:t>Air sealing practices</a:t>
            </a:r>
          </a:p>
        </p:txBody>
      </p:sp>
    </p:spTree>
    <p:extLst>
      <p:ext uri="{BB962C8B-B14F-4D97-AF65-F5344CB8AC3E}">
        <p14:creationId xmlns:p14="http://schemas.microsoft.com/office/powerpoint/2010/main" val="2907071424"/>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33E012-0F35-493B-A19C-E3DADB7E51E4}"/>
              </a:ext>
            </a:extLst>
          </p:cNvPr>
          <p:cNvSpPr>
            <a:spLocks noGrp="1"/>
          </p:cNvSpPr>
          <p:nvPr>
            <p:ph type="title"/>
          </p:nvPr>
        </p:nvSpPr>
        <p:spPr/>
        <p:txBody>
          <a:bodyPr/>
          <a:lstStyle/>
          <a:p>
            <a:r>
              <a:rPr lang="en-US" dirty="0"/>
              <a:t>Wrap Up</a:t>
            </a:r>
          </a:p>
        </p:txBody>
      </p:sp>
      <p:sp>
        <p:nvSpPr>
          <p:cNvPr id="2" name="Slide Number Placeholder 1">
            <a:extLst>
              <a:ext uri="{FF2B5EF4-FFF2-40B4-BE49-F238E27FC236}">
                <a16:creationId xmlns:a16="http://schemas.microsoft.com/office/drawing/2014/main" id="{2D5D49A0-608E-4C36-BBD1-EA02C8F239D1}"/>
              </a:ext>
            </a:extLst>
          </p:cNvPr>
          <p:cNvSpPr>
            <a:spLocks noGrp="1"/>
          </p:cNvSpPr>
          <p:nvPr>
            <p:ph type="sldNum" sz="quarter" idx="12"/>
          </p:nvPr>
        </p:nvSpPr>
        <p:spPr/>
        <p:txBody>
          <a:bodyPr/>
          <a:lstStyle/>
          <a:p>
            <a:fld id="{41C644E9-0293-45DE-AABA-2E18EB19508A}" type="slidenum">
              <a:rPr lang="en-US" smtClean="0"/>
              <a:t>24</a:t>
            </a:fld>
            <a:endParaRPr lang="en-US" dirty="0"/>
          </a:p>
        </p:txBody>
      </p:sp>
    </p:spTree>
    <p:extLst>
      <p:ext uri="{BB962C8B-B14F-4D97-AF65-F5344CB8AC3E}">
        <p14:creationId xmlns:p14="http://schemas.microsoft.com/office/powerpoint/2010/main" val="130441404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3148" y="1800104"/>
            <a:ext cx="6165352" cy="1057516"/>
          </a:xfrm>
        </p:spPr>
        <p:txBody>
          <a:bodyPr anchor="ctr">
            <a:normAutofit/>
          </a:bodyPr>
          <a:lstStyle/>
          <a:p>
            <a:pPr marL="0" indent="0">
              <a:buNone/>
            </a:pPr>
            <a:r>
              <a:rPr lang="en-US" sz="2000" spc="0" dirty="0" err="1">
                <a:solidFill>
                  <a:schemeClr val="tx2"/>
                </a:solidFill>
              </a:rPr>
              <a:t>Wx</a:t>
            </a:r>
            <a:r>
              <a:rPr lang="en-US" sz="2000" spc="0" dirty="0">
                <a:solidFill>
                  <a:schemeClr val="tx2"/>
                </a:solidFill>
              </a:rPr>
              <a:t> market is steadily improving shell quality of homes in the region. </a:t>
            </a:r>
          </a:p>
        </p:txBody>
      </p:sp>
      <p:sp>
        <p:nvSpPr>
          <p:cNvPr id="5" name="Title 4">
            <a:extLst>
              <a:ext uri="{FF2B5EF4-FFF2-40B4-BE49-F238E27FC236}">
                <a16:creationId xmlns:a16="http://schemas.microsoft.com/office/drawing/2014/main" id="{7E9909CD-267E-482D-B2BE-87DD904B5D60}"/>
              </a:ext>
            </a:extLst>
          </p:cNvPr>
          <p:cNvSpPr>
            <a:spLocks noGrp="1"/>
          </p:cNvSpPr>
          <p:nvPr>
            <p:ph type="title"/>
          </p:nvPr>
        </p:nvSpPr>
        <p:spPr/>
        <p:txBody>
          <a:bodyPr/>
          <a:lstStyle/>
          <a:p>
            <a:r>
              <a:rPr lang="en-US" dirty="0"/>
              <a:t>Key Takeaways </a:t>
            </a: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fld id="{41C644E9-0293-45DE-AABA-2E18EB19508A}" type="slidenum">
              <a:rPr lang="en-US" smtClean="0"/>
              <a:t>25</a:t>
            </a:fld>
            <a:endParaRPr lang="en-US" dirty="0"/>
          </a:p>
        </p:txBody>
      </p:sp>
      <p:sp>
        <p:nvSpPr>
          <p:cNvPr id="6" name="Content Placeholder 2">
            <a:extLst>
              <a:ext uri="{FF2B5EF4-FFF2-40B4-BE49-F238E27FC236}">
                <a16:creationId xmlns:a16="http://schemas.microsoft.com/office/drawing/2014/main" id="{D9AA4236-EF5F-47DB-AEA3-AA1489D1E918}"/>
              </a:ext>
            </a:extLst>
          </p:cNvPr>
          <p:cNvSpPr txBox="1">
            <a:spLocks/>
          </p:cNvSpPr>
          <p:nvPr/>
        </p:nvSpPr>
        <p:spPr>
          <a:xfrm>
            <a:off x="2303147" y="3020712"/>
            <a:ext cx="5116827" cy="1057516"/>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spc="0" dirty="0">
                <a:solidFill>
                  <a:schemeClr val="tx2"/>
                </a:solidFill>
              </a:rPr>
              <a:t>Common installation practices are aligning with code and programs.</a:t>
            </a:r>
          </a:p>
        </p:txBody>
      </p:sp>
      <p:sp>
        <p:nvSpPr>
          <p:cNvPr id="7" name="Content Placeholder 2">
            <a:extLst>
              <a:ext uri="{FF2B5EF4-FFF2-40B4-BE49-F238E27FC236}">
                <a16:creationId xmlns:a16="http://schemas.microsoft.com/office/drawing/2014/main" id="{2DE30D2D-7405-4CB3-B80D-8731798101B4}"/>
              </a:ext>
            </a:extLst>
          </p:cNvPr>
          <p:cNvSpPr txBox="1">
            <a:spLocks/>
          </p:cNvSpPr>
          <p:nvPr/>
        </p:nvSpPr>
        <p:spPr>
          <a:xfrm>
            <a:off x="2303148" y="4079131"/>
            <a:ext cx="6165352" cy="1331933"/>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spc="0" dirty="0">
                <a:solidFill>
                  <a:schemeClr val="tx2"/>
                </a:solidFill>
              </a:rPr>
              <a:t>There’s more to be done!</a:t>
            </a:r>
            <a:endParaRPr lang="en-US" sz="2000" spc="0" dirty="0"/>
          </a:p>
        </p:txBody>
      </p:sp>
      <p:cxnSp>
        <p:nvCxnSpPr>
          <p:cNvPr id="8" name="Straight Connector 7">
            <a:extLst>
              <a:ext uri="{FF2B5EF4-FFF2-40B4-BE49-F238E27FC236}">
                <a16:creationId xmlns:a16="http://schemas.microsoft.com/office/drawing/2014/main" id="{8FB8FCE0-EB7D-4609-8D0D-1C0C1D61C96C}"/>
              </a:ext>
            </a:extLst>
          </p:cNvPr>
          <p:cNvCxnSpPr/>
          <p:nvPr/>
        </p:nvCxnSpPr>
        <p:spPr>
          <a:xfrm>
            <a:off x="1866900" y="1628775"/>
            <a:ext cx="0" cy="5229225"/>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65AE367-CD53-40D0-ACB6-0D4E14D77C43}"/>
              </a:ext>
            </a:extLst>
          </p:cNvPr>
          <p:cNvSpPr/>
          <p:nvPr/>
        </p:nvSpPr>
        <p:spPr>
          <a:xfrm>
            <a:off x="1724025" y="2190750"/>
            <a:ext cx="276225" cy="27622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6A3B41C-DDE2-45F1-8587-E48E9F29ECA1}"/>
              </a:ext>
            </a:extLst>
          </p:cNvPr>
          <p:cNvSpPr/>
          <p:nvPr/>
        </p:nvSpPr>
        <p:spPr>
          <a:xfrm>
            <a:off x="1724025" y="3411358"/>
            <a:ext cx="276225" cy="27622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2303996-0E3C-41F3-B5F7-C61D8F384061}"/>
              </a:ext>
            </a:extLst>
          </p:cNvPr>
          <p:cNvSpPr/>
          <p:nvPr/>
        </p:nvSpPr>
        <p:spPr>
          <a:xfrm>
            <a:off x="1724025" y="4580792"/>
            <a:ext cx="276225" cy="27622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Renovation (House With Sparkles) outline">
            <a:extLst>
              <a:ext uri="{FF2B5EF4-FFF2-40B4-BE49-F238E27FC236}">
                <a16:creationId xmlns:a16="http://schemas.microsoft.com/office/drawing/2014/main" id="{7917FF98-C062-480C-ACD6-4B6A5F34EA45}"/>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18150" y="1885997"/>
            <a:ext cx="914400" cy="914400"/>
          </a:xfrm>
          <a:prstGeom prst="rect">
            <a:avLst/>
          </a:prstGeom>
        </p:spPr>
      </p:pic>
      <p:pic>
        <p:nvPicPr>
          <p:cNvPr id="18" name="Graphic 17" descr="Diploma roll outline">
            <a:extLst>
              <a:ext uri="{FF2B5EF4-FFF2-40B4-BE49-F238E27FC236}">
                <a16:creationId xmlns:a16="http://schemas.microsoft.com/office/drawing/2014/main" id="{3D1201EC-1FB7-4296-B84B-962D3851D0E6}"/>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326710" y="3046550"/>
            <a:ext cx="1005840" cy="1005840"/>
          </a:xfrm>
          <a:prstGeom prst="rect">
            <a:avLst/>
          </a:prstGeom>
        </p:spPr>
      </p:pic>
      <p:pic>
        <p:nvPicPr>
          <p:cNvPr id="20" name="Graphic 19" descr="Neighborhood outline">
            <a:extLst>
              <a:ext uri="{FF2B5EF4-FFF2-40B4-BE49-F238E27FC236}">
                <a16:creationId xmlns:a16="http://schemas.microsoft.com/office/drawing/2014/main" id="{AC0B2F0C-2299-4940-8F3E-03AA497BBC5B}"/>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418150" y="4261704"/>
            <a:ext cx="914400" cy="914400"/>
          </a:xfrm>
          <a:prstGeom prst="rect">
            <a:avLst/>
          </a:prstGeom>
        </p:spPr>
      </p:pic>
      <p:sp>
        <p:nvSpPr>
          <p:cNvPr id="28" name="Content Placeholder 2">
            <a:extLst>
              <a:ext uri="{FF2B5EF4-FFF2-40B4-BE49-F238E27FC236}">
                <a16:creationId xmlns:a16="http://schemas.microsoft.com/office/drawing/2014/main" id="{2E8B32D1-EB41-45C1-AD7B-1DBFB059B134}"/>
              </a:ext>
            </a:extLst>
          </p:cNvPr>
          <p:cNvSpPr txBox="1">
            <a:spLocks/>
          </p:cNvSpPr>
          <p:nvPr/>
        </p:nvSpPr>
        <p:spPr>
          <a:xfrm>
            <a:off x="2303148" y="5411064"/>
            <a:ext cx="6165352" cy="1331933"/>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rgbClr val="000000"/>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rgbClr val="000000"/>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spc="0" dirty="0">
                <a:solidFill>
                  <a:schemeClr val="tx2"/>
                </a:solidFill>
              </a:rPr>
              <a:t>Research will help BPA target the Comfort Ready Home program’s strategy to grow the weatherization market </a:t>
            </a:r>
            <a:endParaRPr lang="en-US" sz="2000" spc="0" dirty="0"/>
          </a:p>
        </p:txBody>
      </p:sp>
      <p:sp>
        <p:nvSpPr>
          <p:cNvPr id="29" name="Oval 28">
            <a:extLst>
              <a:ext uri="{FF2B5EF4-FFF2-40B4-BE49-F238E27FC236}">
                <a16:creationId xmlns:a16="http://schemas.microsoft.com/office/drawing/2014/main" id="{A89526BE-A5BB-4B75-8FAA-029A17B012A0}"/>
              </a:ext>
            </a:extLst>
          </p:cNvPr>
          <p:cNvSpPr/>
          <p:nvPr/>
        </p:nvSpPr>
        <p:spPr>
          <a:xfrm>
            <a:off x="1724025" y="5912725"/>
            <a:ext cx="276225" cy="27622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Seesaw outline">
            <a:extLst>
              <a:ext uri="{FF2B5EF4-FFF2-40B4-BE49-F238E27FC236}">
                <a16:creationId xmlns:a16="http://schemas.microsoft.com/office/drawing/2014/main" id="{74A71AEE-5FCB-45CF-A0B4-484CA5762D26}"/>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p:blipFill>
        <p:spPr>
          <a:xfrm>
            <a:off x="418150" y="5593637"/>
            <a:ext cx="914400" cy="914400"/>
          </a:xfrm>
          <a:prstGeom prst="rect">
            <a:avLst/>
          </a:prstGeom>
        </p:spPr>
      </p:pic>
    </p:spTree>
    <p:extLst>
      <p:ext uri="{BB962C8B-B14F-4D97-AF65-F5344CB8AC3E}">
        <p14:creationId xmlns:p14="http://schemas.microsoft.com/office/powerpoint/2010/main" val="375833015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fld id="{41C644E9-0293-45DE-AABA-2E18EB19508A}" type="slidenum">
              <a:rPr lang="en-US" smtClean="0"/>
              <a:t>26</a:t>
            </a:fld>
            <a:endParaRPr lang="en-US" dirty="0"/>
          </a:p>
        </p:txBody>
      </p:sp>
      <p:sp>
        <p:nvSpPr>
          <p:cNvPr id="6" name="Content Placeholder 5">
            <a:extLst>
              <a:ext uri="{FF2B5EF4-FFF2-40B4-BE49-F238E27FC236}">
                <a16:creationId xmlns:a16="http://schemas.microsoft.com/office/drawing/2014/main" id="{781910AD-B85F-4B92-875E-0C2A2402F1C6}"/>
              </a:ext>
            </a:extLst>
          </p:cNvPr>
          <p:cNvSpPr>
            <a:spLocks noGrp="1"/>
          </p:cNvSpPr>
          <p:nvPr>
            <p:ph idx="4294967295"/>
          </p:nvPr>
        </p:nvSpPr>
        <p:spPr>
          <a:xfrm>
            <a:off x="391376" y="4732906"/>
            <a:ext cx="3843837" cy="1466056"/>
          </a:xfrm>
        </p:spPr>
        <p:txBody>
          <a:bodyPr>
            <a:noAutofit/>
          </a:bodyPr>
          <a:lstStyle/>
          <a:p>
            <a:endParaRPr lang="en-US" sz="2000" spc="0" dirty="0">
              <a:solidFill>
                <a:schemeClr val="bg1"/>
              </a:solidFill>
            </a:endParaRPr>
          </a:p>
        </p:txBody>
      </p:sp>
      <p:sp>
        <p:nvSpPr>
          <p:cNvPr id="5" name="Title 4">
            <a:extLst>
              <a:ext uri="{FF2B5EF4-FFF2-40B4-BE49-F238E27FC236}">
                <a16:creationId xmlns:a16="http://schemas.microsoft.com/office/drawing/2014/main" id="{7E9909CD-267E-482D-B2BE-87DD904B5D60}"/>
              </a:ext>
            </a:extLst>
          </p:cNvPr>
          <p:cNvSpPr>
            <a:spLocks noGrp="1"/>
          </p:cNvSpPr>
          <p:nvPr>
            <p:ph type="title"/>
          </p:nvPr>
        </p:nvSpPr>
        <p:spPr>
          <a:xfrm>
            <a:off x="491317" y="325934"/>
            <a:ext cx="3643954" cy="3671159"/>
          </a:xfrm>
        </p:spPr>
        <p:txBody>
          <a:bodyPr/>
          <a:lstStyle/>
          <a:p>
            <a:r>
              <a:rPr lang="en-US" dirty="0"/>
              <a:t>Discussion </a:t>
            </a:r>
          </a:p>
        </p:txBody>
      </p:sp>
      <p:pic>
        <p:nvPicPr>
          <p:cNvPr id="4" name="Picture 3">
            <a:extLst>
              <a:ext uri="{FF2B5EF4-FFF2-40B4-BE49-F238E27FC236}">
                <a16:creationId xmlns:a16="http://schemas.microsoft.com/office/drawing/2014/main" id="{831185B2-D802-4650-823E-FF1B2FD562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23327"/>
            <a:ext cx="4572000" cy="6881327"/>
          </a:xfrm>
          <a:prstGeom prst="rect">
            <a:avLst/>
          </a:prstGeom>
        </p:spPr>
      </p:pic>
    </p:spTree>
    <p:extLst>
      <p:ext uri="{BB962C8B-B14F-4D97-AF65-F5344CB8AC3E}">
        <p14:creationId xmlns:p14="http://schemas.microsoft.com/office/powerpoint/2010/main" val="3047053133"/>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6580-86F9-4CA8-8CEE-CD3DA47A5CD9}"/>
              </a:ext>
            </a:extLst>
          </p:cNvPr>
          <p:cNvSpPr>
            <a:spLocks noGrp="1"/>
          </p:cNvSpPr>
          <p:nvPr>
            <p:ph type="ctrTitle" idx="4294967295"/>
          </p:nvPr>
        </p:nvSpPr>
        <p:spPr>
          <a:xfrm>
            <a:off x="1039091" y="1131474"/>
            <a:ext cx="8104909" cy="4075980"/>
          </a:xfrm>
          <a:solidFill>
            <a:srgbClr val="FFFFFF">
              <a:alpha val="70000"/>
            </a:srgbClr>
          </a:solidFill>
          <a:ln w="76200">
            <a:noFill/>
          </a:ln>
        </p:spPr>
        <p:txBody>
          <a:bodyPr lIns="457200" rIns="457200">
            <a:normAutofit/>
          </a:bodyPr>
          <a:lstStyle/>
          <a:p>
            <a:pPr marL="0" marR="0" lvl="0" indent="0" algn="l" defTabSz="914400" rtl="0" eaLnBrk="1" fontAlgn="auto" latinLnBrk="0" hangingPunct="1">
              <a:lnSpc>
                <a:spcPct val="100000"/>
              </a:lnSpc>
              <a:spcBef>
                <a:spcPts val="1000"/>
              </a:spcBef>
              <a:spcAft>
                <a:spcPts val="1800"/>
              </a:spcAft>
              <a:buClr>
                <a:srgbClr val="1CBECA"/>
              </a:buClr>
              <a:buSzTx/>
              <a:buFont typeface="Helvetica" panose="020B0604020202020204" pitchFamily="34" charset="0"/>
              <a:buNone/>
              <a:tabLst/>
              <a:defRPr/>
            </a:pPr>
            <a:r>
              <a:rPr lang="en-US" sz="5300" dirty="0">
                <a:solidFill>
                  <a:schemeClr val="accent4"/>
                </a:solidFill>
              </a:rPr>
              <a:t>Contact</a:t>
            </a:r>
            <a:r>
              <a:rPr lang="en-US" sz="3100" dirty="0">
                <a:solidFill>
                  <a:schemeClr val="tx2"/>
                </a:solidFill>
              </a:rPr>
              <a:t/>
            </a:r>
            <a:br>
              <a:rPr lang="en-US" sz="3100" dirty="0">
                <a:solidFill>
                  <a:schemeClr val="tx2"/>
                </a:solidFill>
              </a:rPr>
            </a:br>
            <a:r>
              <a:rPr lang="en-US" sz="3100" dirty="0">
                <a:solidFill>
                  <a:schemeClr val="tx2"/>
                </a:solidFill>
              </a:rPr>
              <a:t/>
            </a:r>
            <a:br>
              <a:rPr lang="en-US" sz="3100" dirty="0">
                <a:solidFill>
                  <a:schemeClr val="tx2"/>
                </a:solidFill>
              </a:rPr>
            </a:br>
            <a:r>
              <a:rPr lang="en-US" sz="3100" dirty="0">
                <a:solidFill>
                  <a:schemeClr val="tx2"/>
                </a:solidFill>
              </a:rPr>
              <a:t>Joan Wang, Res HVAC Project Lead</a:t>
            </a:r>
            <a:br>
              <a:rPr lang="en-US" sz="3100" dirty="0">
                <a:solidFill>
                  <a:schemeClr val="tx2"/>
                </a:solidFill>
              </a:rPr>
            </a:br>
            <a:r>
              <a:rPr lang="en-US" sz="2800" u="sng" dirty="0">
                <a:solidFill>
                  <a:schemeClr val="tx2"/>
                </a:solidFill>
              </a:rPr>
              <a:t>jjwang@bpa.gov</a:t>
            </a:r>
            <a:endParaRPr lang="en-US" sz="2700" b="0" u="sng" spc="600" dirty="0">
              <a:solidFill>
                <a:schemeClr val="accent4"/>
              </a:solidFill>
              <a:latin typeface="+mn-lt"/>
              <a:ea typeface="+mn-ea"/>
              <a:cs typeface="+mn-cs"/>
            </a:endParaRPr>
          </a:p>
        </p:txBody>
      </p:sp>
    </p:spTree>
    <p:extLst>
      <p:ext uri="{BB962C8B-B14F-4D97-AF65-F5344CB8AC3E}">
        <p14:creationId xmlns:p14="http://schemas.microsoft.com/office/powerpoint/2010/main" val="244746195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6580-86F9-4CA8-8CEE-CD3DA47A5CD9}"/>
              </a:ext>
            </a:extLst>
          </p:cNvPr>
          <p:cNvSpPr>
            <a:spLocks noGrp="1"/>
          </p:cNvSpPr>
          <p:nvPr>
            <p:ph type="ctrTitle" idx="4294967295"/>
          </p:nvPr>
        </p:nvSpPr>
        <p:spPr>
          <a:xfrm>
            <a:off x="1039091" y="1391010"/>
            <a:ext cx="8104909" cy="4075980"/>
          </a:xfrm>
          <a:solidFill>
            <a:srgbClr val="FFFFFF">
              <a:alpha val="70000"/>
            </a:srgbClr>
          </a:solidFill>
          <a:ln w="76200">
            <a:noFill/>
          </a:ln>
        </p:spPr>
        <p:txBody>
          <a:bodyPr lIns="457200" rIns="457200">
            <a:normAutofit fontScale="90000"/>
          </a:bodyPr>
          <a:lstStyle/>
          <a:p>
            <a:pPr marL="0" marR="0" lvl="0" indent="0" algn="l" defTabSz="914400" rtl="0" eaLnBrk="1" fontAlgn="auto" latinLnBrk="0" hangingPunct="1">
              <a:lnSpc>
                <a:spcPct val="100000"/>
              </a:lnSpc>
              <a:spcBef>
                <a:spcPts val="1000"/>
              </a:spcBef>
              <a:spcAft>
                <a:spcPts val="600"/>
              </a:spcAft>
              <a:buClr>
                <a:srgbClr val="1CBECA"/>
              </a:buClr>
              <a:buSzTx/>
              <a:buFont typeface="Helvetica" panose="020B0604020202020204" pitchFamily="34" charset="0"/>
              <a:buNone/>
              <a:tabLst/>
              <a:defRPr/>
            </a:pPr>
            <a:r>
              <a:rPr lang="en-US" sz="5300" dirty="0">
                <a:solidFill>
                  <a:schemeClr val="accent4"/>
                </a:solidFill>
              </a:rPr>
              <a:t>Weatherization Market Research Findings</a:t>
            </a:r>
            <a:r>
              <a:rPr lang="en-US" dirty="0">
                <a:solidFill>
                  <a:schemeClr val="tx2"/>
                </a:solidFill>
              </a:rPr>
              <a:t/>
            </a:r>
            <a:br>
              <a:rPr lang="en-US" dirty="0">
                <a:solidFill>
                  <a:schemeClr val="tx2"/>
                </a:solidFill>
              </a:rPr>
            </a:br>
            <a:r>
              <a:rPr lang="en-US" sz="3100" dirty="0">
                <a:solidFill>
                  <a:schemeClr val="tx2"/>
                </a:solidFill>
              </a:rPr>
              <a:t/>
            </a:r>
            <a:br>
              <a:rPr lang="en-US" sz="3100" dirty="0">
                <a:solidFill>
                  <a:schemeClr val="tx2"/>
                </a:solidFill>
              </a:rPr>
            </a:br>
            <a:r>
              <a:rPr lang="en-US" sz="3100" spc="0" dirty="0">
                <a:solidFill>
                  <a:schemeClr val="tx2"/>
                </a:solidFill>
              </a:rPr>
              <a:t>A look at the total Northwest market beyond programs</a:t>
            </a:r>
            <a:r>
              <a:rPr lang="en-US" sz="3100" dirty="0">
                <a:solidFill>
                  <a:schemeClr val="tx2"/>
                </a:solidFill>
              </a:rPr>
              <a:t/>
            </a:r>
            <a:br>
              <a:rPr lang="en-US" sz="3100" dirty="0">
                <a:solidFill>
                  <a:schemeClr val="tx2"/>
                </a:solidFill>
              </a:rPr>
            </a:br>
            <a:r>
              <a:rPr lang="en-US" sz="2700" b="0" dirty="0">
                <a:solidFill>
                  <a:schemeClr val="tx2"/>
                </a:solidFill>
                <a:latin typeface="+mn-lt"/>
                <a:ea typeface="+mn-ea"/>
                <a:cs typeface="+mn-cs"/>
              </a:rPr>
              <a:t/>
            </a:r>
            <a:br>
              <a:rPr lang="en-US" sz="2700" b="0" dirty="0">
                <a:solidFill>
                  <a:schemeClr val="tx2"/>
                </a:solidFill>
                <a:latin typeface="+mn-lt"/>
                <a:ea typeface="+mn-ea"/>
                <a:cs typeface="+mn-cs"/>
              </a:rPr>
            </a:br>
            <a:r>
              <a:rPr kumimoji="0" lang="en-US" sz="2200" b="0" i="0" u="none" strike="noStrike" kern="1200" cap="none" spc="600" normalizeH="0" baseline="0" noProof="0" dirty="0" smtClean="0">
                <a:ln>
                  <a:noFill/>
                </a:ln>
                <a:solidFill>
                  <a:schemeClr val="accent4"/>
                </a:solidFill>
                <a:effectLst/>
                <a:uLnTx/>
                <a:uFillTx/>
                <a:latin typeface="Helvetica"/>
                <a:ea typeface="+mn-ea"/>
                <a:cs typeface="+mn-cs"/>
              </a:rPr>
              <a:t>NOVEMBER </a:t>
            </a:r>
            <a:r>
              <a:rPr kumimoji="0" lang="en-US" sz="2200" b="0" i="0" u="none" strike="noStrike" kern="1200" cap="none" spc="600" normalizeH="0" baseline="0" noProof="0" dirty="0">
                <a:ln>
                  <a:noFill/>
                </a:ln>
                <a:solidFill>
                  <a:schemeClr val="accent4"/>
                </a:solidFill>
                <a:effectLst/>
                <a:uLnTx/>
                <a:uFillTx/>
                <a:latin typeface="Helvetica"/>
                <a:ea typeface="+mn-ea"/>
                <a:cs typeface="+mn-cs"/>
              </a:rPr>
              <a:t>3, 2021</a:t>
            </a:r>
            <a:endParaRPr lang="en-US" sz="2700" b="0" spc="600" dirty="0">
              <a:solidFill>
                <a:schemeClr val="accent4"/>
              </a:solidFill>
              <a:latin typeface="+mn-lt"/>
              <a:ea typeface="+mn-ea"/>
              <a:cs typeface="+mn-cs"/>
            </a:endParaRPr>
          </a:p>
        </p:txBody>
      </p:sp>
      <p:pic>
        <p:nvPicPr>
          <p:cNvPr id="4" name="Picture 3">
            <a:extLst>
              <a:ext uri="{FF2B5EF4-FFF2-40B4-BE49-F238E27FC236}">
                <a16:creationId xmlns:a16="http://schemas.microsoft.com/office/drawing/2014/main" id="{3EC483A9-D0FE-4FD1-B80D-5FB375CFCB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962" t="33821" r="6962"/>
          <a:stretch/>
        </p:blipFill>
        <p:spPr>
          <a:xfrm>
            <a:off x="7520249" y="5723975"/>
            <a:ext cx="1371601" cy="949958"/>
          </a:xfrm>
          <a:prstGeom prst="rect">
            <a:avLst/>
          </a:prstGeom>
        </p:spPr>
      </p:pic>
      <p:sp>
        <p:nvSpPr>
          <p:cNvPr id="5" name="TextBox 4">
            <a:extLst>
              <a:ext uri="{FF2B5EF4-FFF2-40B4-BE49-F238E27FC236}">
                <a16:creationId xmlns:a16="http://schemas.microsoft.com/office/drawing/2014/main" id="{85296CD3-B0F9-4304-869E-2C6E0193764A}"/>
              </a:ext>
            </a:extLst>
          </p:cNvPr>
          <p:cNvSpPr txBox="1"/>
          <p:nvPr/>
        </p:nvSpPr>
        <p:spPr>
          <a:xfrm>
            <a:off x="83130" y="134781"/>
            <a:ext cx="9144001" cy="369332"/>
          </a:xfrm>
          <a:prstGeom prst="rect">
            <a:avLst/>
          </a:prstGeom>
          <a:noFill/>
        </p:spPr>
        <p:txBody>
          <a:bodyPr wrap="square" rtlCol="0">
            <a:spAutoFit/>
          </a:bodyPr>
          <a:lstStyle/>
          <a:p>
            <a:pPr algn="ctr"/>
            <a:r>
              <a:rPr lang="en-US" spc="1100" dirty="0">
                <a:solidFill>
                  <a:schemeClr val="tx2"/>
                </a:solidFill>
                <a:latin typeface="Arial" panose="020B0604020202020204" pitchFamily="34" charset="0"/>
                <a:cs typeface="Arial" panose="020B0604020202020204" pitchFamily="34" charset="0"/>
              </a:rPr>
              <a:t>BONNEVILLE POWER ADMINISTRATION</a:t>
            </a:r>
          </a:p>
        </p:txBody>
      </p:sp>
    </p:spTree>
    <p:extLst>
      <p:ext uri="{BB962C8B-B14F-4D97-AF65-F5344CB8AC3E}">
        <p14:creationId xmlns:p14="http://schemas.microsoft.com/office/powerpoint/2010/main" val="300401840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fld id="{41C644E9-0293-45DE-AABA-2E18EB19508A}" type="slidenum">
              <a:rPr lang="en-US" smtClean="0"/>
              <a:t>4</a:t>
            </a:fld>
            <a:endParaRPr lang="en-US" dirty="0"/>
          </a:p>
        </p:txBody>
      </p:sp>
      <p:sp>
        <p:nvSpPr>
          <p:cNvPr id="8" name="Oval 7">
            <a:extLst>
              <a:ext uri="{FF2B5EF4-FFF2-40B4-BE49-F238E27FC236}">
                <a16:creationId xmlns:a16="http://schemas.microsoft.com/office/drawing/2014/main" id="{72EB544E-9BD5-41A5-8144-A4D4D5C2741D}"/>
              </a:ext>
            </a:extLst>
          </p:cNvPr>
          <p:cNvSpPr/>
          <p:nvPr/>
        </p:nvSpPr>
        <p:spPr>
          <a:xfrm>
            <a:off x="462994" y="2570664"/>
            <a:ext cx="1770210" cy="177021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E350047-9084-437A-BF50-F92C142B40B1}"/>
              </a:ext>
            </a:extLst>
          </p:cNvPr>
          <p:cNvSpPr/>
          <p:nvPr/>
        </p:nvSpPr>
        <p:spPr>
          <a:xfrm>
            <a:off x="2612261" y="2570664"/>
            <a:ext cx="1770210" cy="177021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3F27D52-ED98-4240-9C04-AFC88E626511}"/>
              </a:ext>
            </a:extLst>
          </p:cNvPr>
          <p:cNvSpPr/>
          <p:nvPr/>
        </p:nvSpPr>
        <p:spPr>
          <a:xfrm>
            <a:off x="4761528" y="2570664"/>
            <a:ext cx="1770210" cy="177021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87B774D-669B-4255-B4E6-E465AB343117}"/>
              </a:ext>
            </a:extLst>
          </p:cNvPr>
          <p:cNvSpPr/>
          <p:nvPr/>
        </p:nvSpPr>
        <p:spPr>
          <a:xfrm>
            <a:off x="6910795" y="2570664"/>
            <a:ext cx="1770210" cy="177021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8D9471B-0B45-4EB8-AB0A-993105E770C4}"/>
              </a:ext>
            </a:extLst>
          </p:cNvPr>
          <p:cNvSpPr txBox="1"/>
          <p:nvPr/>
        </p:nvSpPr>
        <p:spPr>
          <a:xfrm>
            <a:off x="599669" y="4574456"/>
            <a:ext cx="1496860" cy="707886"/>
          </a:xfrm>
          <a:prstGeom prst="rect">
            <a:avLst/>
          </a:prstGeom>
          <a:noFill/>
        </p:spPr>
        <p:txBody>
          <a:bodyPr wrap="square">
            <a:spAutoFit/>
          </a:bodyPr>
          <a:lstStyle/>
          <a:p>
            <a:pPr marL="0" lvl="1" algn="ctr"/>
            <a:r>
              <a:rPr lang="en-US" sz="2000" b="1" dirty="0">
                <a:solidFill>
                  <a:schemeClr val="bg1"/>
                </a:solidFill>
              </a:rPr>
              <a:t>Customer service</a:t>
            </a:r>
          </a:p>
        </p:txBody>
      </p:sp>
      <p:sp>
        <p:nvSpPr>
          <p:cNvPr id="13" name="TextBox 12">
            <a:extLst>
              <a:ext uri="{FF2B5EF4-FFF2-40B4-BE49-F238E27FC236}">
                <a16:creationId xmlns:a16="http://schemas.microsoft.com/office/drawing/2014/main" id="{E9413301-C665-4C9E-8FA4-09C7F62835EF}"/>
              </a:ext>
            </a:extLst>
          </p:cNvPr>
          <p:cNvSpPr txBox="1"/>
          <p:nvPr/>
        </p:nvSpPr>
        <p:spPr>
          <a:xfrm>
            <a:off x="2693636" y="4574456"/>
            <a:ext cx="1496860" cy="1015663"/>
          </a:xfrm>
          <a:prstGeom prst="rect">
            <a:avLst/>
          </a:prstGeom>
          <a:noFill/>
        </p:spPr>
        <p:txBody>
          <a:bodyPr wrap="square">
            <a:spAutoFit/>
          </a:bodyPr>
          <a:lstStyle/>
          <a:p>
            <a:pPr marL="0" lvl="1" algn="ctr"/>
            <a:r>
              <a:rPr lang="en-US" sz="2000" b="1" dirty="0">
                <a:solidFill>
                  <a:schemeClr val="bg1"/>
                </a:solidFill>
              </a:rPr>
              <a:t>Valuable EE resources</a:t>
            </a:r>
          </a:p>
        </p:txBody>
      </p:sp>
      <p:sp>
        <p:nvSpPr>
          <p:cNvPr id="14" name="TextBox 13">
            <a:extLst>
              <a:ext uri="{FF2B5EF4-FFF2-40B4-BE49-F238E27FC236}">
                <a16:creationId xmlns:a16="http://schemas.microsoft.com/office/drawing/2014/main" id="{46EE43D3-032B-465B-991E-9ACDE9436676}"/>
              </a:ext>
            </a:extLst>
          </p:cNvPr>
          <p:cNvSpPr txBox="1"/>
          <p:nvPr/>
        </p:nvSpPr>
        <p:spPr>
          <a:xfrm>
            <a:off x="4761528" y="4574456"/>
            <a:ext cx="1770210" cy="400110"/>
          </a:xfrm>
          <a:prstGeom prst="rect">
            <a:avLst/>
          </a:prstGeom>
          <a:noFill/>
        </p:spPr>
        <p:txBody>
          <a:bodyPr wrap="square">
            <a:spAutoFit/>
          </a:bodyPr>
          <a:lstStyle/>
          <a:p>
            <a:pPr marL="0" lvl="1" algn="ctr"/>
            <a:r>
              <a:rPr lang="en-US" sz="2000" b="1" dirty="0">
                <a:solidFill>
                  <a:schemeClr val="bg1"/>
                </a:solidFill>
              </a:rPr>
              <a:t>Resilience</a:t>
            </a:r>
          </a:p>
        </p:txBody>
      </p:sp>
      <p:sp>
        <p:nvSpPr>
          <p:cNvPr id="15" name="TextBox 14">
            <a:extLst>
              <a:ext uri="{FF2B5EF4-FFF2-40B4-BE49-F238E27FC236}">
                <a16:creationId xmlns:a16="http://schemas.microsoft.com/office/drawing/2014/main" id="{707F09BC-CF5B-4337-852C-A0D076C6FFC0}"/>
              </a:ext>
            </a:extLst>
          </p:cNvPr>
          <p:cNvSpPr txBox="1"/>
          <p:nvPr/>
        </p:nvSpPr>
        <p:spPr>
          <a:xfrm>
            <a:off x="6910795" y="4524655"/>
            <a:ext cx="1770210" cy="400110"/>
          </a:xfrm>
          <a:prstGeom prst="rect">
            <a:avLst/>
          </a:prstGeom>
          <a:noFill/>
        </p:spPr>
        <p:txBody>
          <a:bodyPr wrap="square">
            <a:spAutoFit/>
          </a:bodyPr>
          <a:lstStyle/>
          <a:p>
            <a:pPr marL="0" lvl="1" algn="ctr"/>
            <a:r>
              <a:rPr lang="en-US" sz="2000" b="1" dirty="0">
                <a:solidFill>
                  <a:schemeClr val="bg1"/>
                </a:solidFill>
              </a:rPr>
              <a:t>Equity</a:t>
            </a:r>
          </a:p>
        </p:txBody>
      </p:sp>
      <p:pic>
        <p:nvPicPr>
          <p:cNvPr id="4" name="Graphic 3" descr="Plant With Roots with solid fill">
            <a:extLst>
              <a:ext uri="{FF2B5EF4-FFF2-40B4-BE49-F238E27FC236}">
                <a16:creationId xmlns:a16="http://schemas.microsoft.com/office/drawing/2014/main" id="{ACC63E1E-1CD5-4C5C-A83B-0A3D65D744B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052273" y="2861409"/>
            <a:ext cx="1188720" cy="1188720"/>
          </a:xfrm>
          <a:prstGeom prst="rect">
            <a:avLst/>
          </a:prstGeom>
        </p:spPr>
      </p:pic>
      <p:pic>
        <p:nvPicPr>
          <p:cNvPr id="17" name="Graphic 16" descr="Cheers with solid fill">
            <a:extLst>
              <a:ext uri="{FF2B5EF4-FFF2-40B4-BE49-F238E27FC236}">
                <a16:creationId xmlns:a16="http://schemas.microsoft.com/office/drawing/2014/main" id="{3B35EAC0-B39C-471C-A1F6-4E181794D13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222876" y="2940657"/>
            <a:ext cx="1097280" cy="1097280"/>
          </a:xfrm>
          <a:prstGeom prst="rect">
            <a:avLst/>
          </a:prstGeom>
        </p:spPr>
      </p:pic>
      <p:pic>
        <p:nvPicPr>
          <p:cNvPr id="23" name="Graphic 22" descr="Renewable Energy with solid fill">
            <a:extLst>
              <a:ext uri="{FF2B5EF4-FFF2-40B4-BE49-F238E27FC236}">
                <a16:creationId xmlns:a16="http://schemas.microsoft.com/office/drawing/2014/main" id="{F2F2AFFD-D3BD-4B22-832F-7005A914353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2903006" y="2861409"/>
            <a:ext cx="1188720" cy="1188720"/>
          </a:xfrm>
          <a:prstGeom prst="rect">
            <a:avLst/>
          </a:prstGeom>
        </p:spPr>
      </p:pic>
      <p:pic>
        <p:nvPicPr>
          <p:cNvPr id="25" name="Graphic 24" descr="Call center with solid fill">
            <a:extLst>
              <a:ext uri="{FF2B5EF4-FFF2-40B4-BE49-F238E27FC236}">
                <a16:creationId xmlns:a16="http://schemas.microsoft.com/office/drawing/2014/main" id="{877DEF0B-9828-4D9E-B18A-084C6E42E78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776813" y="2907129"/>
            <a:ext cx="1097280" cy="1097280"/>
          </a:xfrm>
          <a:prstGeom prst="rect">
            <a:avLst/>
          </a:prstGeom>
        </p:spPr>
      </p:pic>
      <p:sp>
        <p:nvSpPr>
          <p:cNvPr id="19" name="Title 2">
            <a:extLst>
              <a:ext uri="{FF2B5EF4-FFF2-40B4-BE49-F238E27FC236}">
                <a16:creationId xmlns:a16="http://schemas.microsoft.com/office/drawing/2014/main" id="{23651E92-528D-4201-8487-5F820155A8F2}"/>
              </a:ext>
            </a:extLst>
          </p:cNvPr>
          <p:cNvSpPr txBox="1">
            <a:spLocks/>
          </p:cNvSpPr>
          <p:nvPr/>
        </p:nvSpPr>
        <p:spPr>
          <a:xfrm>
            <a:off x="628650" y="390814"/>
            <a:ext cx="7886700" cy="12382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50" baseline="0">
                <a:solidFill>
                  <a:schemeClr val="tx1"/>
                </a:solidFill>
                <a:latin typeface="+mj-lt"/>
                <a:ea typeface="+mj-ea"/>
                <a:cs typeface="Arial" panose="020B0604020202020204" pitchFamily="34" charset="0"/>
              </a:defRPr>
            </a:lvl1pPr>
          </a:lstStyle>
          <a:p>
            <a:r>
              <a:rPr lang="en-US" spc="0" dirty="0">
                <a:solidFill>
                  <a:schemeClr val="bg1"/>
                </a:solidFill>
              </a:rPr>
              <a:t>Why do we care about </a:t>
            </a:r>
            <a:r>
              <a:rPr lang="en-US" spc="0" dirty="0" err="1">
                <a:solidFill>
                  <a:schemeClr val="bg1"/>
                </a:solidFill>
              </a:rPr>
              <a:t>Wx</a:t>
            </a:r>
            <a:r>
              <a:rPr lang="en-US" spc="0" dirty="0">
                <a:solidFill>
                  <a:schemeClr val="bg1"/>
                </a:solidFill>
              </a:rPr>
              <a:t>?</a:t>
            </a:r>
          </a:p>
        </p:txBody>
      </p:sp>
    </p:spTree>
    <p:extLst>
      <p:ext uri="{BB962C8B-B14F-4D97-AF65-F5344CB8AC3E}">
        <p14:creationId xmlns:p14="http://schemas.microsoft.com/office/powerpoint/2010/main" val="271285812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AFB7CEB2-51A9-4E53-8B9F-8B491DFBF0AA}"/>
              </a:ext>
            </a:extLst>
          </p:cNvPr>
          <p:cNvSpPr>
            <a:spLocks noGrp="1"/>
          </p:cNvSpPr>
          <p:nvPr>
            <p:ph idx="4294967295"/>
          </p:nvPr>
        </p:nvSpPr>
        <p:spPr>
          <a:xfrm>
            <a:off x="263235" y="4638386"/>
            <a:ext cx="2743200" cy="1828800"/>
          </a:xfrm>
        </p:spPr>
        <p:txBody>
          <a:bodyPr>
            <a:normAutofit/>
          </a:bodyPr>
          <a:lstStyle/>
          <a:p>
            <a:pPr marL="0" lvl="0" indent="0" algn="ctr">
              <a:spcAft>
                <a:spcPts val="3000"/>
              </a:spcAft>
              <a:buClr>
                <a:srgbClr val="1CBECA"/>
              </a:buClr>
              <a:buNone/>
              <a:defRPr/>
            </a:pPr>
            <a:r>
              <a:rPr lang="en-US" sz="2000" b="1" spc="0" dirty="0">
                <a:solidFill>
                  <a:prstClr val="white"/>
                </a:solidFill>
              </a:rPr>
              <a:t>Supplement stock assessments</a:t>
            </a:r>
          </a:p>
        </p:txBody>
      </p:sp>
      <p:sp>
        <p:nvSpPr>
          <p:cNvPr id="3" name="Title 2">
            <a:extLst>
              <a:ext uri="{FF2B5EF4-FFF2-40B4-BE49-F238E27FC236}">
                <a16:creationId xmlns:a16="http://schemas.microsoft.com/office/drawing/2014/main" id="{23651E92-528D-4201-8487-5F820155A8F2}"/>
              </a:ext>
            </a:extLst>
          </p:cNvPr>
          <p:cNvSpPr>
            <a:spLocks noGrp="1"/>
          </p:cNvSpPr>
          <p:nvPr>
            <p:ph type="title" idx="4294967295"/>
          </p:nvPr>
        </p:nvSpPr>
        <p:spPr>
          <a:xfrm>
            <a:off x="628650" y="390814"/>
            <a:ext cx="7886700" cy="1238250"/>
          </a:xfrm>
        </p:spPr>
        <p:txBody>
          <a:bodyPr>
            <a:normAutofit fontScale="90000"/>
          </a:bodyPr>
          <a:lstStyle/>
          <a:p>
            <a:r>
              <a:rPr lang="en-US" spc="0" dirty="0">
                <a:solidFill>
                  <a:schemeClr val="bg1"/>
                </a:solidFill>
              </a:rPr>
              <a:t>Why characterize the </a:t>
            </a:r>
            <a:r>
              <a:rPr lang="en-US" spc="0" dirty="0" err="1">
                <a:solidFill>
                  <a:schemeClr val="bg1"/>
                </a:solidFill>
              </a:rPr>
              <a:t>Wx</a:t>
            </a:r>
            <a:r>
              <a:rPr lang="en-US" spc="0" dirty="0">
                <a:solidFill>
                  <a:schemeClr val="bg1"/>
                </a:solidFill>
              </a:rPr>
              <a:t> market?</a:t>
            </a:r>
          </a:p>
        </p:txBody>
      </p:sp>
      <p:sp>
        <p:nvSpPr>
          <p:cNvPr id="4" name="Content Placeholder 1">
            <a:extLst>
              <a:ext uri="{FF2B5EF4-FFF2-40B4-BE49-F238E27FC236}">
                <a16:creationId xmlns:a16="http://schemas.microsoft.com/office/drawing/2014/main" id="{CA2004BE-D4A4-4726-830F-72AC27860B7E}"/>
              </a:ext>
            </a:extLst>
          </p:cNvPr>
          <p:cNvSpPr txBox="1">
            <a:spLocks/>
          </p:cNvSpPr>
          <p:nvPr/>
        </p:nvSpPr>
        <p:spPr>
          <a:xfrm>
            <a:off x="3200400" y="4638386"/>
            <a:ext cx="2743200" cy="18288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Aft>
                <a:spcPts val="3000"/>
              </a:spcAft>
              <a:buClr>
                <a:srgbClr val="1CBECA"/>
              </a:buClr>
              <a:buNone/>
              <a:defRPr/>
            </a:pPr>
            <a:r>
              <a:rPr kumimoji="0" lang="en-US" sz="2200" b="1" i="0" u="none" strike="noStrike" kern="1200" cap="none" spc="0" normalizeH="0" baseline="0" noProof="0" dirty="0">
                <a:ln>
                  <a:noFill/>
                </a:ln>
                <a:solidFill>
                  <a:prstClr val="white"/>
                </a:solidFill>
                <a:effectLst/>
                <a:uLnTx/>
                <a:uFillTx/>
                <a:latin typeface="Helvetica"/>
              </a:rPr>
              <a:t>Help </a:t>
            </a:r>
            <a:r>
              <a:rPr lang="en-US" sz="2200" b="1" spc="0" dirty="0">
                <a:solidFill>
                  <a:prstClr val="white"/>
                </a:solidFill>
              </a:rPr>
              <a:t>programs be most effective</a:t>
            </a:r>
          </a:p>
          <a:p>
            <a:pPr marL="0" marR="0" lvl="0" indent="0" algn="ctr" defTabSz="914400" rtl="0" eaLnBrk="1" fontAlgn="auto" latinLnBrk="0" hangingPunct="1">
              <a:lnSpc>
                <a:spcPct val="100000"/>
              </a:lnSpc>
              <a:spcBef>
                <a:spcPts val="1000"/>
              </a:spcBef>
              <a:spcAft>
                <a:spcPts val="3000"/>
              </a:spcAft>
              <a:buClr>
                <a:srgbClr val="1CBECA"/>
              </a:buClr>
              <a:buSzTx/>
              <a:buFont typeface="Helvetica" panose="020B0604020202020204" pitchFamily="34" charset="0"/>
              <a:buNone/>
              <a:tabLst/>
              <a:defRPr/>
            </a:pPr>
            <a:r>
              <a:rPr kumimoji="0" lang="en-US" sz="2000" b="1" i="0" u="none" strike="noStrike" kern="1200" cap="none" spc="0" normalizeH="0" noProof="0" dirty="0">
                <a:ln>
                  <a:noFill/>
                </a:ln>
                <a:solidFill>
                  <a:prstClr val="white"/>
                </a:solidFill>
                <a:effectLst/>
                <a:uLnTx/>
                <a:uFillTx/>
                <a:latin typeface="Helvetica"/>
                <a:ea typeface="+mn-ea"/>
                <a:cs typeface="+mn-cs"/>
              </a:rPr>
              <a:t> </a:t>
            </a:r>
            <a:endParaRPr kumimoji="0" lang="en-US" sz="20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5" name="Content Placeholder 1">
            <a:extLst>
              <a:ext uri="{FF2B5EF4-FFF2-40B4-BE49-F238E27FC236}">
                <a16:creationId xmlns:a16="http://schemas.microsoft.com/office/drawing/2014/main" id="{B8584EB7-60DB-442C-B78C-20C0393AECF9}"/>
              </a:ext>
            </a:extLst>
          </p:cNvPr>
          <p:cNvSpPr txBox="1">
            <a:spLocks/>
          </p:cNvSpPr>
          <p:nvPr/>
        </p:nvSpPr>
        <p:spPr>
          <a:xfrm>
            <a:off x="6137565" y="4638386"/>
            <a:ext cx="2743200" cy="18288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3000"/>
              </a:spcAft>
              <a:buClr>
                <a:srgbClr val="1CBECA"/>
              </a:buClr>
              <a:buSzTx/>
              <a:buFont typeface="Helvetica" panose="020B0604020202020204" pitchFamily="34" charset="0"/>
              <a:buNone/>
              <a:tabLst/>
              <a:defRPr/>
            </a:pPr>
            <a:r>
              <a:rPr lang="en-US" sz="2000" b="1" spc="0" noProof="0" dirty="0">
                <a:solidFill>
                  <a:prstClr val="white"/>
                </a:solidFill>
                <a:latin typeface="Helvetica"/>
              </a:rPr>
              <a:t>Input to Residential HVAC </a:t>
            </a:r>
            <a:r>
              <a:rPr lang="en-US" sz="2000" b="1" spc="0" dirty="0">
                <a:solidFill>
                  <a:prstClr val="white"/>
                </a:solidFill>
                <a:latin typeface="Helvetica"/>
              </a:rPr>
              <a:t>M</a:t>
            </a:r>
            <a:r>
              <a:rPr lang="en-US" sz="2000" b="1" spc="0" noProof="0" dirty="0" err="1">
                <a:solidFill>
                  <a:prstClr val="white"/>
                </a:solidFill>
                <a:latin typeface="Helvetica"/>
              </a:rPr>
              <a:t>arke</a:t>
            </a:r>
            <a:r>
              <a:rPr lang="en-US" sz="2000" b="1" spc="0" dirty="0">
                <a:solidFill>
                  <a:prstClr val="white"/>
                </a:solidFill>
                <a:latin typeface="Helvetica"/>
              </a:rPr>
              <a:t>t Model</a:t>
            </a:r>
            <a:endParaRPr kumimoji="0" lang="en-US" sz="2000" b="1" i="0" u="none" strike="noStrike" kern="1200" cap="none" spc="0" normalizeH="0" baseline="0" noProof="0" dirty="0">
              <a:ln>
                <a:noFill/>
              </a:ln>
              <a:solidFill>
                <a:prstClr val="white"/>
              </a:solidFill>
              <a:effectLst/>
              <a:uLnTx/>
              <a:uFillTx/>
              <a:latin typeface="Helvetica"/>
            </a:endParaRPr>
          </a:p>
        </p:txBody>
      </p:sp>
      <p:sp>
        <p:nvSpPr>
          <p:cNvPr id="6" name="Oval 5">
            <a:extLst>
              <a:ext uri="{FF2B5EF4-FFF2-40B4-BE49-F238E27FC236}">
                <a16:creationId xmlns:a16="http://schemas.microsoft.com/office/drawing/2014/main" id="{E3202570-0F67-43E4-977F-350CAE33243B}"/>
              </a:ext>
            </a:extLst>
          </p:cNvPr>
          <p:cNvSpPr/>
          <p:nvPr/>
        </p:nvSpPr>
        <p:spPr>
          <a:xfrm>
            <a:off x="521131" y="2315296"/>
            <a:ext cx="2227408" cy="2227408"/>
          </a:xfrm>
          <a:prstGeom prst="ellipse">
            <a:avLst/>
          </a:prstGeom>
          <a:solidFill>
            <a:schemeClr val="accent4">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0" name="Oval 9">
            <a:extLst>
              <a:ext uri="{FF2B5EF4-FFF2-40B4-BE49-F238E27FC236}">
                <a16:creationId xmlns:a16="http://schemas.microsoft.com/office/drawing/2014/main" id="{9897523F-6BEF-424A-9D21-DD11350B0687}"/>
              </a:ext>
            </a:extLst>
          </p:cNvPr>
          <p:cNvSpPr/>
          <p:nvPr/>
        </p:nvSpPr>
        <p:spPr>
          <a:xfrm>
            <a:off x="3458296" y="2315296"/>
            <a:ext cx="2227408" cy="2227408"/>
          </a:xfrm>
          <a:prstGeom prst="ellipse">
            <a:avLst/>
          </a:prstGeom>
          <a:solidFill>
            <a:schemeClr val="accent4">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1" name="Oval 10">
            <a:extLst>
              <a:ext uri="{FF2B5EF4-FFF2-40B4-BE49-F238E27FC236}">
                <a16:creationId xmlns:a16="http://schemas.microsoft.com/office/drawing/2014/main" id="{269C54C6-C49D-4672-BAE5-24A0966569BD}"/>
              </a:ext>
            </a:extLst>
          </p:cNvPr>
          <p:cNvSpPr/>
          <p:nvPr/>
        </p:nvSpPr>
        <p:spPr>
          <a:xfrm>
            <a:off x="6395461" y="2315296"/>
            <a:ext cx="2227408" cy="2227408"/>
          </a:xfrm>
          <a:prstGeom prst="ellipse">
            <a:avLst/>
          </a:prstGeom>
          <a:solidFill>
            <a:schemeClr val="accent4">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12" name="Graphic 11" descr="House with solid fill">
            <a:extLst>
              <a:ext uri="{FF2B5EF4-FFF2-40B4-BE49-F238E27FC236}">
                <a16:creationId xmlns:a16="http://schemas.microsoft.com/office/drawing/2014/main" id="{B702CA01-96F9-4675-83DA-3E6A5B21E27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904211" y="2720686"/>
            <a:ext cx="1280160" cy="1280160"/>
          </a:xfrm>
          <a:prstGeom prst="rect">
            <a:avLst/>
          </a:prstGeom>
        </p:spPr>
      </p:pic>
      <p:pic>
        <p:nvPicPr>
          <p:cNvPr id="14" name="Graphic 13" descr="Magnifying glass with solid fill">
            <a:extLst>
              <a:ext uri="{FF2B5EF4-FFF2-40B4-BE49-F238E27FC236}">
                <a16:creationId xmlns:a16="http://schemas.microsoft.com/office/drawing/2014/main" id="{AD17F175-4D65-44F4-BD47-257D5048CE8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415343" y="2995006"/>
            <a:ext cx="1005840" cy="1005840"/>
          </a:xfrm>
          <a:prstGeom prst="rect">
            <a:avLst/>
          </a:prstGeom>
        </p:spPr>
      </p:pic>
      <p:pic>
        <p:nvPicPr>
          <p:cNvPr id="16" name="Graphic 15" descr="Bar chart with solid fill">
            <a:extLst>
              <a:ext uri="{FF2B5EF4-FFF2-40B4-BE49-F238E27FC236}">
                <a16:creationId xmlns:a16="http://schemas.microsoft.com/office/drawing/2014/main" id="{E7D9B9BC-3DFC-4A14-9BC5-A1BFE94B0D1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823365" y="2750473"/>
            <a:ext cx="1371600" cy="1371600"/>
          </a:xfrm>
          <a:prstGeom prst="rect">
            <a:avLst/>
          </a:prstGeom>
        </p:spPr>
      </p:pic>
      <p:sp>
        <p:nvSpPr>
          <p:cNvPr id="17" name="Rectangle 16">
            <a:extLst>
              <a:ext uri="{FF2B5EF4-FFF2-40B4-BE49-F238E27FC236}">
                <a16:creationId xmlns:a16="http://schemas.microsoft.com/office/drawing/2014/main" id="{521941B5-DAE6-47C8-8612-F363AEC47359}"/>
              </a:ext>
            </a:extLst>
          </p:cNvPr>
          <p:cNvSpPr/>
          <p:nvPr/>
        </p:nvSpPr>
        <p:spPr>
          <a:xfrm>
            <a:off x="7195185" y="3082290"/>
            <a:ext cx="156210" cy="182880"/>
          </a:xfrm>
          <a:prstGeom prst="rect">
            <a:avLst/>
          </a:prstGeom>
          <a:solidFill>
            <a:srgbClr val="158E97"/>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20" name="Rectangle 19">
            <a:extLst>
              <a:ext uri="{FF2B5EF4-FFF2-40B4-BE49-F238E27FC236}">
                <a16:creationId xmlns:a16="http://schemas.microsoft.com/office/drawing/2014/main" id="{FED33F6B-1ADB-4398-8734-41BFF5BFFDDC}"/>
              </a:ext>
            </a:extLst>
          </p:cNvPr>
          <p:cNvSpPr/>
          <p:nvPr/>
        </p:nvSpPr>
        <p:spPr>
          <a:xfrm>
            <a:off x="7623089" y="3108960"/>
            <a:ext cx="156210" cy="182880"/>
          </a:xfrm>
          <a:prstGeom prst="rect">
            <a:avLst/>
          </a:prstGeom>
          <a:solidFill>
            <a:srgbClr val="158E97"/>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21" name="Rectangle 20">
            <a:extLst>
              <a:ext uri="{FF2B5EF4-FFF2-40B4-BE49-F238E27FC236}">
                <a16:creationId xmlns:a16="http://schemas.microsoft.com/office/drawing/2014/main" id="{96971F12-6FE1-4102-A3BD-13F14341B444}"/>
              </a:ext>
            </a:extLst>
          </p:cNvPr>
          <p:cNvSpPr/>
          <p:nvPr/>
        </p:nvSpPr>
        <p:spPr>
          <a:xfrm>
            <a:off x="7836449" y="3265170"/>
            <a:ext cx="156210" cy="232756"/>
          </a:xfrm>
          <a:prstGeom prst="rect">
            <a:avLst/>
          </a:prstGeom>
          <a:solidFill>
            <a:srgbClr val="158E97"/>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22" name="Rectangle 21">
            <a:extLst>
              <a:ext uri="{FF2B5EF4-FFF2-40B4-BE49-F238E27FC236}">
                <a16:creationId xmlns:a16="http://schemas.microsoft.com/office/drawing/2014/main" id="{A61DBA6A-C90F-4F06-B196-D523BFB9663D}"/>
              </a:ext>
            </a:extLst>
          </p:cNvPr>
          <p:cNvSpPr/>
          <p:nvPr/>
        </p:nvSpPr>
        <p:spPr>
          <a:xfrm>
            <a:off x="7407824" y="2922269"/>
            <a:ext cx="158836" cy="95077"/>
          </a:xfrm>
          <a:prstGeom prst="rect">
            <a:avLst/>
          </a:prstGeom>
          <a:solidFill>
            <a:srgbClr val="158E97"/>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pic>
        <p:nvPicPr>
          <p:cNvPr id="24" name="Graphic 23" descr="Store with solid fill">
            <a:extLst>
              <a:ext uri="{FF2B5EF4-FFF2-40B4-BE49-F238E27FC236}">
                <a16:creationId xmlns:a16="http://schemas.microsoft.com/office/drawing/2014/main" id="{68281B79-8560-4B83-B8BC-EB1936400E3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890673" y="2807465"/>
            <a:ext cx="1188720" cy="1188720"/>
          </a:xfrm>
          <a:prstGeom prst="rect">
            <a:avLst/>
          </a:prstGeom>
        </p:spPr>
      </p:pic>
      <p:pic>
        <p:nvPicPr>
          <p:cNvPr id="26" name="Graphic 25" descr="Badge Question Mark outline">
            <a:extLst>
              <a:ext uri="{FF2B5EF4-FFF2-40B4-BE49-F238E27FC236}">
                <a16:creationId xmlns:a16="http://schemas.microsoft.com/office/drawing/2014/main" id="{1423979C-E086-41FF-8B24-C7353FCE740D}"/>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1619423" y="3102567"/>
            <a:ext cx="746413" cy="746413"/>
          </a:xfrm>
          <a:prstGeom prst="rect">
            <a:avLst/>
          </a:prstGeom>
        </p:spPr>
      </p:pic>
      <p:sp>
        <p:nvSpPr>
          <p:cNvPr id="18"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a:xfrm>
            <a:off x="6457950" y="6356351"/>
            <a:ext cx="2057400" cy="365125"/>
          </a:xfrm>
        </p:spPr>
        <p:txBody>
          <a:bodyPr/>
          <a:lstStyle/>
          <a:p>
            <a:fld id="{41C644E9-0293-45DE-AABA-2E18EB19508A}" type="slidenum">
              <a:rPr lang="en-US" smtClean="0"/>
              <a:t>5</a:t>
            </a:fld>
            <a:endParaRPr lang="en-US" dirty="0"/>
          </a:p>
        </p:txBody>
      </p:sp>
    </p:spTree>
    <p:extLst>
      <p:ext uri="{BB962C8B-B14F-4D97-AF65-F5344CB8AC3E}">
        <p14:creationId xmlns:p14="http://schemas.microsoft.com/office/powerpoint/2010/main" val="375262749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33E012-0F35-493B-A19C-E3DADB7E51E4}"/>
              </a:ext>
            </a:extLst>
          </p:cNvPr>
          <p:cNvSpPr>
            <a:spLocks noGrp="1"/>
          </p:cNvSpPr>
          <p:nvPr>
            <p:ph type="title"/>
          </p:nvPr>
        </p:nvSpPr>
        <p:spPr/>
        <p:txBody>
          <a:bodyPr/>
          <a:lstStyle/>
          <a:p>
            <a:r>
              <a:rPr lang="en-US" dirty="0"/>
              <a:t>Overview of Research</a:t>
            </a:r>
          </a:p>
        </p:txBody>
      </p:sp>
      <p:sp>
        <p:nvSpPr>
          <p:cNvPr id="5"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a:xfrm>
            <a:off x="6457950" y="6356351"/>
            <a:ext cx="2057400" cy="365125"/>
          </a:xfrm>
        </p:spPr>
        <p:txBody>
          <a:bodyPr/>
          <a:lstStyle/>
          <a:p>
            <a:fld id="{41C644E9-0293-45DE-AABA-2E18EB19508A}"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169894976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fld id="{41C644E9-0293-45DE-AABA-2E18EB19508A}" type="slidenum">
              <a:rPr lang="en-US" smtClean="0"/>
              <a:t>7</a:t>
            </a:fld>
            <a:endParaRPr lang="en-US" dirty="0"/>
          </a:p>
        </p:txBody>
      </p:sp>
      <p:sp>
        <p:nvSpPr>
          <p:cNvPr id="6" name="Content Placeholder 5">
            <a:extLst>
              <a:ext uri="{FF2B5EF4-FFF2-40B4-BE49-F238E27FC236}">
                <a16:creationId xmlns:a16="http://schemas.microsoft.com/office/drawing/2014/main" id="{781910AD-B85F-4B92-875E-0C2A2402F1C6}"/>
              </a:ext>
            </a:extLst>
          </p:cNvPr>
          <p:cNvSpPr>
            <a:spLocks noGrp="1"/>
          </p:cNvSpPr>
          <p:nvPr>
            <p:ph idx="4294967295"/>
          </p:nvPr>
        </p:nvSpPr>
        <p:spPr>
          <a:xfrm>
            <a:off x="5710926" y="3763692"/>
            <a:ext cx="3236414" cy="2330378"/>
          </a:xfrm>
        </p:spPr>
        <p:txBody>
          <a:bodyPr>
            <a:noAutofit/>
          </a:bodyPr>
          <a:lstStyle/>
          <a:p>
            <a:pPr marL="0" indent="0">
              <a:buNone/>
            </a:pPr>
            <a:r>
              <a:rPr lang="en-US" sz="2400" spc="0" dirty="0">
                <a:solidFill>
                  <a:schemeClr val="tx2"/>
                </a:solidFill>
              </a:rPr>
              <a:t>Combined data sources to build the most </a:t>
            </a:r>
            <a:r>
              <a:rPr lang="en-US" sz="2400" b="1" spc="0" dirty="0">
                <a:solidFill>
                  <a:schemeClr val="accent4"/>
                </a:solidFill>
              </a:rPr>
              <a:t>robust quantitative estimate </a:t>
            </a:r>
            <a:r>
              <a:rPr lang="en-US" sz="2400" spc="0" dirty="0">
                <a:solidFill>
                  <a:schemeClr val="tx2"/>
                </a:solidFill>
              </a:rPr>
              <a:t>of weatherization activity in 2016-2021</a:t>
            </a:r>
          </a:p>
          <a:p>
            <a:endParaRPr lang="en-US" sz="2000" spc="0" dirty="0"/>
          </a:p>
          <a:p>
            <a:pPr lvl="1"/>
            <a:endParaRPr lang="en-US" sz="1600" spc="0" dirty="0"/>
          </a:p>
        </p:txBody>
      </p:sp>
      <p:sp>
        <p:nvSpPr>
          <p:cNvPr id="5" name="Title 4">
            <a:extLst>
              <a:ext uri="{FF2B5EF4-FFF2-40B4-BE49-F238E27FC236}">
                <a16:creationId xmlns:a16="http://schemas.microsoft.com/office/drawing/2014/main" id="{7E9909CD-267E-482D-B2BE-87DD904B5D60}"/>
              </a:ext>
            </a:extLst>
          </p:cNvPr>
          <p:cNvSpPr>
            <a:spLocks noGrp="1"/>
          </p:cNvSpPr>
          <p:nvPr>
            <p:ph type="title" idx="4294967295"/>
          </p:nvPr>
        </p:nvSpPr>
        <p:spPr>
          <a:xfrm>
            <a:off x="196660" y="242742"/>
            <a:ext cx="3886308" cy="1238250"/>
          </a:xfrm>
        </p:spPr>
        <p:txBody>
          <a:bodyPr/>
          <a:lstStyle/>
          <a:p>
            <a:r>
              <a:rPr lang="en-US" dirty="0">
                <a:solidFill>
                  <a:schemeClr val="tx2"/>
                </a:solidFill>
              </a:rPr>
              <a:t>Data Sources</a:t>
            </a:r>
          </a:p>
        </p:txBody>
      </p:sp>
      <p:sp>
        <p:nvSpPr>
          <p:cNvPr id="3" name="Rectangle 2">
            <a:extLst>
              <a:ext uri="{FF2B5EF4-FFF2-40B4-BE49-F238E27FC236}">
                <a16:creationId xmlns:a16="http://schemas.microsoft.com/office/drawing/2014/main" id="{1B110249-F801-4696-8C24-8BA62469B9B4}"/>
              </a:ext>
            </a:extLst>
          </p:cNvPr>
          <p:cNvSpPr/>
          <p:nvPr/>
        </p:nvSpPr>
        <p:spPr>
          <a:xfrm>
            <a:off x="1532631" y="5330141"/>
            <a:ext cx="3678318" cy="15278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2000" b="1" dirty="0">
                <a:solidFill>
                  <a:schemeClr val="accent4"/>
                </a:solidFill>
              </a:rPr>
              <a:t>RCP</a:t>
            </a:r>
            <a:r>
              <a:rPr lang="en-US" sz="2000" b="1" dirty="0"/>
              <a:t> – Reported </a:t>
            </a:r>
            <a:r>
              <a:rPr lang="en-US" sz="2000" b="1" dirty="0" err="1"/>
              <a:t>Wx</a:t>
            </a:r>
            <a:r>
              <a:rPr lang="en-US" sz="2000" b="1" dirty="0"/>
              <a:t> program savings</a:t>
            </a:r>
          </a:p>
        </p:txBody>
      </p:sp>
      <p:sp>
        <p:nvSpPr>
          <p:cNvPr id="8" name="Rectangle 7">
            <a:extLst>
              <a:ext uri="{FF2B5EF4-FFF2-40B4-BE49-F238E27FC236}">
                <a16:creationId xmlns:a16="http://schemas.microsoft.com/office/drawing/2014/main" id="{550D1FE8-DC6A-417C-A7B1-826174D78DBA}"/>
              </a:ext>
            </a:extLst>
          </p:cNvPr>
          <p:cNvSpPr/>
          <p:nvPr/>
        </p:nvSpPr>
        <p:spPr>
          <a:xfrm>
            <a:off x="-1" y="5330141"/>
            <a:ext cx="1349363" cy="15278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1E6763-0546-43C4-8644-CC5A0A689D8B}"/>
              </a:ext>
            </a:extLst>
          </p:cNvPr>
          <p:cNvSpPr/>
          <p:nvPr/>
        </p:nvSpPr>
        <p:spPr>
          <a:xfrm>
            <a:off x="-1" y="3643656"/>
            <a:ext cx="3371791" cy="15278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accent4"/>
                </a:solidFill>
              </a:rPr>
              <a:t>Principia</a:t>
            </a:r>
            <a:r>
              <a:rPr lang="en-US" sz="2000" b="1" dirty="0"/>
              <a:t> – Single family insulation sales data</a:t>
            </a:r>
          </a:p>
        </p:txBody>
      </p:sp>
      <p:sp>
        <p:nvSpPr>
          <p:cNvPr id="10" name="Rectangle 9">
            <a:extLst>
              <a:ext uri="{FF2B5EF4-FFF2-40B4-BE49-F238E27FC236}">
                <a16:creationId xmlns:a16="http://schemas.microsoft.com/office/drawing/2014/main" id="{C41EB053-71C2-43A1-8681-37AC885248AA}"/>
              </a:ext>
            </a:extLst>
          </p:cNvPr>
          <p:cNvSpPr/>
          <p:nvPr/>
        </p:nvSpPr>
        <p:spPr>
          <a:xfrm>
            <a:off x="3539957" y="3643656"/>
            <a:ext cx="1670992" cy="15278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769CDB-B8AB-47EF-AFD9-571CD6B736D4}"/>
              </a:ext>
            </a:extLst>
          </p:cNvPr>
          <p:cNvSpPr/>
          <p:nvPr/>
        </p:nvSpPr>
        <p:spPr>
          <a:xfrm rot="477688">
            <a:off x="1711157" y="1774650"/>
            <a:ext cx="3657600" cy="15278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accent4"/>
                </a:solidFill>
              </a:rPr>
              <a:t>RBSAs </a:t>
            </a:r>
            <a:r>
              <a:rPr lang="en-US" sz="2000" b="1" dirty="0"/>
              <a:t>– Audited stock data</a:t>
            </a:r>
          </a:p>
        </p:txBody>
      </p:sp>
      <p:sp>
        <p:nvSpPr>
          <p:cNvPr id="12" name="Rectangle 11">
            <a:extLst>
              <a:ext uri="{FF2B5EF4-FFF2-40B4-BE49-F238E27FC236}">
                <a16:creationId xmlns:a16="http://schemas.microsoft.com/office/drawing/2014/main" id="{324D309D-5D9D-4477-8DE2-A39635DE658B}"/>
              </a:ext>
            </a:extLst>
          </p:cNvPr>
          <p:cNvSpPr/>
          <p:nvPr/>
        </p:nvSpPr>
        <p:spPr>
          <a:xfrm>
            <a:off x="-1" y="1925381"/>
            <a:ext cx="1349363" cy="15278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82547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964E0E-D2DB-4B44-BA7A-7FD2E11D12CC}"/>
              </a:ext>
            </a:extLst>
          </p:cNvPr>
          <p:cNvSpPr/>
          <p:nvPr/>
        </p:nvSpPr>
        <p:spPr>
          <a:xfrm>
            <a:off x="4114800" y="1630680"/>
            <a:ext cx="5029200" cy="5227321"/>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E9909CD-267E-482D-B2BE-87DD904B5D60}"/>
              </a:ext>
            </a:extLst>
          </p:cNvPr>
          <p:cNvSpPr>
            <a:spLocks noGrp="1"/>
          </p:cNvSpPr>
          <p:nvPr>
            <p:ph type="title"/>
          </p:nvPr>
        </p:nvSpPr>
        <p:spPr>
          <a:xfrm>
            <a:off x="340026" y="291606"/>
            <a:ext cx="8574802" cy="1238014"/>
          </a:xfrm>
        </p:spPr>
        <p:txBody>
          <a:bodyPr anchor="ctr"/>
          <a:lstStyle/>
          <a:p>
            <a:r>
              <a:rPr lang="en-US" dirty="0"/>
              <a:t>Plus… a big installer survey</a:t>
            </a: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fld id="{41C644E9-0293-45DE-AABA-2E18EB19508A}" type="slidenum">
              <a:rPr lang="en-US" smtClean="0"/>
              <a:t>8</a:t>
            </a:fld>
            <a:endParaRPr lang="en-US" dirty="0"/>
          </a:p>
        </p:txBody>
      </p:sp>
      <p:sp>
        <p:nvSpPr>
          <p:cNvPr id="9" name="TextBox 8">
            <a:extLst>
              <a:ext uri="{FF2B5EF4-FFF2-40B4-BE49-F238E27FC236}">
                <a16:creationId xmlns:a16="http://schemas.microsoft.com/office/drawing/2014/main" id="{FAA6EF2F-DE42-4E31-9D7C-80DC013A429A}"/>
              </a:ext>
            </a:extLst>
          </p:cNvPr>
          <p:cNvSpPr txBox="1"/>
          <p:nvPr/>
        </p:nvSpPr>
        <p:spPr>
          <a:xfrm>
            <a:off x="4437529" y="1630680"/>
            <a:ext cx="4601540" cy="4937641"/>
          </a:xfrm>
          <a:prstGeom prst="rect">
            <a:avLst/>
          </a:prstGeom>
          <a:noFill/>
        </p:spPr>
        <p:txBody>
          <a:bodyPr wrap="square" anchor="ctr">
            <a:noAutofit/>
          </a:bodyPr>
          <a:lstStyle/>
          <a:p>
            <a:pPr marL="342900" indent="-342900">
              <a:buClr>
                <a:schemeClr val="tx2"/>
              </a:buClr>
              <a:buFont typeface="Arial" panose="020B0604020202020204" pitchFamily="34" charset="0"/>
              <a:buChar char="•"/>
            </a:pPr>
            <a:r>
              <a:rPr lang="en-US" sz="2400" b="1" dirty="0">
                <a:solidFill>
                  <a:schemeClr val="accent4"/>
                </a:solidFill>
              </a:rPr>
              <a:t>61</a:t>
            </a:r>
            <a:r>
              <a:rPr lang="en-US" sz="2400" dirty="0">
                <a:solidFill>
                  <a:schemeClr val="accent4"/>
                </a:solidFill>
              </a:rPr>
              <a:t> </a:t>
            </a:r>
            <a:r>
              <a:rPr lang="en-US" sz="2400" dirty="0">
                <a:solidFill>
                  <a:schemeClr val="tx2"/>
                </a:solidFill>
              </a:rPr>
              <a:t>insulation installers in all </a:t>
            </a:r>
            <a:r>
              <a:rPr lang="en-US" sz="2400" b="1" dirty="0">
                <a:solidFill>
                  <a:schemeClr val="accent4"/>
                </a:solidFill>
              </a:rPr>
              <a:t>4</a:t>
            </a:r>
            <a:r>
              <a:rPr lang="en-US" sz="2400" dirty="0">
                <a:solidFill>
                  <a:schemeClr val="accent4"/>
                </a:solidFill>
              </a:rPr>
              <a:t> </a:t>
            </a:r>
            <a:r>
              <a:rPr lang="en-US" sz="2400" dirty="0">
                <a:solidFill>
                  <a:schemeClr val="tx2"/>
                </a:solidFill>
              </a:rPr>
              <a:t>Northwest</a:t>
            </a:r>
            <a:r>
              <a:rPr lang="en-US" sz="2400" dirty="0">
                <a:solidFill>
                  <a:schemeClr val="accent4"/>
                </a:solidFill>
              </a:rPr>
              <a:t> </a:t>
            </a:r>
            <a:r>
              <a:rPr lang="en-US" sz="2400" dirty="0">
                <a:solidFill>
                  <a:schemeClr val="tx2"/>
                </a:solidFill>
              </a:rPr>
              <a:t>states</a:t>
            </a:r>
          </a:p>
          <a:p>
            <a:pPr marL="342900" indent="-342900">
              <a:buFont typeface="Arial" panose="020B0604020202020204" pitchFamily="34" charset="0"/>
              <a:buChar char="•"/>
            </a:pPr>
            <a:r>
              <a:rPr lang="en-US" sz="2400" dirty="0">
                <a:solidFill>
                  <a:schemeClr val="tx2"/>
                </a:solidFill>
              </a:rPr>
              <a:t>Represents over</a:t>
            </a:r>
            <a:r>
              <a:rPr lang="en-US" sz="2400" dirty="0">
                <a:solidFill>
                  <a:schemeClr val="accent4"/>
                </a:solidFill>
              </a:rPr>
              <a:t> </a:t>
            </a:r>
            <a:r>
              <a:rPr lang="en-US" sz="2400" b="1" dirty="0">
                <a:solidFill>
                  <a:schemeClr val="accent4"/>
                </a:solidFill>
              </a:rPr>
              <a:t>16,000</a:t>
            </a:r>
            <a:r>
              <a:rPr lang="en-US" sz="2400" dirty="0">
                <a:solidFill>
                  <a:schemeClr val="accent4"/>
                </a:solidFill>
              </a:rPr>
              <a:t> </a:t>
            </a:r>
            <a:r>
              <a:rPr lang="en-US" sz="2400" dirty="0">
                <a:solidFill>
                  <a:schemeClr val="tx2"/>
                </a:solidFill>
              </a:rPr>
              <a:t>jobs performed in 2019</a:t>
            </a:r>
          </a:p>
          <a:p>
            <a:pPr marL="342900" indent="-342900">
              <a:buClr>
                <a:schemeClr val="tx2"/>
              </a:buClr>
              <a:buFont typeface="Arial" panose="020B0604020202020204" pitchFamily="34" charset="0"/>
              <a:buChar char="•"/>
            </a:pPr>
            <a:r>
              <a:rPr lang="en-US" sz="2400" b="1" dirty="0">
                <a:solidFill>
                  <a:schemeClr val="accent4"/>
                </a:solidFill>
              </a:rPr>
              <a:t>Regionally representative </a:t>
            </a:r>
            <a:r>
              <a:rPr lang="en-US" sz="2400" dirty="0">
                <a:solidFill>
                  <a:schemeClr val="tx2"/>
                </a:solidFill>
              </a:rPr>
              <a:t>findings on common installation practices and market conditions</a:t>
            </a:r>
          </a:p>
        </p:txBody>
      </p:sp>
      <p:pic>
        <p:nvPicPr>
          <p:cNvPr id="4" name="Graphic 3" descr="Checklist with solid fill">
            <a:extLst>
              <a:ext uri="{FF2B5EF4-FFF2-40B4-BE49-F238E27FC236}">
                <a16:creationId xmlns:a16="http://schemas.microsoft.com/office/drawing/2014/main" id="{0839BEB7-B78C-4DC7-A3E5-1E5537A27B2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32567" y="2573259"/>
            <a:ext cx="3052482" cy="3052482"/>
          </a:xfrm>
          <a:prstGeom prst="rect">
            <a:avLst/>
          </a:prstGeom>
        </p:spPr>
      </p:pic>
    </p:spTree>
    <p:extLst>
      <p:ext uri="{BB962C8B-B14F-4D97-AF65-F5344CB8AC3E}">
        <p14:creationId xmlns:p14="http://schemas.microsoft.com/office/powerpoint/2010/main" val="419814184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964E0E-D2DB-4B44-BA7A-7FD2E11D12CC}"/>
              </a:ext>
            </a:extLst>
          </p:cNvPr>
          <p:cNvSpPr/>
          <p:nvPr/>
        </p:nvSpPr>
        <p:spPr>
          <a:xfrm>
            <a:off x="5314950" y="1638300"/>
            <a:ext cx="3829050" cy="5219700"/>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7E9909CD-267E-482D-B2BE-87DD904B5D60}"/>
              </a:ext>
            </a:extLst>
          </p:cNvPr>
          <p:cNvSpPr>
            <a:spLocks noGrp="1"/>
          </p:cNvSpPr>
          <p:nvPr>
            <p:ph type="title"/>
          </p:nvPr>
        </p:nvSpPr>
        <p:spPr>
          <a:xfrm>
            <a:off x="340026" y="291606"/>
            <a:ext cx="4603108" cy="1238014"/>
          </a:xfrm>
        </p:spPr>
        <p:txBody>
          <a:bodyPr anchor="ctr"/>
          <a:lstStyle/>
          <a:p>
            <a:r>
              <a:rPr lang="en-US" dirty="0"/>
              <a:t>A note on data</a:t>
            </a:r>
          </a:p>
        </p:txBody>
      </p:sp>
      <p:sp>
        <p:nvSpPr>
          <p:cNvPr id="2" name="Slide Number Placeholder 1">
            <a:extLst>
              <a:ext uri="{FF2B5EF4-FFF2-40B4-BE49-F238E27FC236}">
                <a16:creationId xmlns:a16="http://schemas.microsoft.com/office/drawing/2014/main" id="{B1B67224-6322-4B24-A9F3-0706924EF509}"/>
              </a:ext>
            </a:extLst>
          </p:cNvPr>
          <p:cNvSpPr>
            <a:spLocks noGrp="1"/>
          </p:cNvSpPr>
          <p:nvPr>
            <p:ph type="sldNum" sz="quarter" idx="12"/>
          </p:nvPr>
        </p:nvSpPr>
        <p:spPr/>
        <p:txBody>
          <a:bodyPr/>
          <a:lstStyle/>
          <a:p>
            <a:fld id="{41C644E9-0293-45DE-AABA-2E18EB19508A}" type="slidenum">
              <a:rPr lang="en-US" smtClean="0"/>
              <a:t>9</a:t>
            </a:fld>
            <a:endParaRPr lang="en-US" dirty="0"/>
          </a:p>
        </p:txBody>
      </p:sp>
      <p:sp>
        <p:nvSpPr>
          <p:cNvPr id="9" name="TextBox 8">
            <a:extLst>
              <a:ext uri="{FF2B5EF4-FFF2-40B4-BE49-F238E27FC236}">
                <a16:creationId xmlns:a16="http://schemas.microsoft.com/office/drawing/2014/main" id="{FAA6EF2F-DE42-4E31-9D7C-80DC013A429A}"/>
              </a:ext>
            </a:extLst>
          </p:cNvPr>
          <p:cNvSpPr txBox="1"/>
          <p:nvPr/>
        </p:nvSpPr>
        <p:spPr>
          <a:xfrm>
            <a:off x="5657850" y="1838324"/>
            <a:ext cx="3048000" cy="4810126"/>
          </a:xfrm>
          <a:prstGeom prst="rect">
            <a:avLst/>
          </a:prstGeom>
          <a:noFill/>
        </p:spPr>
        <p:txBody>
          <a:bodyPr wrap="square" anchor="ctr">
            <a:noAutofit/>
          </a:bodyPr>
          <a:lstStyle/>
          <a:p>
            <a:pPr marR="0" lvl="0" algn="l" defTabSz="914400" rtl="0" eaLnBrk="1" fontAlgn="auto" latinLnBrk="0" hangingPunct="1">
              <a:lnSpc>
                <a:spcPct val="100000"/>
              </a:lnSpc>
              <a:spcBef>
                <a:spcPts val="0"/>
              </a:spcBef>
              <a:spcAft>
                <a:spcPts val="1200"/>
              </a:spcAft>
              <a:buClrTx/>
              <a:buSzTx/>
              <a:tabLst/>
              <a:defRPr/>
            </a:pPr>
            <a:r>
              <a:rPr lang="en-US" sz="2400" b="1" dirty="0">
                <a:solidFill>
                  <a:schemeClr val="tx2"/>
                </a:solidFill>
              </a:rPr>
              <a:t>Unit = Normalized Number of Homes Fully Weatherized</a:t>
            </a:r>
          </a:p>
          <a:p>
            <a:pPr marR="0" lvl="0" algn="l" defTabSz="914400" rtl="0" eaLnBrk="1" fontAlgn="auto" latinLnBrk="0" hangingPunct="1">
              <a:lnSpc>
                <a:spcPct val="100000"/>
              </a:lnSpc>
              <a:spcBef>
                <a:spcPts val="0"/>
              </a:spcBef>
              <a:spcAft>
                <a:spcPts val="0"/>
              </a:spcAft>
              <a:buClrTx/>
              <a:buSzTx/>
              <a:tabLst/>
              <a:defRPr/>
            </a:pPr>
            <a:r>
              <a:rPr lang="en-US" sz="2400" i="1" dirty="0">
                <a:solidFill>
                  <a:schemeClr val="tx2"/>
                </a:solidFill>
              </a:rPr>
              <a:t>Captures shell improvement from a baseline home to a fully upgraded home</a:t>
            </a:r>
          </a:p>
        </p:txBody>
      </p:sp>
      <p:pic>
        <p:nvPicPr>
          <p:cNvPr id="8" name="Picture 7" descr="Shape&#10;&#10;Description automatically generated with medium confidence">
            <a:extLst>
              <a:ext uri="{FF2B5EF4-FFF2-40B4-BE49-F238E27FC236}">
                <a16:creationId xmlns:a16="http://schemas.microsoft.com/office/drawing/2014/main" id="{B9816B86-77EF-4713-9165-32BE870C71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0026" y="2065763"/>
            <a:ext cx="1885951" cy="1590676"/>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7B8C6F04-2E5F-41FE-8C99-2FAF0712EC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86075" y="2031268"/>
            <a:ext cx="1685925" cy="1590676"/>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50C2AD8D-C3D2-4A50-9380-89A16A6CB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0026" y="4190999"/>
            <a:ext cx="1885951" cy="1590676"/>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AB032BEB-6724-4E73-A88D-7A9B1C059B7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965"/>
          <a:stretch/>
        </p:blipFill>
        <p:spPr>
          <a:xfrm>
            <a:off x="2558234" y="4123593"/>
            <a:ext cx="2384899" cy="2250161"/>
          </a:xfrm>
          <a:prstGeom prst="rect">
            <a:avLst/>
          </a:prstGeom>
        </p:spPr>
      </p:pic>
      <p:cxnSp>
        <p:nvCxnSpPr>
          <p:cNvPr id="11" name="Straight Arrow Connector 10">
            <a:extLst>
              <a:ext uri="{FF2B5EF4-FFF2-40B4-BE49-F238E27FC236}">
                <a16:creationId xmlns:a16="http://schemas.microsoft.com/office/drawing/2014/main" id="{1D5AB8BC-90C2-4ACB-BB87-70FEA586D97B}"/>
              </a:ext>
            </a:extLst>
          </p:cNvPr>
          <p:cNvCxnSpPr/>
          <p:nvPr/>
        </p:nvCxnSpPr>
        <p:spPr>
          <a:xfrm>
            <a:off x="1943100" y="3656439"/>
            <a:ext cx="814387" cy="81438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76C59FA-9868-48CB-9D01-9E773752EBEE}"/>
              </a:ext>
            </a:extLst>
          </p:cNvPr>
          <p:cNvCxnSpPr>
            <a:cxnSpLocks/>
          </p:cNvCxnSpPr>
          <p:nvPr/>
        </p:nvCxnSpPr>
        <p:spPr>
          <a:xfrm>
            <a:off x="3786186" y="3621944"/>
            <a:ext cx="0" cy="57467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218C8A7-42B3-4802-90AA-C12B521AF12D}"/>
              </a:ext>
            </a:extLst>
          </p:cNvPr>
          <p:cNvCxnSpPr>
            <a:cxnSpLocks/>
          </p:cNvCxnSpPr>
          <p:nvPr/>
        </p:nvCxnSpPr>
        <p:spPr>
          <a:xfrm>
            <a:off x="2007393" y="5156197"/>
            <a:ext cx="592437"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75603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Team Colors">
      <a:dk1>
        <a:sysClr val="windowText" lastClr="000000"/>
      </a:dk1>
      <a:lt1>
        <a:sysClr val="window" lastClr="FFFFFF"/>
      </a:lt1>
      <a:dk2>
        <a:srgbClr val="556270"/>
      </a:dk2>
      <a:lt2>
        <a:srgbClr val="EEECE1"/>
      </a:lt2>
      <a:accent1>
        <a:srgbClr val="AF272F"/>
      </a:accent1>
      <a:accent2>
        <a:srgbClr val="F44E39"/>
      </a:accent2>
      <a:accent3>
        <a:srgbClr val="C1D82F"/>
      </a:accent3>
      <a:accent4>
        <a:srgbClr val="1CBECA"/>
      </a:accent4>
      <a:accent5>
        <a:srgbClr val="556270"/>
      </a:accent5>
      <a:accent6>
        <a:srgbClr val="FFFFFF"/>
      </a:accent6>
      <a:hlink>
        <a:srgbClr val="000000"/>
      </a:hlink>
      <a:folHlink>
        <a:srgbClr val="1F497D"/>
      </a:folHlink>
    </a:clrScheme>
    <a:fontScheme name="Custom 2">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PA Momentum Savings Template" id="{2927F984-6FCB-461C-9F4B-D1072B749954}" vid="{C9D27158-2D8F-481F-90C0-7D33FF1702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PA Momentum">
    <a:dk1>
      <a:sysClr val="windowText" lastClr="000000"/>
    </a:dk1>
    <a:lt1>
      <a:sysClr val="window" lastClr="FFFFFF"/>
    </a:lt1>
    <a:dk2>
      <a:srgbClr val="44546A"/>
    </a:dk2>
    <a:lt2>
      <a:srgbClr val="E7E6E6"/>
    </a:lt2>
    <a:accent1>
      <a:srgbClr val="E04E39"/>
    </a:accent1>
    <a:accent2>
      <a:srgbClr val="556270"/>
    </a:accent2>
    <a:accent3>
      <a:srgbClr val="C1D82F"/>
    </a:accent3>
    <a:accent4>
      <a:srgbClr val="1CBECA"/>
    </a:accent4>
    <a:accent5>
      <a:srgbClr val="AF272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PA Momentum">
    <a:dk1>
      <a:sysClr val="windowText" lastClr="000000"/>
    </a:dk1>
    <a:lt1>
      <a:sysClr val="window" lastClr="FFFFFF"/>
    </a:lt1>
    <a:dk2>
      <a:srgbClr val="44546A"/>
    </a:dk2>
    <a:lt2>
      <a:srgbClr val="E7E6E6"/>
    </a:lt2>
    <a:accent1>
      <a:srgbClr val="E04E39"/>
    </a:accent1>
    <a:accent2>
      <a:srgbClr val="556270"/>
    </a:accent2>
    <a:accent3>
      <a:srgbClr val="C1D82F"/>
    </a:accent3>
    <a:accent4>
      <a:srgbClr val="1CBECA"/>
    </a:accent4>
    <a:accent5>
      <a:srgbClr val="AF272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PA Momentum">
    <a:dk1>
      <a:sysClr val="windowText" lastClr="000000"/>
    </a:dk1>
    <a:lt1>
      <a:sysClr val="window" lastClr="FFFFFF"/>
    </a:lt1>
    <a:dk2>
      <a:srgbClr val="44546A"/>
    </a:dk2>
    <a:lt2>
      <a:srgbClr val="E7E6E6"/>
    </a:lt2>
    <a:accent1>
      <a:srgbClr val="E04E39"/>
    </a:accent1>
    <a:accent2>
      <a:srgbClr val="556270"/>
    </a:accent2>
    <a:accent3>
      <a:srgbClr val="C1D82F"/>
    </a:accent3>
    <a:accent4>
      <a:srgbClr val="1CBECA"/>
    </a:accent4>
    <a:accent5>
      <a:srgbClr val="AF272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PA Momentum">
    <a:dk1>
      <a:sysClr val="windowText" lastClr="000000"/>
    </a:dk1>
    <a:lt1>
      <a:sysClr val="window" lastClr="FFFFFF"/>
    </a:lt1>
    <a:dk2>
      <a:srgbClr val="44546A"/>
    </a:dk2>
    <a:lt2>
      <a:srgbClr val="E7E6E6"/>
    </a:lt2>
    <a:accent1>
      <a:srgbClr val="E04E39"/>
    </a:accent1>
    <a:accent2>
      <a:srgbClr val="556270"/>
    </a:accent2>
    <a:accent3>
      <a:srgbClr val="C1D82F"/>
    </a:accent3>
    <a:accent4>
      <a:srgbClr val="1CBECA"/>
    </a:accent4>
    <a:accent5>
      <a:srgbClr val="AF272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PA Momentum">
    <a:dk1>
      <a:sysClr val="windowText" lastClr="000000"/>
    </a:dk1>
    <a:lt1>
      <a:sysClr val="window" lastClr="FFFFFF"/>
    </a:lt1>
    <a:dk2>
      <a:srgbClr val="44546A"/>
    </a:dk2>
    <a:lt2>
      <a:srgbClr val="E7E6E6"/>
    </a:lt2>
    <a:accent1>
      <a:srgbClr val="E04E39"/>
    </a:accent1>
    <a:accent2>
      <a:srgbClr val="556270"/>
    </a:accent2>
    <a:accent3>
      <a:srgbClr val="C1D82F"/>
    </a:accent3>
    <a:accent4>
      <a:srgbClr val="1CBECA"/>
    </a:accent4>
    <a:accent5>
      <a:srgbClr val="AF272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337F9FA23E5E4C99EDA06BDAA0AE05" ma:contentTypeVersion="1" ma:contentTypeDescription="Create a new document." ma:contentTypeScope="" ma:versionID="2205ee922cae17b7d688ed77f0879bfb">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190E3E-D0E6-40A2-9DBF-24B688EA8027}">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A9EF35B-2C4E-4A0B-92D6-75988AA1DE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7A87E2-92CB-446B-AB33-C0C3DDC3D1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36519</TotalTime>
  <Words>4168</Words>
  <Application>Microsoft Office PowerPoint</Application>
  <PresentationFormat>On-screen Show (4:3)</PresentationFormat>
  <Paragraphs>298</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Century Gothic</vt:lpstr>
      <vt:lpstr>Helvetica</vt:lpstr>
      <vt:lpstr>Rockwell</vt:lpstr>
      <vt:lpstr>Segoe UI</vt:lpstr>
      <vt:lpstr>Wingdings</vt:lpstr>
      <vt:lpstr>Office Theme</vt:lpstr>
      <vt:lpstr>Market Research &amp; Momentum Savings Team</vt:lpstr>
      <vt:lpstr>PowerPoint Presentation</vt:lpstr>
      <vt:lpstr>Weatherization Market Research Findings  A look at the total Northwest market beyond programs  NOVEMBER 3, 2021</vt:lpstr>
      <vt:lpstr>PowerPoint Presentation</vt:lpstr>
      <vt:lpstr>Why characterize the Wx market?</vt:lpstr>
      <vt:lpstr>Overview of Research</vt:lpstr>
      <vt:lpstr>Data Sources</vt:lpstr>
      <vt:lpstr>Plus… a big installer survey</vt:lpstr>
      <vt:lpstr>A note on data</vt:lpstr>
      <vt:lpstr>Weatherization Market Findings</vt:lpstr>
      <vt:lpstr>Wx activity is steady</vt:lpstr>
      <vt:lpstr>What impact does that activity have in the region?</vt:lpstr>
      <vt:lpstr>40% of Wx jobs participate in EE programs</vt:lpstr>
      <vt:lpstr>Single Family Insulation</vt:lpstr>
      <vt:lpstr>Insulation supply chain</vt:lpstr>
      <vt:lpstr>SF insulation market is steady, program portion declining</vt:lpstr>
      <vt:lpstr>Installation practices between program vs. non-program jobs</vt:lpstr>
      <vt:lpstr>Attic insulation R-values improve</vt:lpstr>
      <vt:lpstr>Spillover effect from retrofits</vt:lpstr>
      <vt:lpstr>Windows and Air Sealing</vt:lpstr>
      <vt:lpstr>Efficient windows trending downward</vt:lpstr>
      <vt:lpstr>Air sealing occurs outside of programs</vt:lpstr>
      <vt:lpstr>PowerPoint Presentation</vt:lpstr>
      <vt:lpstr>Wrap Up</vt:lpstr>
      <vt:lpstr>Key Takeaways </vt:lpstr>
      <vt:lpstr>Discussion </vt:lpstr>
      <vt:lpstr>Contact  Joan Wang, Res HVAC Project Lead jjwang@bpa.gov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Research &amp; Momentum Savings Team</dc:title>
  <dc:creator>Ethan Wilkes</dc:creator>
  <cp:lastModifiedBy>Michele Francisco</cp:lastModifiedBy>
  <cp:revision>606</cp:revision>
  <dcterms:created xsi:type="dcterms:W3CDTF">2020-08-27T03:35:03Z</dcterms:created>
  <dcterms:modified xsi:type="dcterms:W3CDTF">2022-10-17T23:41:47Z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0x010100B2337F9FA23E5E4C99EDA06BDAA0AE05</vt:lpwstr>
  </property>
</Properties>
</file>