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34"/>
  </p:notesMasterIdLst>
  <p:sldIdLst>
    <p:sldId id="2540" r:id="rId5"/>
    <p:sldId id="2541" r:id="rId6"/>
    <p:sldId id="622" r:id="rId7"/>
    <p:sldId id="2537" r:id="rId8"/>
    <p:sldId id="637" r:id="rId9"/>
    <p:sldId id="636" r:id="rId10"/>
    <p:sldId id="2539" r:id="rId11"/>
    <p:sldId id="2534" r:id="rId12"/>
    <p:sldId id="2511" r:id="rId13"/>
    <p:sldId id="638" r:id="rId14"/>
    <p:sldId id="2526" r:id="rId15"/>
    <p:sldId id="2527" r:id="rId16"/>
    <p:sldId id="2532" r:id="rId17"/>
    <p:sldId id="2533" r:id="rId18"/>
    <p:sldId id="2520" r:id="rId19"/>
    <p:sldId id="634" r:id="rId20"/>
    <p:sldId id="2514" r:id="rId21"/>
    <p:sldId id="2513" r:id="rId22"/>
    <p:sldId id="2515" r:id="rId23"/>
    <p:sldId id="2517" r:id="rId24"/>
    <p:sldId id="2535" r:id="rId25"/>
    <p:sldId id="635" r:id="rId26"/>
    <p:sldId id="2521" r:id="rId27"/>
    <p:sldId id="2522" r:id="rId28"/>
    <p:sldId id="2542" r:id="rId29"/>
    <p:sldId id="629" r:id="rId30"/>
    <p:sldId id="630" r:id="rId31"/>
    <p:sldId id="2530" r:id="rId32"/>
    <p:sldId id="2518"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Wang,Joan J E (CONTR) - PEH-6" initials="WJE(-P" lastIdx="60" clrIdx="6">
    <p:extLst>
      <p:ext uri="{19B8F6BF-5375-455C-9EA6-DF929625EA0E}">
        <p15:presenceInfo xmlns:p15="http://schemas.microsoft.com/office/powerpoint/2012/main" userId="S-1-5-21-2009805145-1601463483-1839490880-225092" providerId="AD"/>
      </p:ext>
    </p:extLst>
  </p:cmAuthor>
  <p:cmAuthor id="1" name="Elizabeth Daykin" initials="ED" lastIdx="28" clrIdx="0">
    <p:extLst>
      <p:ext uri="{19B8F6BF-5375-455C-9EA6-DF929625EA0E}">
        <p15:presenceInfo xmlns:p15="http://schemas.microsoft.com/office/powerpoint/2012/main" userId="S::edaykin@cadeogroup.com::92699d2e-f333-41d9-8154-32dd59b312b7" providerId="AD"/>
      </p:ext>
    </p:extLst>
  </p:cmAuthor>
  <p:cmAuthor id="8" name="Bonnie Watson" initials="BW" lastIdx="13" clrIdx="7">
    <p:extLst>
      <p:ext uri="{19B8F6BF-5375-455C-9EA6-DF929625EA0E}">
        <p15:presenceInfo xmlns:p15="http://schemas.microsoft.com/office/powerpoint/2012/main" userId="Bonnie Watson" providerId="None"/>
      </p:ext>
    </p:extLst>
  </p:cmAuthor>
  <p:cmAuthor id="2" name="Alicia Starkey" initials="AS" lastIdx="2" clrIdx="1">
    <p:extLst>
      <p:ext uri="{19B8F6BF-5375-455C-9EA6-DF929625EA0E}">
        <p15:presenceInfo xmlns:p15="http://schemas.microsoft.com/office/powerpoint/2012/main" userId="S::astarkey@cadeogroup.com::e207ad18-6386-4978-8ede-e81c4e16d819" providerId="AD"/>
      </p:ext>
    </p:extLst>
  </p:cmAuthor>
  <p:cmAuthor id="9" name="Annaleigh McDonald" initials="AM" lastIdx="13" clrIdx="8">
    <p:extLst>
      <p:ext uri="{19B8F6BF-5375-455C-9EA6-DF929625EA0E}">
        <p15:presenceInfo xmlns:p15="http://schemas.microsoft.com/office/powerpoint/2012/main" userId="Annaleigh McDonald" providerId="None"/>
      </p:ext>
    </p:extLst>
  </p:cmAuthor>
  <p:cmAuthor id="3" name="Dulane Moran" initials="DM" lastIdx="36" clrIdx="2">
    <p:extLst>
      <p:ext uri="{19B8F6BF-5375-455C-9EA6-DF929625EA0E}">
        <p15:presenceInfo xmlns:p15="http://schemas.microsoft.com/office/powerpoint/2012/main" userId="Dulane Moran" providerId="None"/>
      </p:ext>
    </p:extLst>
  </p:cmAuthor>
  <p:cmAuthor id="4" name="Ethan Wilkes" initials="EW" lastIdx="5" clrIdx="3">
    <p:extLst>
      <p:ext uri="{19B8F6BF-5375-455C-9EA6-DF929625EA0E}">
        <p15:presenceInfo xmlns:p15="http://schemas.microsoft.com/office/powerpoint/2012/main" userId="S::ewilkes@cadeogroup.com::dd4fcdda-da28-4541-90aa-8327eea34728" providerId="AD"/>
      </p:ext>
    </p:extLst>
  </p:cmAuthor>
  <p:cmAuthor id="5" name="Sarah Widder" initials="SW" lastIdx="6" clrIdx="4">
    <p:extLst>
      <p:ext uri="{19B8F6BF-5375-455C-9EA6-DF929625EA0E}">
        <p15:presenceInfo xmlns:p15="http://schemas.microsoft.com/office/powerpoint/2012/main" userId="S::swidder@cadeogroup.com::fa8fd212-8514-43b3-8943-0313af3f0441" providerId="AD"/>
      </p:ext>
    </p:extLst>
  </p:cmAuthor>
  <p:cmAuthor id="6" name="Bretnie E" initials="BE" lastIdx="16" clrIdx="5">
    <p:extLst>
      <p:ext uri="{19B8F6BF-5375-455C-9EA6-DF929625EA0E}">
        <p15:presenceInfo xmlns:p15="http://schemas.microsoft.com/office/powerpoint/2012/main" userId="12b640d65c468b9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5F6"/>
    <a:srgbClr val="F3F7D5"/>
    <a:srgbClr val="F44E39"/>
    <a:srgbClr val="626F15"/>
    <a:srgbClr val="CEF5F8"/>
    <a:srgbClr val="C78E55"/>
    <a:srgbClr val="996633"/>
    <a:srgbClr val="CC9900"/>
    <a:srgbClr val="FFCC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21" autoAdjust="0"/>
    <p:restoredTop sz="89435" autoAdjust="0"/>
  </p:normalViewPr>
  <p:slideViewPr>
    <p:cSldViewPr snapToGrid="0">
      <p:cViewPr varScale="1">
        <p:scale>
          <a:sx n="85" d="100"/>
          <a:sy n="85" d="100"/>
        </p:scale>
        <p:origin x="1104" y="6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S:\Shared%20Folders\CADEO\03_Projects\BPA_MSA_2\TO035_HVAC%20Sales%20Data%20Analysis%20and%20Market%20Intelligence\Final%20Deliverables\efficiency%20mix%20graph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S:\Shared%20Folders\CADEO\03_Projects\BPA_MSA_2\TO035_HVAC%20Sales%20Data%20Analysis%20and%20Market%20Intelligence\Final%20Deliverables\efficiency%20mix%20graph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S:\Shared%20Folders\CADEO\03_Projects\BPA_MSA_2\TO035_HVAC%20Sales%20Data%20Analysis%20and%20Market%20Intelligence\Final%20Deliverables\efficiency%20mix%20graph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S:\Shared%20Folders\CADEO\03_Projects\BPA_MSA_2\TO035_HVAC%20Sales%20Data%20Analysis%20and%20Market%20Intelligence\Final%20Deliverables\efficiency%20mix%20graph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258333650322689E-2"/>
          <c:y val="3.4140024971226014E-2"/>
          <c:w val="0.91402830081022479"/>
          <c:h val="0.78193974068469463"/>
        </c:manualLayout>
      </c:layout>
      <c:barChart>
        <c:barDir val="col"/>
        <c:grouping val="percentStacked"/>
        <c:varyColors val="0"/>
        <c:ser>
          <c:idx val="0"/>
          <c:order val="0"/>
          <c:tx>
            <c:strRef>
              <c:f>Sheet1!$J$13</c:f>
              <c:strCache>
                <c:ptCount val="1"/>
                <c:pt idx="0">
                  <c:v>HSPF 7.5 - 7.99</c:v>
                </c:pt>
              </c:strCache>
            </c:strRef>
          </c:tx>
          <c:spPr>
            <a:solidFill>
              <a:schemeClr val="accent1"/>
            </a:solidFill>
            <a:ln>
              <a:noFill/>
            </a:ln>
            <a:effectLst/>
          </c:spPr>
          <c:invertIfNegative val="0"/>
          <c:dLbls>
            <c:dLbl>
              <c:idx val="0"/>
              <c:layout>
                <c:manualLayout>
                  <c:x val="9.3397745571658614E-2"/>
                  <c:y val="-2.10092461361390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AE3-4F69-9501-3903C1F63AC2}"/>
                </c:ext>
              </c:extLst>
            </c:dLbl>
            <c:dLbl>
              <c:idx val="1"/>
              <c:layout>
                <c:manualLayout>
                  <c:x val="8.8566827697262415E-2"/>
                  <c:y val="-2.88877134371913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AE3-4F69-9501-3903C1F63AC2}"/>
                </c:ext>
              </c:extLst>
            </c:dLbl>
            <c:dLbl>
              <c:idx val="2"/>
              <c:delete val="1"/>
              <c:extLst>
                <c:ext xmlns:c15="http://schemas.microsoft.com/office/drawing/2012/chart" uri="{CE6537A1-D6FC-4f65-9D91-7224C49458BB}"/>
                <c:ext xmlns:c16="http://schemas.microsoft.com/office/drawing/2014/chart" uri="{C3380CC4-5D6E-409C-BE32-E72D297353CC}">
                  <c16:uniqueId val="{00000004-9AE3-4F69-9501-3903C1F63AC2}"/>
                </c:ext>
              </c:extLst>
            </c:dLbl>
            <c:dLbl>
              <c:idx val="3"/>
              <c:delete val="1"/>
              <c:extLst>
                <c:ext xmlns:c15="http://schemas.microsoft.com/office/drawing/2012/chart" uri="{CE6537A1-D6FC-4f65-9D91-7224C49458BB}"/>
                <c:ext xmlns:c16="http://schemas.microsoft.com/office/drawing/2014/chart" uri="{C3380CC4-5D6E-409C-BE32-E72D297353CC}">
                  <c16:uniqueId val="{00000005-9AE3-4F69-9501-3903C1F63AC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Sheet1!$I$14:$I$17</c:f>
              <c:numCache>
                <c:formatCode>General</c:formatCode>
                <c:ptCount val="4"/>
                <c:pt idx="0">
                  <c:v>2016</c:v>
                </c:pt>
                <c:pt idx="1">
                  <c:v>2017</c:v>
                </c:pt>
                <c:pt idx="2">
                  <c:v>2018</c:v>
                </c:pt>
                <c:pt idx="3">
                  <c:v>2019</c:v>
                </c:pt>
              </c:numCache>
            </c:numRef>
          </c:cat>
          <c:val>
            <c:numRef>
              <c:f>Sheet1!$J$14:$J$17</c:f>
              <c:numCache>
                <c:formatCode>0%</c:formatCode>
                <c:ptCount val="4"/>
                <c:pt idx="0">
                  <c:v>0.02</c:v>
                </c:pt>
                <c:pt idx="1">
                  <c:v>0.01</c:v>
                </c:pt>
                <c:pt idx="2">
                  <c:v>0</c:v>
                </c:pt>
                <c:pt idx="3">
                  <c:v>0</c:v>
                </c:pt>
              </c:numCache>
            </c:numRef>
          </c:val>
          <c:extLst>
            <c:ext xmlns:c16="http://schemas.microsoft.com/office/drawing/2014/chart" uri="{C3380CC4-5D6E-409C-BE32-E72D297353CC}">
              <c16:uniqueId val="{00000000-30A3-40B6-9687-F2D3802FA22A}"/>
            </c:ext>
          </c:extLst>
        </c:ser>
        <c:ser>
          <c:idx val="1"/>
          <c:order val="1"/>
          <c:tx>
            <c:strRef>
              <c:f>Sheet1!$K$13</c:f>
              <c:strCache>
                <c:ptCount val="1"/>
                <c:pt idx="0">
                  <c:v>HSPF 8 - 8.39</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Sheet1!$I$14:$I$17</c:f>
              <c:numCache>
                <c:formatCode>General</c:formatCode>
                <c:ptCount val="4"/>
                <c:pt idx="0">
                  <c:v>2016</c:v>
                </c:pt>
                <c:pt idx="1">
                  <c:v>2017</c:v>
                </c:pt>
                <c:pt idx="2">
                  <c:v>2018</c:v>
                </c:pt>
                <c:pt idx="3">
                  <c:v>2019</c:v>
                </c:pt>
              </c:numCache>
            </c:numRef>
          </c:cat>
          <c:val>
            <c:numRef>
              <c:f>Sheet1!$K$14:$K$17</c:f>
              <c:numCache>
                <c:formatCode>0%</c:formatCode>
                <c:ptCount val="4"/>
                <c:pt idx="0">
                  <c:v>0.41</c:v>
                </c:pt>
                <c:pt idx="1">
                  <c:v>0.39</c:v>
                </c:pt>
                <c:pt idx="2">
                  <c:v>0.35</c:v>
                </c:pt>
                <c:pt idx="3">
                  <c:v>0.33</c:v>
                </c:pt>
              </c:numCache>
            </c:numRef>
          </c:val>
          <c:extLst>
            <c:ext xmlns:c16="http://schemas.microsoft.com/office/drawing/2014/chart" uri="{C3380CC4-5D6E-409C-BE32-E72D297353CC}">
              <c16:uniqueId val="{00000001-30A3-40B6-9687-F2D3802FA22A}"/>
            </c:ext>
          </c:extLst>
        </c:ser>
        <c:ser>
          <c:idx val="2"/>
          <c:order val="2"/>
          <c:tx>
            <c:strRef>
              <c:f>Sheet1!$L$13</c:f>
              <c:strCache>
                <c:ptCount val="1"/>
                <c:pt idx="0">
                  <c:v>HSPF 8.4 - 8.79</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3">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Sheet1!$I$14:$I$17</c:f>
              <c:numCache>
                <c:formatCode>General</c:formatCode>
                <c:ptCount val="4"/>
                <c:pt idx="0">
                  <c:v>2016</c:v>
                </c:pt>
                <c:pt idx="1">
                  <c:v>2017</c:v>
                </c:pt>
                <c:pt idx="2">
                  <c:v>2018</c:v>
                </c:pt>
                <c:pt idx="3">
                  <c:v>2019</c:v>
                </c:pt>
              </c:numCache>
            </c:numRef>
          </c:cat>
          <c:val>
            <c:numRef>
              <c:f>Sheet1!$L$14:$L$17</c:f>
              <c:numCache>
                <c:formatCode>0%</c:formatCode>
                <c:ptCount val="4"/>
                <c:pt idx="0">
                  <c:v>0.3</c:v>
                </c:pt>
                <c:pt idx="1">
                  <c:v>0.31</c:v>
                </c:pt>
                <c:pt idx="2">
                  <c:v>0.35</c:v>
                </c:pt>
                <c:pt idx="3">
                  <c:v>0.39</c:v>
                </c:pt>
              </c:numCache>
            </c:numRef>
          </c:val>
          <c:extLst>
            <c:ext xmlns:c16="http://schemas.microsoft.com/office/drawing/2014/chart" uri="{C3380CC4-5D6E-409C-BE32-E72D297353CC}">
              <c16:uniqueId val="{00000002-30A3-40B6-9687-F2D3802FA22A}"/>
            </c:ext>
          </c:extLst>
        </c:ser>
        <c:ser>
          <c:idx val="3"/>
          <c:order val="3"/>
          <c:tx>
            <c:strRef>
              <c:f>Sheet1!$M$13</c:f>
              <c:strCache>
                <c:ptCount val="1"/>
                <c:pt idx="0">
                  <c:v>HSPF 8.8 - 9.99</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4">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Sheet1!$I$14:$I$17</c:f>
              <c:numCache>
                <c:formatCode>General</c:formatCode>
                <c:ptCount val="4"/>
                <c:pt idx="0">
                  <c:v>2016</c:v>
                </c:pt>
                <c:pt idx="1">
                  <c:v>2017</c:v>
                </c:pt>
                <c:pt idx="2">
                  <c:v>2018</c:v>
                </c:pt>
                <c:pt idx="3">
                  <c:v>2019</c:v>
                </c:pt>
              </c:numCache>
            </c:numRef>
          </c:cat>
          <c:val>
            <c:numRef>
              <c:f>Sheet1!$M$14:$M$17</c:f>
              <c:numCache>
                <c:formatCode>0%</c:formatCode>
                <c:ptCount val="4"/>
                <c:pt idx="0">
                  <c:v>0.22</c:v>
                </c:pt>
                <c:pt idx="1">
                  <c:v>0.24</c:v>
                </c:pt>
                <c:pt idx="2">
                  <c:v>0.26</c:v>
                </c:pt>
                <c:pt idx="3">
                  <c:v>0.24</c:v>
                </c:pt>
              </c:numCache>
            </c:numRef>
          </c:val>
          <c:extLst>
            <c:ext xmlns:c16="http://schemas.microsoft.com/office/drawing/2014/chart" uri="{C3380CC4-5D6E-409C-BE32-E72D297353CC}">
              <c16:uniqueId val="{00000003-30A3-40B6-9687-F2D3802FA22A}"/>
            </c:ext>
          </c:extLst>
        </c:ser>
        <c:ser>
          <c:idx val="4"/>
          <c:order val="4"/>
          <c:tx>
            <c:strRef>
              <c:f>Sheet1!$N$13</c:f>
              <c:strCache>
                <c:ptCount val="1"/>
                <c:pt idx="0">
                  <c:v>HSPF 10 or greater</c:v>
                </c:pt>
              </c:strCache>
            </c:strRef>
          </c:tx>
          <c:spPr>
            <a:solidFill>
              <a:schemeClr val="accent5"/>
            </a:solidFill>
            <a:ln>
              <a:noFill/>
            </a:ln>
            <a:effectLst/>
          </c:spPr>
          <c:invertIfNegative val="0"/>
          <c:dLbls>
            <c:dLbl>
              <c:idx val="0"/>
              <c:layout>
                <c:manualLayout>
                  <c:x val="9.6618357487922704E-2"/>
                  <c:y val="3.0091020549703722E-1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AE3-4F69-9501-3903C1F63AC2}"/>
                </c:ext>
              </c:extLst>
            </c:dLbl>
            <c:dLbl>
              <c:idx val="1"/>
              <c:layout>
                <c:manualLayout>
                  <c:x val="8.8566827697262415E-2"/>
                  <c:y val="2.62615576701739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AE3-4F69-9501-3903C1F63AC2}"/>
                </c:ext>
              </c:extLst>
            </c:dLbl>
            <c:dLbl>
              <c:idx val="2"/>
              <c:layout>
                <c:manualLayout>
                  <c:x val="9.0177133655394412E-2"/>
                  <c:y val="3.0091020549703722E-1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AE3-4F69-9501-3903C1F63AC2}"/>
                </c:ext>
              </c:extLst>
            </c:dLbl>
            <c:dLbl>
              <c:idx val="3"/>
              <c:layout>
                <c:manualLayout>
                  <c:x val="8.8566827697262596E-2"/>
                  <c:y val="-3.0091020549703722E-1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AE3-4F69-9501-3903C1F63AC2}"/>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Sheet1!$I$14:$I$17</c:f>
              <c:numCache>
                <c:formatCode>General</c:formatCode>
                <c:ptCount val="4"/>
                <c:pt idx="0">
                  <c:v>2016</c:v>
                </c:pt>
                <c:pt idx="1">
                  <c:v>2017</c:v>
                </c:pt>
                <c:pt idx="2">
                  <c:v>2018</c:v>
                </c:pt>
                <c:pt idx="3">
                  <c:v>2019</c:v>
                </c:pt>
              </c:numCache>
            </c:numRef>
          </c:cat>
          <c:val>
            <c:numRef>
              <c:f>Sheet1!$N$14:$N$17</c:f>
              <c:numCache>
                <c:formatCode>0%</c:formatCode>
                <c:ptCount val="4"/>
                <c:pt idx="0">
                  <c:v>0.05</c:v>
                </c:pt>
                <c:pt idx="1">
                  <c:v>0.05</c:v>
                </c:pt>
                <c:pt idx="2">
                  <c:v>0.05</c:v>
                </c:pt>
                <c:pt idx="3">
                  <c:v>0.04</c:v>
                </c:pt>
              </c:numCache>
            </c:numRef>
          </c:val>
          <c:extLst>
            <c:ext xmlns:c16="http://schemas.microsoft.com/office/drawing/2014/chart" uri="{C3380CC4-5D6E-409C-BE32-E72D297353CC}">
              <c16:uniqueId val="{00000004-30A3-40B6-9687-F2D3802FA22A}"/>
            </c:ext>
          </c:extLst>
        </c:ser>
        <c:dLbls>
          <c:showLegendKey val="0"/>
          <c:showVal val="0"/>
          <c:showCatName val="0"/>
          <c:showSerName val="0"/>
          <c:showPercent val="0"/>
          <c:showBubbleSize val="0"/>
        </c:dLbls>
        <c:gapWidth val="75"/>
        <c:overlap val="100"/>
        <c:axId val="1458671695"/>
        <c:axId val="1458673775"/>
      </c:barChart>
      <c:catAx>
        <c:axId val="14586716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458673775"/>
        <c:crosses val="autoZero"/>
        <c:auto val="1"/>
        <c:lblAlgn val="ctr"/>
        <c:lblOffset val="100"/>
        <c:noMultiLvlLbl val="0"/>
      </c:catAx>
      <c:valAx>
        <c:axId val="1458673775"/>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458671695"/>
        <c:crosses val="autoZero"/>
        <c:crossBetween val="between"/>
      </c:valAx>
      <c:spPr>
        <a:noFill/>
        <a:ln>
          <a:noFill/>
        </a:ln>
        <a:effectLst/>
      </c:spPr>
    </c:plotArea>
    <c:legend>
      <c:legendPos val="b"/>
      <c:layout>
        <c:manualLayout>
          <c:xMode val="edge"/>
          <c:yMode val="edge"/>
          <c:x val="5.2011614490217711E-4"/>
          <c:y val="0.89110055777894215"/>
          <c:w val="0.99895976771019579"/>
          <c:h val="0.108899442221057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Sheet1!$J$18</c:f>
              <c:strCache>
                <c:ptCount val="1"/>
                <c:pt idx="0">
                  <c:v>Below HSPF 9.0</c:v>
                </c:pt>
              </c:strCache>
            </c:strRef>
          </c:tx>
          <c:spPr>
            <a:solidFill>
              <a:schemeClr val="accent1"/>
            </a:solidFill>
            <a:ln>
              <a:noFill/>
            </a:ln>
            <a:effectLst/>
          </c:spPr>
          <c:invertIfNegative val="0"/>
          <c:dLbls>
            <c:dLbl>
              <c:idx val="3"/>
              <c:layout>
                <c:manualLayout>
                  <c:x val="9.0836154538653568E-2"/>
                  <c:y val="-2.185764470606523E-2"/>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5.1048079217370555E-2"/>
                      <c:h val="7.5631313131313133E-2"/>
                    </c:manualLayout>
                  </c15:layout>
                </c:ext>
                <c:ext xmlns:c16="http://schemas.microsoft.com/office/drawing/2014/chart" uri="{C3380CC4-5D6E-409C-BE32-E72D297353CC}">
                  <c16:uniqueId val="{00000000-6884-4D04-8961-6BFE7094517C}"/>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Sheet1!$I$19:$I$22</c:f>
              <c:numCache>
                <c:formatCode>General</c:formatCode>
                <c:ptCount val="4"/>
                <c:pt idx="0">
                  <c:v>2016</c:v>
                </c:pt>
                <c:pt idx="1">
                  <c:v>2017</c:v>
                </c:pt>
                <c:pt idx="2">
                  <c:v>2018</c:v>
                </c:pt>
                <c:pt idx="3">
                  <c:v>2019</c:v>
                </c:pt>
              </c:numCache>
            </c:numRef>
          </c:cat>
          <c:val>
            <c:numRef>
              <c:f>Sheet1!$J$19:$J$22</c:f>
              <c:numCache>
                <c:formatCode>0%</c:formatCode>
                <c:ptCount val="4"/>
                <c:pt idx="0">
                  <c:v>0.13</c:v>
                </c:pt>
                <c:pt idx="1">
                  <c:v>0.12</c:v>
                </c:pt>
                <c:pt idx="2">
                  <c:v>0.06</c:v>
                </c:pt>
                <c:pt idx="3">
                  <c:v>0.03</c:v>
                </c:pt>
              </c:numCache>
            </c:numRef>
          </c:val>
          <c:extLst>
            <c:ext xmlns:c16="http://schemas.microsoft.com/office/drawing/2014/chart" uri="{C3380CC4-5D6E-409C-BE32-E72D297353CC}">
              <c16:uniqueId val="{00000001-6884-4D04-8961-6BFE7094517C}"/>
            </c:ext>
          </c:extLst>
        </c:ser>
        <c:ser>
          <c:idx val="1"/>
          <c:order val="1"/>
          <c:tx>
            <c:strRef>
              <c:f>Sheet1!$K$18</c:f>
              <c:strCache>
                <c:ptCount val="1"/>
                <c:pt idx="0">
                  <c:v>HSPF 9.0-11.0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Sheet1!$I$19:$I$22</c:f>
              <c:numCache>
                <c:formatCode>General</c:formatCode>
                <c:ptCount val="4"/>
                <c:pt idx="0">
                  <c:v>2016</c:v>
                </c:pt>
                <c:pt idx="1">
                  <c:v>2017</c:v>
                </c:pt>
                <c:pt idx="2">
                  <c:v>2018</c:v>
                </c:pt>
                <c:pt idx="3">
                  <c:v>2019</c:v>
                </c:pt>
              </c:numCache>
            </c:numRef>
          </c:cat>
          <c:val>
            <c:numRef>
              <c:f>Sheet1!$K$19:$K$22</c:f>
              <c:numCache>
                <c:formatCode>0%</c:formatCode>
                <c:ptCount val="4"/>
                <c:pt idx="0">
                  <c:v>0.65</c:v>
                </c:pt>
                <c:pt idx="1">
                  <c:v>0.66</c:v>
                </c:pt>
                <c:pt idx="2">
                  <c:v>0.75</c:v>
                </c:pt>
                <c:pt idx="3">
                  <c:v>0.79</c:v>
                </c:pt>
              </c:numCache>
            </c:numRef>
          </c:val>
          <c:extLst>
            <c:ext xmlns:c16="http://schemas.microsoft.com/office/drawing/2014/chart" uri="{C3380CC4-5D6E-409C-BE32-E72D297353CC}">
              <c16:uniqueId val="{00000002-6884-4D04-8961-6BFE7094517C}"/>
            </c:ext>
          </c:extLst>
        </c:ser>
        <c:ser>
          <c:idx val="2"/>
          <c:order val="2"/>
          <c:tx>
            <c:strRef>
              <c:f>Sheet1!$L$18</c:f>
              <c:strCache>
                <c:ptCount val="1"/>
                <c:pt idx="0">
                  <c:v>HSPF 11.1-12.5</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3">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Sheet1!$I$19:$I$22</c:f>
              <c:numCache>
                <c:formatCode>General</c:formatCode>
                <c:ptCount val="4"/>
                <c:pt idx="0">
                  <c:v>2016</c:v>
                </c:pt>
                <c:pt idx="1">
                  <c:v>2017</c:v>
                </c:pt>
                <c:pt idx="2">
                  <c:v>2018</c:v>
                </c:pt>
                <c:pt idx="3">
                  <c:v>2019</c:v>
                </c:pt>
              </c:numCache>
            </c:numRef>
          </c:cat>
          <c:val>
            <c:numRef>
              <c:f>Sheet1!$L$19:$L$22</c:f>
              <c:numCache>
                <c:formatCode>0%</c:formatCode>
                <c:ptCount val="4"/>
                <c:pt idx="0">
                  <c:v>0.18</c:v>
                </c:pt>
                <c:pt idx="1">
                  <c:v>0.18</c:v>
                </c:pt>
                <c:pt idx="2">
                  <c:v>0.15</c:v>
                </c:pt>
                <c:pt idx="3">
                  <c:v>0.14000000000000001</c:v>
                </c:pt>
              </c:numCache>
            </c:numRef>
          </c:val>
          <c:extLst>
            <c:ext xmlns:c16="http://schemas.microsoft.com/office/drawing/2014/chart" uri="{C3380CC4-5D6E-409C-BE32-E72D297353CC}">
              <c16:uniqueId val="{00000003-6884-4D04-8961-6BFE7094517C}"/>
            </c:ext>
          </c:extLst>
        </c:ser>
        <c:ser>
          <c:idx val="3"/>
          <c:order val="3"/>
          <c:tx>
            <c:strRef>
              <c:f>Sheet1!$M$18</c:f>
              <c:strCache>
                <c:ptCount val="1"/>
                <c:pt idx="0">
                  <c:v>HSPF 12.6 or higher</c:v>
                </c:pt>
              </c:strCache>
            </c:strRef>
          </c:tx>
          <c:spPr>
            <a:solidFill>
              <a:schemeClr val="accent4"/>
            </a:solidFill>
            <a:ln>
              <a:noFill/>
            </a:ln>
            <a:effectLst/>
          </c:spPr>
          <c:invertIfNegative val="0"/>
          <c:dLbls>
            <c:dLbl>
              <c:idx val="0"/>
              <c:layout>
                <c:manualLayout>
                  <c:x val="9.3397745571658586E-2"/>
                  <c:y val="-1.290177871725892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884-4D04-8961-6BFE7094517C}"/>
                </c:ext>
              </c:extLst>
            </c:dLbl>
            <c:dLbl>
              <c:idx val="1"/>
              <c:layout>
                <c:manualLayout>
                  <c:x val="9.3397745571658614E-2"/>
                  <c:y val="3.257159062338986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884-4D04-8961-6BFE7094517C}"/>
                </c:ext>
              </c:extLst>
            </c:dLbl>
            <c:dLbl>
              <c:idx val="2"/>
              <c:layout>
                <c:manualLayout>
                  <c:x val="9.178743961352645E-2"/>
                  <c:y val="3.3851656662847154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884-4D04-8961-6BFE7094517C}"/>
                </c:ext>
              </c:extLst>
            </c:dLbl>
            <c:dLbl>
              <c:idx val="3"/>
              <c:layout>
                <c:manualLayout>
                  <c:x val="9.3397745571658614E-2"/>
                  <c:y val="-2.580125929082044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884-4D04-8961-6BFE7094517C}"/>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4"/>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Sheet1!$I$19:$I$22</c:f>
              <c:numCache>
                <c:formatCode>General</c:formatCode>
                <c:ptCount val="4"/>
                <c:pt idx="0">
                  <c:v>2016</c:v>
                </c:pt>
                <c:pt idx="1">
                  <c:v>2017</c:v>
                </c:pt>
                <c:pt idx="2">
                  <c:v>2018</c:v>
                </c:pt>
                <c:pt idx="3">
                  <c:v>2019</c:v>
                </c:pt>
              </c:numCache>
            </c:numRef>
          </c:cat>
          <c:val>
            <c:numRef>
              <c:f>Sheet1!$M$19:$M$22</c:f>
              <c:numCache>
                <c:formatCode>0%</c:formatCode>
                <c:ptCount val="4"/>
                <c:pt idx="0">
                  <c:v>0.04</c:v>
                </c:pt>
                <c:pt idx="1">
                  <c:v>0.04</c:v>
                </c:pt>
                <c:pt idx="2">
                  <c:v>0.04</c:v>
                </c:pt>
                <c:pt idx="3">
                  <c:v>0.04</c:v>
                </c:pt>
              </c:numCache>
            </c:numRef>
          </c:val>
          <c:extLst>
            <c:ext xmlns:c16="http://schemas.microsoft.com/office/drawing/2014/chart" uri="{C3380CC4-5D6E-409C-BE32-E72D297353CC}">
              <c16:uniqueId val="{00000008-6884-4D04-8961-6BFE7094517C}"/>
            </c:ext>
          </c:extLst>
        </c:ser>
        <c:dLbls>
          <c:showLegendKey val="0"/>
          <c:showVal val="1"/>
          <c:showCatName val="0"/>
          <c:showSerName val="0"/>
          <c:showPercent val="0"/>
          <c:showBubbleSize val="0"/>
        </c:dLbls>
        <c:gapWidth val="75"/>
        <c:overlap val="100"/>
        <c:axId val="1882412671"/>
        <c:axId val="1882420159"/>
      </c:barChart>
      <c:catAx>
        <c:axId val="18824126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882420159"/>
        <c:crosses val="autoZero"/>
        <c:auto val="1"/>
        <c:lblAlgn val="ctr"/>
        <c:lblOffset val="100"/>
        <c:noMultiLvlLbl val="0"/>
      </c:catAx>
      <c:valAx>
        <c:axId val="1882420159"/>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882412671"/>
        <c:crosses val="autoZero"/>
        <c:crossBetween val="between"/>
      </c:valAx>
      <c:spPr>
        <a:noFill/>
        <a:ln>
          <a:noFill/>
        </a:ln>
        <a:effectLst/>
      </c:spPr>
    </c:plotArea>
    <c:legend>
      <c:legendPos val="b"/>
      <c:layout>
        <c:manualLayout>
          <c:xMode val="edge"/>
          <c:yMode val="edge"/>
          <c:x val="4.7665056360708544E-2"/>
          <c:y val="0.91722460414320528"/>
          <c:w val="0.9"/>
          <c:h val="8.263998250218722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Sheet1!$J$7</c:f>
              <c:strCache>
                <c:ptCount val="1"/>
                <c:pt idx="0">
                  <c:v>80-90% AFUE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Sheet1!$I$8:$I$11</c:f>
              <c:numCache>
                <c:formatCode>General</c:formatCode>
                <c:ptCount val="4"/>
                <c:pt idx="0">
                  <c:v>2016</c:v>
                </c:pt>
                <c:pt idx="1">
                  <c:v>2017</c:v>
                </c:pt>
                <c:pt idx="2">
                  <c:v>2018</c:v>
                </c:pt>
                <c:pt idx="3">
                  <c:v>2019</c:v>
                </c:pt>
              </c:numCache>
            </c:numRef>
          </c:cat>
          <c:val>
            <c:numRef>
              <c:f>Sheet1!$J$8:$J$11</c:f>
              <c:numCache>
                <c:formatCode>0%</c:formatCode>
                <c:ptCount val="4"/>
                <c:pt idx="0">
                  <c:v>0.34</c:v>
                </c:pt>
                <c:pt idx="1">
                  <c:v>0.3</c:v>
                </c:pt>
                <c:pt idx="2">
                  <c:v>0.3</c:v>
                </c:pt>
                <c:pt idx="3">
                  <c:v>0.31</c:v>
                </c:pt>
              </c:numCache>
            </c:numRef>
          </c:val>
          <c:extLst>
            <c:ext xmlns:c16="http://schemas.microsoft.com/office/drawing/2014/chart" uri="{C3380CC4-5D6E-409C-BE32-E72D297353CC}">
              <c16:uniqueId val="{00000000-8E4C-41E3-9581-336CA631EBE3}"/>
            </c:ext>
          </c:extLst>
        </c:ser>
        <c:ser>
          <c:idx val="1"/>
          <c:order val="1"/>
          <c:tx>
            <c:strRef>
              <c:f>Sheet1!$K$7</c:f>
              <c:strCache>
                <c:ptCount val="1"/>
                <c:pt idx="0">
                  <c:v>90-95% AFUE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Sheet1!$I$8:$I$11</c:f>
              <c:numCache>
                <c:formatCode>General</c:formatCode>
                <c:ptCount val="4"/>
                <c:pt idx="0">
                  <c:v>2016</c:v>
                </c:pt>
                <c:pt idx="1">
                  <c:v>2017</c:v>
                </c:pt>
                <c:pt idx="2">
                  <c:v>2018</c:v>
                </c:pt>
                <c:pt idx="3">
                  <c:v>2019</c:v>
                </c:pt>
              </c:numCache>
            </c:numRef>
          </c:cat>
          <c:val>
            <c:numRef>
              <c:f>Sheet1!$K$8:$K$11</c:f>
              <c:numCache>
                <c:formatCode>0%</c:formatCode>
                <c:ptCount val="4"/>
                <c:pt idx="0">
                  <c:v>0.09</c:v>
                </c:pt>
                <c:pt idx="1">
                  <c:v>0.08</c:v>
                </c:pt>
                <c:pt idx="2">
                  <c:v>0.05</c:v>
                </c:pt>
                <c:pt idx="3">
                  <c:v>0.04</c:v>
                </c:pt>
              </c:numCache>
            </c:numRef>
          </c:val>
          <c:extLst>
            <c:ext xmlns:c16="http://schemas.microsoft.com/office/drawing/2014/chart" uri="{C3380CC4-5D6E-409C-BE32-E72D297353CC}">
              <c16:uniqueId val="{00000001-8E4C-41E3-9581-336CA631EBE3}"/>
            </c:ext>
          </c:extLst>
        </c:ser>
        <c:ser>
          <c:idx val="2"/>
          <c:order val="2"/>
          <c:tx>
            <c:strRef>
              <c:f>Sheet1!$L$7</c:f>
              <c:strCache>
                <c:ptCount val="1"/>
                <c:pt idx="0">
                  <c:v>95% AFUE+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4">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Sheet1!$I$8:$I$11</c:f>
              <c:numCache>
                <c:formatCode>General</c:formatCode>
                <c:ptCount val="4"/>
                <c:pt idx="0">
                  <c:v>2016</c:v>
                </c:pt>
                <c:pt idx="1">
                  <c:v>2017</c:v>
                </c:pt>
                <c:pt idx="2">
                  <c:v>2018</c:v>
                </c:pt>
                <c:pt idx="3">
                  <c:v>2019</c:v>
                </c:pt>
              </c:numCache>
            </c:numRef>
          </c:cat>
          <c:val>
            <c:numRef>
              <c:f>Sheet1!$L$8:$L$11</c:f>
              <c:numCache>
                <c:formatCode>0%</c:formatCode>
                <c:ptCount val="4"/>
                <c:pt idx="0">
                  <c:v>0.57999999999999996</c:v>
                </c:pt>
                <c:pt idx="1">
                  <c:v>0.62</c:v>
                </c:pt>
                <c:pt idx="2">
                  <c:v>0.66</c:v>
                </c:pt>
                <c:pt idx="3">
                  <c:v>0.66</c:v>
                </c:pt>
              </c:numCache>
            </c:numRef>
          </c:val>
          <c:extLst>
            <c:ext xmlns:c16="http://schemas.microsoft.com/office/drawing/2014/chart" uri="{C3380CC4-5D6E-409C-BE32-E72D297353CC}">
              <c16:uniqueId val="{00000002-8E4C-41E3-9581-336CA631EBE3}"/>
            </c:ext>
          </c:extLst>
        </c:ser>
        <c:dLbls>
          <c:showLegendKey val="0"/>
          <c:showVal val="0"/>
          <c:showCatName val="0"/>
          <c:showSerName val="0"/>
          <c:showPercent val="0"/>
          <c:showBubbleSize val="0"/>
        </c:dLbls>
        <c:gapWidth val="75"/>
        <c:overlap val="100"/>
        <c:axId val="2082433103"/>
        <c:axId val="2082434351"/>
      </c:barChart>
      <c:catAx>
        <c:axId val="20824331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82434351"/>
        <c:crosses val="autoZero"/>
        <c:auto val="1"/>
        <c:lblAlgn val="ctr"/>
        <c:lblOffset val="100"/>
        <c:noMultiLvlLbl val="0"/>
      </c:catAx>
      <c:valAx>
        <c:axId val="2082434351"/>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2082433103"/>
        <c:crosses val="autoZero"/>
        <c:crossBetween val="between"/>
      </c:valAx>
      <c:spPr>
        <a:noFill/>
        <a:ln>
          <a:noFill/>
        </a:ln>
        <a:effectLst/>
      </c:spPr>
    </c:plotArea>
    <c:legend>
      <c:legendPos val="b"/>
      <c:layout>
        <c:manualLayout>
          <c:xMode val="edge"/>
          <c:yMode val="edge"/>
          <c:x val="0.21148439778361039"/>
          <c:y val="0.94095450629719091"/>
          <c:w val="0.57703107763703454"/>
          <c:h val="5.6419337935791937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Sheet1!$J$25</c:f>
              <c:strCache>
                <c:ptCount val="1"/>
                <c:pt idx="0">
                  <c:v>Below SEER 11.99</c:v>
                </c:pt>
              </c:strCache>
            </c:strRef>
          </c:tx>
          <c:spPr>
            <a:solidFill>
              <a:schemeClr val="accent1"/>
            </a:solidFill>
            <a:ln>
              <a:noFill/>
            </a:ln>
            <a:effectLst/>
          </c:spPr>
          <c:invertIfNegative val="0"/>
          <c:dLbls>
            <c:dLbl>
              <c:idx val="0"/>
              <c:layout>
                <c:manualLayout>
                  <c:x val="9.1787439613526575E-2"/>
                  <c:y val="-1.78043021807846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40D-41A0-BEAD-A7D5A49EFBA3}"/>
                </c:ext>
              </c:extLst>
            </c:dLbl>
            <c:dLbl>
              <c:idx val="1"/>
              <c:layout>
                <c:manualLayout>
                  <c:x val="8.8566827697262415E-2"/>
                  <c:y val="-2.36354019031564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411-4C09-B3A2-A9A011DF67E2}"/>
                </c:ext>
              </c:extLst>
            </c:dLbl>
            <c:dLbl>
              <c:idx val="2"/>
              <c:layout>
                <c:manualLayout>
                  <c:x val="8.8566827697262485E-2"/>
                  <c:y val="-2.10092461361390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411-4C09-B3A2-A9A011DF67E2}"/>
                </c:ext>
              </c:extLst>
            </c:dLbl>
            <c:dLbl>
              <c:idx val="3"/>
              <c:delete val="1"/>
              <c:extLst>
                <c:ext xmlns:c15="http://schemas.microsoft.com/office/drawing/2012/chart" uri="{CE6537A1-D6FC-4f65-9D91-7224C49458BB}"/>
                <c:ext xmlns:c16="http://schemas.microsoft.com/office/drawing/2014/chart" uri="{C3380CC4-5D6E-409C-BE32-E72D297353CC}">
                  <c16:uniqueId val="{00000000-44B6-4CC6-B84C-5F27319B5525}"/>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Sheet1!$I$26:$I$29</c:f>
              <c:numCache>
                <c:formatCode>General</c:formatCode>
                <c:ptCount val="4"/>
                <c:pt idx="0">
                  <c:v>2016</c:v>
                </c:pt>
                <c:pt idx="1">
                  <c:v>2017</c:v>
                </c:pt>
                <c:pt idx="2">
                  <c:v>2018</c:v>
                </c:pt>
                <c:pt idx="3">
                  <c:v>2019</c:v>
                </c:pt>
              </c:numCache>
            </c:numRef>
          </c:cat>
          <c:val>
            <c:numRef>
              <c:f>Sheet1!$J$26:$J$29</c:f>
              <c:numCache>
                <c:formatCode>0%</c:formatCode>
                <c:ptCount val="4"/>
                <c:pt idx="0">
                  <c:v>0.01</c:v>
                </c:pt>
                <c:pt idx="1">
                  <c:v>0.01</c:v>
                </c:pt>
                <c:pt idx="2">
                  <c:v>0.01</c:v>
                </c:pt>
                <c:pt idx="3">
                  <c:v>0</c:v>
                </c:pt>
              </c:numCache>
            </c:numRef>
          </c:val>
          <c:extLst>
            <c:ext xmlns:c16="http://schemas.microsoft.com/office/drawing/2014/chart" uri="{C3380CC4-5D6E-409C-BE32-E72D297353CC}">
              <c16:uniqueId val="{00000001-44B6-4CC6-B84C-5F27319B5525}"/>
            </c:ext>
          </c:extLst>
        </c:ser>
        <c:ser>
          <c:idx val="1"/>
          <c:order val="1"/>
          <c:tx>
            <c:strRef>
              <c:f>Sheet1!$K$25</c:f>
              <c:strCache>
                <c:ptCount val="1"/>
                <c:pt idx="0">
                  <c:v>SEER 12 - 13.99</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Sheet1!$I$26:$I$29</c:f>
              <c:numCache>
                <c:formatCode>General</c:formatCode>
                <c:ptCount val="4"/>
                <c:pt idx="0">
                  <c:v>2016</c:v>
                </c:pt>
                <c:pt idx="1">
                  <c:v>2017</c:v>
                </c:pt>
                <c:pt idx="2">
                  <c:v>2018</c:v>
                </c:pt>
                <c:pt idx="3">
                  <c:v>2019</c:v>
                </c:pt>
              </c:numCache>
            </c:numRef>
          </c:cat>
          <c:val>
            <c:numRef>
              <c:f>Sheet1!$K$26:$K$29</c:f>
              <c:numCache>
                <c:formatCode>0%</c:formatCode>
                <c:ptCount val="4"/>
                <c:pt idx="0">
                  <c:v>0.44</c:v>
                </c:pt>
                <c:pt idx="1">
                  <c:v>0.35</c:v>
                </c:pt>
                <c:pt idx="2">
                  <c:v>0.35</c:v>
                </c:pt>
                <c:pt idx="3">
                  <c:v>0.27</c:v>
                </c:pt>
              </c:numCache>
            </c:numRef>
          </c:val>
          <c:extLst>
            <c:ext xmlns:c16="http://schemas.microsoft.com/office/drawing/2014/chart" uri="{C3380CC4-5D6E-409C-BE32-E72D297353CC}">
              <c16:uniqueId val="{00000002-44B6-4CC6-B84C-5F27319B5525}"/>
            </c:ext>
          </c:extLst>
        </c:ser>
        <c:ser>
          <c:idx val="2"/>
          <c:order val="2"/>
          <c:tx>
            <c:strRef>
              <c:f>Sheet1!$L$25</c:f>
              <c:strCache>
                <c:ptCount val="1"/>
                <c:pt idx="0">
                  <c:v>SEER 14 - 15.99</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3">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Sheet1!$I$26:$I$29</c:f>
              <c:numCache>
                <c:formatCode>General</c:formatCode>
                <c:ptCount val="4"/>
                <c:pt idx="0">
                  <c:v>2016</c:v>
                </c:pt>
                <c:pt idx="1">
                  <c:v>2017</c:v>
                </c:pt>
                <c:pt idx="2">
                  <c:v>2018</c:v>
                </c:pt>
                <c:pt idx="3">
                  <c:v>2019</c:v>
                </c:pt>
              </c:numCache>
            </c:numRef>
          </c:cat>
          <c:val>
            <c:numRef>
              <c:f>Sheet1!$L$26:$L$29</c:f>
              <c:numCache>
                <c:formatCode>0%</c:formatCode>
                <c:ptCount val="4"/>
                <c:pt idx="0">
                  <c:v>0.48</c:v>
                </c:pt>
                <c:pt idx="1">
                  <c:v>0.57999999999999996</c:v>
                </c:pt>
                <c:pt idx="2">
                  <c:v>0.56000000000000005</c:v>
                </c:pt>
                <c:pt idx="3">
                  <c:v>0.64</c:v>
                </c:pt>
              </c:numCache>
            </c:numRef>
          </c:val>
          <c:extLst>
            <c:ext xmlns:c16="http://schemas.microsoft.com/office/drawing/2014/chart" uri="{C3380CC4-5D6E-409C-BE32-E72D297353CC}">
              <c16:uniqueId val="{00000003-44B6-4CC6-B84C-5F27319B5525}"/>
            </c:ext>
          </c:extLst>
        </c:ser>
        <c:ser>
          <c:idx val="3"/>
          <c:order val="3"/>
          <c:tx>
            <c:strRef>
              <c:f>Sheet1!$M$25</c:f>
              <c:strCache>
                <c:ptCount val="1"/>
                <c:pt idx="0">
                  <c:v>SEER 16 or greater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4">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Sheet1!$I$26:$I$29</c:f>
              <c:numCache>
                <c:formatCode>General</c:formatCode>
                <c:ptCount val="4"/>
                <c:pt idx="0">
                  <c:v>2016</c:v>
                </c:pt>
                <c:pt idx="1">
                  <c:v>2017</c:v>
                </c:pt>
                <c:pt idx="2">
                  <c:v>2018</c:v>
                </c:pt>
                <c:pt idx="3">
                  <c:v>2019</c:v>
                </c:pt>
              </c:numCache>
            </c:numRef>
          </c:cat>
          <c:val>
            <c:numRef>
              <c:f>Sheet1!$M$26:$M$29</c:f>
              <c:numCache>
                <c:formatCode>0%</c:formatCode>
                <c:ptCount val="4"/>
                <c:pt idx="0">
                  <c:v>7.0000000000000007E-2</c:v>
                </c:pt>
                <c:pt idx="1">
                  <c:v>0.06</c:v>
                </c:pt>
                <c:pt idx="2">
                  <c:v>0.08</c:v>
                </c:pt>
                <c:pt idx="3">
                  <c:v>0.08</c:v>
                </c:pt>
              </c:numCache>
            </c:numRef>
          </c:val>
          <c:extLst>
            <c:ext xmlns:c16="http://schemas.microsoft.com/office/drawing/2014/chart" uri="{C3380CC4-5D6E-409C-BE32-E72D297353CC}">
              <c16:uniqueId val="{00000004-44B6-4CC6-B84C-5F27319B5525}"/>
            </c:ext>
          </c:extLst>
        </c:ser>
        <c:dLbls>
          <c:showLegendKey val="0"/>
          <c:showVal val="1"/>
          <c:showCatName val="0"/>
          <c:showSerName val="0"/>
          <c:showPercent val="0"/>
          <c:showBubbleSize val="0"/>
        </c:dLbls>
        <c:gapWidth val="75"/>
        <c:overlap val="100"/>
        <c:axId val="2109749183"/>
        <c:axId val="2109749599"/>
      </c:barChart>
      <c:catAx>
        <c:axId val="21097491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109749599"/>
        <c:crosses val="autoZero"/>
        <c:auto val="1"/>
        <c:lblAlgn val="ctr"/>
        <c:lblOffset val="100"/>
        <c:noMultiLvlLbl val="0"/>
      </c:catAx>
      <c:valAx>
        <c:axId val="2109749599"/>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2109749183"/>
        <c:crosses val="autoZero"/>
        <c:crossBetween val="between"/>
      </c:valAx>
      <c:spPr>
        <a:noFill/>
        <a:ln>
          <a:noFill/>
        </a:ln>
        <a:effectLst/>
      </c:spPr>
    </c:plotArea>
    <c:legend>
      <c:legendPos val="b"/>
      <c:layout>
        <c:manualLayout>
          <c:xMode val="edge"/>
          <c:yMode val="edge"/>
          <c:x val="0.05"/>
          <c:y val="0.9435806620642081"/>
          <c:w val="0.9"/>
          <c:h val="5.6419337935791937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02998E-E9FB-4FFD-B5C3-D61D4F8EF49A}" type="datetimeFigureOut">
              <a:rPr lang="en-US" smtClean="0"/>
              <a:t>10/17/2022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972EDE-810A-4681-A379-3AF02F27B578}" type="slidenum">
              <a:rPr lang="en-US" smtClean="0"/>
              <a:t>‹#›</a:t>
            </a:fld>
            <a:endParaRPr lang="en-US"/>
          </a:p>
        </p:txBody>
      </p:sp>
    </p:spTree>
    <p:extLst>
      <p:ext uri="{BB962C8B-B14F-4D97-AF65-F5344CB8AC3E}">
        <p14:creationId xmlns:p14="http://schemas.microsoft.com/office/powerpoint/2010/main" val="3291619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unsplash.com/@stp_com?utm_source=unsplash&amp;utm_medium=referral&amp;utm_content=creditCopyText"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unsplash.com/collections/2455891/idaho-sawtooth-mountains?utm_source=unsplash&amp;utm_medium=referral&amp;utm_content=creditCopyText"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by </a:t>
            </a:r>
            <a:r>
              <a:rPr lang="en-US" dirty="0">
                <a:hlinkClick r:id="rId3"/>
              </a:rPr>
              <a:t>Tim Peterson</a:t>
            </a:r>
            <a:r>
              <a:rPr lang="en-US" dirty="0"/>
              <a:t> on </a:t>
            </a:r>
            <a:r>
              <a:rPr lang="en-US" dirty="0" err="1">
                <a:hlinkClick r:id="rId4"/>
              </a:rPr>
              <a:t>Unsplash</a:t>
            </a:r>
            <a:r>
              <a:rPr lang="en-US" dirty="0"/>
              <a:t> </a:t>
            </a:r>
          </a:p>
        </p:txBody>
      </p:sp>
      <p:sp>
        <p:nvSpPr>
          <p:cNvPr id="4" name="Slide Number Placeholder 3"/>
          <p:cNvSpPr>
            <a:spLocks noGrp="1"/>
          </p:cNvSpPr>
          <p:nvPr>
            <p:ph type="sldNum" sz="quarter" idx="10"/>
          </p:nvPr>
        </p:nvSpPr>
        <p:spPr/>
        <p:txBody>
          <a:bodyPr/>
          <a:lstStyle/>
          <a:p>
            <a:fld id="{7C3CDD49-BAB0-49A7-AC16-890857683C51}" type="slidenum">
              <a:rPr lang="en-US" smtClean="0"/>
              <a:t>1</a:t>
            </a:fld>
            <a:endParaRPr lang="en-US"/>
          </a:p>
        </p:txBody>
      </p:sp>
    </p:spTree>
    <p:extLst>
      <p:ext uri="{BB962C8B-B14F-4D97-AF65-F5344CB8AC3E}">
        <p14:creationId xmlns:p14="http://schemas.microsoft.com/office/powerpoint/2010/main" val="1415108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effectLst/>
                <a:latin typeface="+mn-lt"/>
                <a:ea typeface="Segoe UI" panose="020B0502040204020203" pitchFamily="34" charset="0"/>
                <a:cs typeface="Times New Roman" panose="02020603050405020304" pitchFamily="18" charset="0"/>
              </a:rPr>
              <a:t>As the selection of “mix-and-match” products increases, market observers should expect to see inverter-driven outdoor units that have been historically associated with ductless heat pumps used with a variety of product types, including ductless, ducted, and central indoor units.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effectLst/>
                <a:latin typeface="+mn-lt"/>
                <a:ea typeface="Segoe UI" panose="020B0502040204020203" pitchFamily="34" charset="0"/>
                <a:cs typeface="Times New Roman" panose="02020603050405020304" pitchFamily="18" charset="0"/>
              </a:rPr>
              <a:t>An outdoor unit is an ASHP or DHP unit located on the outside of the house, that has the compressor and the condensing coil/evaporator coil.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effectLst/>
                <a:latin typeface="+mn-lt"/>
                <a:ea typeface="Segoe UI" panose="020B0502040204020203" pitchFamily="34" charset="0"/>
                <a:cs typeface="Times New Roman" panose="02020603050405020304" pitchFamily="18" charset="0"/>
              </a:rPr>
              <a:t>Distributor sales data model numbers typically include the model’s outdoor unit. The efficiency of a system is based on the efficiency of the outdoor unit.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dirty="0">
              <a:effectLst/>
              <a:latin typeface="+mn-lt"/>
              <a:ea typeface="Segoe UI" panose="020B0502040204020203"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ea typeface="Segoe UI" panose="020B0502040204020203" pitchFamily="34" charset="0"/>
                <a:cs typeface="Times New Roman" panose="02020603050405020304" pitchFamily="18" charset="0"/>
              </a:rPr>
              <a:t>In the past, outdoor units could be confidently assigned to a specific system type. That is less likely to be true in the future.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ea typeface="Segoe UI" panose="020B0502040204020203" pitchFamily="34" charset="0"/>
                <a:cs typeface="Times New Roman" panose="02020603050405020304" pitchFamily="18" charset="0"/>
              </a:rPr>
              <a:t>With manufacturer product lines increasingly mixing and matching equipment, outdoor units (especially inverter-driven outdoor units) will be used with a variety of systems, making it harder to identify the specific application for these compressor units.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ea typeface="Segoe UI" panose="020B0502040204020203" pitchFamily="34" charset="0"/>
                <a:cs typeface="Times New Roman" panose="02020603050405020304" pitchFamily="18" charset="0"/>
              </a:rPr>
              <a:t>At the same time, there is evidence that these high performance, high efficiency products do not yet represent the bulk of market sales. Analysis of regional distributor sales trends from 2016-2019 indicate that products are clustering in the middle of the efficiency spectrum while sales of the highest tiers are relatively flat.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Segoe UI" panose="020B0502040204020203" pitchFamily="34" charset="0"/>
              <a:ea typeface="Segoe UI" panose="020B0502040204020203" pitchFamily="34" charset="0"/>
              <a:cs typeface="Times New Roman" panose="02020603050405020304" pitchFamily="18" charset="0"/>
            </a:endParaRPr>
          </a:p>
          <a:p>
            <a:r>
              <a:rPr lang="en-US" sz="1800" i="1" dirty="0">
                <a:solidFill>
                  <a:schemeClr val="tx2"/>
                </a:solidFill>
              </a:rPr>
              <a:t>How can the region track the proliferation of these systems?</a:t>
            </a:r>
          </a:p>
          <a:p>
            <a:r>
              <a:rPr lang="en-US" sz="1800" i="1" dirty="0">
                <a:solidFill>
                  <a:schemeClr val="tx2"/>
                </a:solidFill>
              </a:rPr>
              <a:t>Are programs seeing evidence of this (yet)?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Segoe UI Light" panose="020B0502040204020203" pitchFamily="34" charset="0"/>
              <a:ea typeface="Segoe UI" panose="020B0502040204020203"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7972EDE-810A-4681-A379-3AF02F27B578}" type="slidenum">
              <a:rPr lang="en-US" smtClean="0"/>
              <a:t>10</a:t>
            </a:fld>
            <a:endParaRPr lang="en-US"/>
          </a:p>
        </p:txBody>
      </p:sp>
    </p:spTree>
    <p:extLst>
      <p:ext uri="{BB962C8B-B14F-4D97-AF65-F5344CB8AC3E}">
        <p14:creationId xmlns:p14="http://schemas.microsoft.com/office/powerpoint/2010/main" val="310737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Segoe UI" panose="020B0502040204020203" pitchFamily="34" charset="0"/>
              </a:rPr>
              <a:t>It's not necessarily outdoor units being associated with a variety of product types, it's more that DHPs are being associated with new indoor configurations. </a:t>
            </a:r>
          </a:p>
          <a:p>
            <a:r>
              <a:rPr lang="en-US" sz="1800" dirty="0">
                <a:effectLst/>
                <a:latin typeface="Segoe UI" panose="020B0502040204020203" pitchFamily="34" charset="0"/>
              </a:rPr>
              <a:t>Not the end of the world from an efficiency mix perspective (we can tell the efficiency of the unit from the outdoor unit), we just don't know how that air is being delivered inside, which is more a UEC issue… we expect those of you working in programs might be seeing some of these “mix and match” systems… maybe they are concentrated in New Construction… stock studies and longitudinal market tracking will help us understand. </a:t>
            </a:r>
          </a:p>
          <a:p>
            <a:endParaRPr lang="en-US" sz="180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134E58"/>
                </a:solidFill>
                <a:effectLst/>
                <a:latin typeface="Segoe UI" panose="020B0502040204020203" pitchFamily="34" charset="0"/>
                <a:ea typeface="Segoe UI" panose="020B0502040204020203" pitchFamily="34" charset="0"/>
                <a:cs typeface="Times New Roman" panose="02020603050405020304" pitchFamily="18" charset="0"/>
              </a:rPr>
              <a:t>Implication/Recommendation: The region should continue to look out for the emergence of these “mix-and-match” products and ensure that program tracking, field research or market research verify both the installed outdoor unit and what it is paired with. If these “mix-and-match” products become more prevalent, tracking sales of and studying the energy consumption of these systems will become increasingly important to accurately characterizing the market. </a:t>
            </a:r>
            <a:endParaRPr lang="en-US" sz="1800" dirty="0">
              <a:effectLst/>
              <a:latin typeface="Segoe UI" panose="020B0502040204020203" pitchFamily="34" charset="0"/>
              <a:ea typeface="Segoe UI" panose="020B0502040204020203" pitchFamily="34" charset="0"/>
              <a:cs typeface="Times New Roman" panose="02020603050405020304" pitchFamily="18" charset="0"/>
            </a:endParaRPr>
          </a:p>
          <a:p>
            <a:endParaRPr lang="en-US" sz="18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Segoe UI" panose="020B0502040204020203" pitchFamily="34" charset="0"/>
              <a:ea typeface="Segoe UI" panose="020B0502040204020203"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7972EDE-810A-4681-A379-3AF02F27B578}" type="slidenum">
              <a:rPr lang="en-US" smtClean="0"/>
              <a:t>11</a:t>
            </a:fld>
            <a:endParaRPr lang="en-US"/>
          </a:p>
        </p:txBody>
      </p:sp>
    </p:spTree>
    <p:extLst>
      <p:ext uri="{BB962C8B-B14F-4D97-AF65-F5344CB8AC3E}">
        <p14:creationId xmlns:p14="http://schemas.microsoft.com/office/powerpoint/2010/main" val="3804395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important to note that while these trends emerged somewhat loudly from our interviews, it’s difficult to confirm/disconfirm the velocity of the change happening, as the tracking systems and product categories we use right now might not be sufficient. </a:t>
            </a:r>
          </a:p>
          <a:p>
            <a:r>
              <a:rPr lang="en-US" dirty="0"/>
              <a:t>In future rounds of analysis, BPA is focused on testing efforts to estimate the portion of the market that is variable speed (not always directly related to HSPF), but sorting out the design of installed systems might require more detailed information from programs, permits, or stock studies.</a:t>
            </a:r>
          </a:p>
          <a:p>
            <a:r>
              <a:rPr lang="en-US" dirty="0"/>
              <a:t>Note that some of the challenges associated with discerning the efficient option have been documented by NEEA and others in on-going work. This is also the subject of NEEA’s effort to develop VSHP archetypes that account for performance differences by climate, home type, equipment size and so on. </a:t>
            </a:r>
          </a:p>
          <a:p>
            <a:endParaRPr lang="en-US" dirty="0"/>
          </a:p>
          <a:p>
            <a:r>
              <a:rPr lang="en-US" sz="1800" dirty="0">
                <a:effectLst/>
                <a:latin typeface="Segoe UI" panose="020B0502040204020203" pitchFamily="34" charset="0"/>
                <a:ea typeface="Segoe UI" panose="020B0502040204020203" pitchFamily="34" charset="0"/>
                <a:cs typeface="Times New Roman" panose="02020603050405020304" pitchFamily="18" charset="0"/>
              </a:rPr>
              <a:t>Test procedures used to derive Heating Seasonal Performance Factor (HSPF) and Seasonal Energy Efficient Ratio (SEER), can underrepresent the performance of variable speed equipment because current test procedures do not account for the control algorithms of variable capacity equipment.</a:t>
            </a:r>
          </a:p>
          <a:p>
            <a:endParaRPr lang="en-US" sz="1800" dirty="0">
              <a:effectLst/>
              <a:latin typeface="Segoe UI" panose="020B0502040204020203" pitchFamily="34" charset="0"/>
              <a:ea typeface="Segoe UI" panose="020B0502040204020203" pitchFamily="34" charset="0"/>
              <a:cs typeface="Times New Roman" panose="02020603050405020304" pitchFamily="18" charset="0"/>
            </a:endParaRPr>
          </a:p>
          <a:p>
            <a:r>
              <a:rPr lang="en-US" sz="1800" dirty="0">
                <a:effectLst/>
                <a:latin typeface="Segoe UI" panose="020B0502040204020203" pitchFamily="34" charset="0"/>
                <a:ea typeface="Segoe UI" panose="020B0502040204020203" pitchFamily="34" charset="0"/>
                <a:cs typeface="Times New Roman" panose="02020603050405020304" pitchFamily="18" charset="0"/>
              </a:rPr>
              <a:t>These “mix and match systems” often integrate a DHP style outdoor unit, but are not necessarily consistent with how we think of a typical DHP system.</a:t>
            </a:r>
          </a:p>
          <a:p>
            <a:endParaRPr lang="en-US" sz="1800" dirty="0">
              <a:effectLst/>
              <a:latin typeface="Segoe UI" panose="020B0502040204020203"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7972EDE-810A-4681-A379-3AF02F27B578}" type="slidenum">
              <a:rPr lang="en-US" smtClean="0"/>
              <a:t>12</a:t>
            </a:fld>
            <a:endParaRPr lang="en-US"/>
          </a:p>
        </p:txBody>
      </p:sp>
    </p:spTree>
    <p:extLst>
      <p:ext uri="{BB962C8B-B14F-4D97-AF65-F5344CB8AC3E}">
        <p14:creationId xmlns:p14="http://schemas.microsoft.com/office/powerpoint/2010/main" val="335820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sought to update our understanding of the overall supply chain and, by extension, the coverage of the sales data.</a:t>
            </a:r>
          </a:p>
        </p:txBody>
      </p:sp>
      <p:sp>
        <p:nvSpPr>
          <p:cNvPr id="4" name="Slide Number Placeholder 3"/>
          <p:cNvSpPr>
            <a:spLocks noGrp="1"/>
          </p:cNvSpPr>
          <p:nvPr>
            <p:ph type="sldNum" sz="quarter" idx="5"/>
          </p:nvPr>
        </p:nvSpPr>
        <p:spPr/>
        <p:txBody>
          <a:bodyPr/>
          <a:lstStyle/>
          <a:p>
            <a:fld id="{67972EDE-810A-4681-A379-3AF02F27B578}" type="slidenum">
              <a:rPr lang="en-US" smtClean="0"/>
              <a:t>13</a:t>
            </a:fld>
            <a:endParaRPr lang="en-US"/>
          </a:p>
        </p:txBody>
      </p:sp>
    </p:spTree>
    <p:extLst>
      <p:ext uri="{BB962C8B-B14F-4D97-AF65-F5344CB8AC3E}">
        <p14:creationId xmlns:p14="http://schemas.microsoft.com/office/powerpoint/2010/main" val="3027521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 adjustment we made to the residential supply chain this year is to acknowledge the presence of online and retail sales that can flow both directly to contractors and, to a lesser extent, to homeowners. </a:t>
            </a:r>
          </a:p>
          <a:p>
            <a:r>
              <a:rPr lang="en-US" dirty="0"/>
              <a:t>Estimates of the product volume flowing through this channel vary by product, with DHPs and CAC the most commonly mentioned. For any of you not regularly shopping for heating or cooling equipment, you can buy a DHP directly through Home Depot.com now, and there are several large online suppliers, HVAC direct.com, AC online.com… you’ll see a variety of equipment available there.</a:t>
            </a:r>
          </a:p>
          <a:p>
            <a:r>
              <a:rPr lang="en-US" dirty="0"/>
              <a:t>The challenge is accessing information about the RELATIVE volume of sales flowing through this channel at this point. Some contacts were dismissive of this trend, but most acknowledged it was real and growing. Those willing to estimate tended to report “double digits” (as opposed to single digits, which some folks have heard for years)… maybe as high as 10-15%?</a:t>
            </a:r>
          </a:p>
          <a:p>
            <a:r>
              <a:rPr lang="en-US" dirty="0"/>
              <a:t>No one knows exactly how large, as one contact put it “everyone wants that number.” </a:t>
            </a:r>
          </a:p>
        </p:txBody>
      </p:sp>
      <p:sp>
        <p:nvSpPr>
          <p:cNvPr id="4" name="Slide Number Placeholder 3"/>
          <p:cNvSpPr>
            <a:spLocks noGrp="1"/>
          </p:cNvSpPr>
          <p:nvPr>
            <p:ph type="sldNum" sz="quarter" idx="5"/>
          </p:nvPr>
        </p:nvSpPr>
        <p:spPr/>
        <p:txBody>
          <a:bodyPr/>
          <a:lstStyle/>
          <a:p>
            <a:fld id="{67972EDE-810A-4681-A379-3AF02F27B578}" type="slidenum">
              <a:rPr lang="en-US" smtClean="0"/>
              <a:t>14</a:t>
            </a:fld>
            <a:endParaRPr lang="en-US"/>
          </a:p>
        </p:txBody>
      </p:sp>
    </p:spTree>
    <p:extLst>
      <p:ext uri="{BB962C8B-B14F-4D97-AF65-F5344CB8AC3E}">
        <p14:creationId xmlns:p14="http://schemas.microsoft.com/office/powerpoint/2010/main" val="4259886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In interviews, contacts described increased residential sales, this was described as reflecting overall investment in residential comfort and renovations, with families working and schooling from home.</a:t>
            </a:r>
          </a:p>
          <a:p>
            <a:pPr marL="171450" lvl="0" indent="-171450">
              <a:buFont typeface="Arial" panose="020B0604020202020204" pitchFamily="34" charset="0"/>
              <a:buChar char="•"/>
            </a:pPr>
            <a:r>
              <a:rPr lang="en-US" sz="1800" dirty="0">
                <a:effectLst/>
                <a:latin typeface="Segoe UI" panose="020B0502040204020203" pitchFamily="34" charset="0"/>
                <a:ea typeface="Segoe UI" panose="020B0502040204020203" pitchFamily="34" charset="0"/>
                <a:cs typeface="Times New Roman" panose="02020603050405020304" pitchFamily="18" charset="0"/>
              </a:rPr>
              <a:t>One contact noted that people “weren’t even changing their filters” and are now interested in additional air quality technologies such as UV light or advanced filtration. </a:t>
            </a:r>
          </a:p>
          <a:p>
            <a:pPr marL="171450" lvl="0" indent="-171450">
              <a:buFont typeface="Arial" panose="020B0604020202020204" pitchFamily="34" charset="0"/>
              <a:buChar char="•"/>
            </a:pPr>
            <a:r>
              <a:rPr lang="en-US" sz="1800" dirty="0">
                <a:effectLst/>
                <a:latin typeface="Segoe UI" panose="020B0502040204020203" pitchFamily="34" charset="0"/>
                <a:ea typeface="Segoe UI" panose="020B0502040204020203" pitchFamily="34" charset="0"/>
                <a:cs typeface="Times New Roman" panose="02020603050405020304" pitchFamily="18" charset="0"/>
              </a:rPr>
              <a:t>Electrification effect, particularly in areas of the Northwest influenced by codes and policies designed to combat climate change. </a:t>
            </a:r>
            <a:r>
              <a:rPr lang="en-US" sz="1800" i="1" dirty="0">
                <a:effectLst/>
                <a:latin typeface="Segoe UI" panose="020B0502040204020203" pitchFamily="34" charset="0"/>
                <a:ea typeface="Segoe UI" panose="020B0502040204020203" pitchFamily="34" charset="0"/>
                <a:cs typeface="Times New Roman" panose="02020603050405020304" pitchFamily="18" charset="0"/>
              </a:rPr>
              <a:t>We have 99% furnace and 28 SEER furnace on the market right now.</a:t>
            </a:r>
          </a:p>
          <a:p>
            <a:pPr marL="171450" lvl="0" indent="-171450">
              <a:buFont typeface="Arial" panose="020B0604020202020204" pitchFamily="34" charset="0"/>
              <a:buChar char="•"/>
            </a:pPr>
            <a:r>
              <a:rPr lang="en-US" sz="1800" dirty="0">
                <a:effectLst/>
                <a:latin typeface="Segoe UI" panose="020B0502040204020203" pitchFamily="34" charset="0"/>
                <a:ea typeface="Segoe UI" panose="020B0502040204020203" pitchFamily="34" charset="0"/>
                <a:cs typeface="Times New Roman" panose="02020603050405020304" pitchFamily="18" charset="0"/>
              </a:rPr>
              <a:t>Expanding the number and configurations of homes that can be effectively served by heat pump technology by combining ductless and ducted equipment and replacing forced air furnaces</a:t>
            </a:r>
          </a:p>
          <a:p>
            <a:pPr marL="285750" marR="0" indent="-285750">
              <a:lnSpc>
                <a:spcPct val="107000"/>
              </a:lnSpc>
              <a:spcBef>
                <a:spcPts val="0"/>
              </a:spcBef>
              <a:spcAft>
                <a:spcPts val="800"/>
              </a:spcAft>
              <a:buFont typeface="Arial" panose="020B0604020202020204" pitchFamily="34" charset="0"/>
              <a:buChar char="•"/>
            </a:pPr>
            <a:endParaRPr lang="en-US" sz="1800" dirty="0">
              <a:effectLst/>
              <a:latin typeface="Segoe UI" panose="020B0502040204020203" pitchFamily="34" charset="0"/>
              <a:cs typeface="Times New Roman" panose="02020603050405020304" pitchFamily="18" charset="0"/>
            </a:endParaRPr>
          </a:p>
          <a:p>
            <a:pPr marL="0" marR="0" indent="0">
              <a:lnSpc>
                <a:spcPct val="107000"/>
              </a:lnSpc>
              <a:spcBef>
                <a:spcPts val="0"/>
              </a:spcBef>
              <a:spcAft>
                <a:spcPts val="800"/>
              </a:spcAft>
              <a:buFont typeface="Arial" panose="020B0604020202020204" pitchFamily="34" charset="0"/>
              <a:buNone/>
            </a:pPr>
            <a:r>
              <a:rPr lang="en-US" sz="1800" dirty="0">
                <a:effectLst/>
                <a:latin typeface="Segoe UI" panose="020B0502040204020203" pitchFamily="34" charset="0"/>
                <a:cs typeface="Times New Roman" panose="02020603050405020304" pitchFamily="18" charset="0"/>
              </a:rPr>
              <a:t>Electrification and whole home solutions consistent with prior years’ AHR findings.</a:t>
            </a:r>
            <a:endParaRPr lang="en-US" dirty="0"/>
          </a:p>
        </p:txBody>
      </p:sp>
      <p:sp>
        <p:nvSpPr>
          <p:cNvPr id="4" name="Slide Number Placeholder 3"/>
          <p:cNvSpPr>
            <a:spLocks noGrp="1"/>
          </p:cNvSpPr>
          <p:nvPr>
            <p:ph type="sldNum" sz="quarter" idx="5"/>
          </p:nvPr>
        </p:nvSpPr>
        <p:spPr/>
        <p:txBody>
          <a:bodyPr/>
          <a:lstStyle/>
          <a:p>
            <a:fld id="{67972EDE-810A-4681-A379-3AF02F27B578}" type="slidenum">
              <a:rPr lang="en-US" smtClean="0"/>
              <a:t>15</a:t>
            </a:fld>
            <a:endParaRPr lang="en-US"/>
          </a:p>
        </p:txBody>
      </p:sp>
    </p:spTree>
    <p:extLst>
      <p:ext uri="{BB962C8B-B14F-4D97-AF65-F5344CB8AC3E}">
        <p14:creationId xmlns:p14="http://schemas.microsoft.com/office/powerpoint/2010/main" val="3983702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turn to some details on specific technologies.</a:t>
            </a:r>
          </a:p>
          <a:p>
            <a:endParaRPr lang="en-US" dirty="0"/>
          </a:p>
          <a:p>
            <a:r>
              <a:rPr lang="en-US" dirty="0"/>
              <a:t>BPA’s</a:t>
            </a:r>
            <a:r>
              <a:rPr lang="en-US" baseline="0" dirty="0"/>
              <a:t> Res HVAC </a:t>
            </a:r>
            <a:r>
              <a:rPr lang="en-US" dirty="0"/>
              <a:t>Market model (completed in 2019) indicates that approximately 60,000 central system ASHP were sold in the NW in 2018.  Interviewees largely agreed with this estimate—note that they also report total sales are increasing.</a:t>
            </a:r>
          </a:p>
          <a:p>
            <a:endParaRPr lang="en-US" dirty="0"/>
          </a:p>
          <a:p>
            <a:r>
              <a:rPr lang="en-US" dirty="0"/>
              <a:t>Largest share is in HSPF 8.5. Sales below 8.2 dropped to zero over the past two years as they are below code minimum. </a:t>
            </a:r>
          </a:p>
          <a:p>
            <a:r>
              <a:rPr lang="en-US" dirty="0"/>
              <a:t>Set to increase in 2023.</a:t>
            </a:r>
          </a:p>
          <a:p>
            <a:r>
              <a:rPr lang="en-US" dirty="0"/>
              <a:t>We see slight drops in HSPF 9.0 and 12.0. </a:t>
            </a:r>
          </a:p>
          <a:p>
            <a:endParaRPr lang="en-US" dirty="0"/>
          </a:p>
          <a:p>
            <a:pPr marL="171450" indent="-171450">
              <a:buFont typeface="Arial" panose="020B0604020202020204" pitchFamily="34" charset="0"/>
              <a:buChar char="•"/>
            </a:pPr>
            <a:r>
              <a:rPr lang="en-US" dirty="0"/>
              <a:t>Sales increasing, interviewees agree with total market estimate</a:t>
            </a:r>
          </a:p>
          <a:p>
            <a:pPr marL="171450" indent="-171450">
              <a:buFont typeface="Arial" panose="020B0604020202020204" pitchFamily="34" charset="0"/>
              <a:buChar char="•"/>
            </a:pPr>
            <a:r>
              <a:rPr lang="en-US" dirty="0"/>
              <a:t>Market momentum toward heat pumps</a:t>
            </a:r>
          </a:p>
          <a:p>
            <a:pPr marL="171450" indent="-171450">
              <a:buFont typeface="Arial" panose="020B0604020202020204" pitchFamily="34" charset="0"/>
              <a:buChar char="•"/>
            </a:pPr>
            <a:r>
              <a:rPr lang="en-US" dirty="0"/>
              <a:t>Sales clustering in mid-efficiency tier</a:t>
            </a:r>
          </a:p>
          <a:p>
            <a:endParaRPr lang="en-US" dirty="0"/>
          </a:p>
          <a:p>
            <a:r>
              <a:rPr lang="en-US" dirty="0"/>
              <a:t>(Note that mid-efficiency tier is still more efficient than other technology options.)</a:t>
            </a:r>
          </a:p>
          <a:p>
            <a:endParaRPr lang="en-US" dirty="0"/>
          </a:p>
          <a:p>
            <a:pPr marL="0" marR="0">
              <a:lnSpc>
                <a:spcPct val="107000"/>
              </a:lnSpc>
              <a:spcBef>
                <a:spcPts val="0"/>
              </a:spcBef>
              <a:spcAft>
                <a:spcPts val="800"/>
              </a:spcAft>
            </a:pPr>
            <a:r>
              <a:rPr lang="en-US" sz="1200" dirty="0">
                <a:effectLst/>
                <a:latin typeface="Segoe UI" panose="020B0502040204020203" pitchFamily="34" charset="0"/>
                <a:ea typeface="Segoe UI" panose="020B0502040204020203" pitchFamily="34" charset="0"/>
                <a:cs typeface="Times New Roman" panose="02020603050405020304" pitchFamily="18" charset="0"/>
              </a:rPr>
              <a:t>Regarding cooling efficiency as measured by SEER ratings, 80% or more of all sales have been at SEER 14 for four years in a row. The top bin, SEER 16 has been stable at 18% for three years in a row.   </a:t>
            </a:r>
          </a:p>
          <a:p>
            <a:pPr marL="0" marR="0">
              <a:spcBef>
                <a:spcPts val="0"/>
              </a:spcBef>
              <a:spcAft>
                <a:spcPts val="800"/>
              </a:spcAft>
            </a:pPr>
            <a:r>
              <a:rPr lang="en-US" sz="1200" dirty="0">
                <a:effectLst/>
                <a:latin typeface="Segoe UI" panose="020B0502040204020203" pitchFamily="34" charset="0"/>
                <a:ea typeface="Segoe UI" panose="020B0502040204020203" pitchFamily="34" charset="0"/>
                <a:cs typeface="Times New Roman" panose="02020603050405020304" pitchFamily="18" charset="0"/>
              </a:rPr>
              <a:t>Pretty uninteresting graph…. Shows the stability of SEER ratings in ASHP efficiency mix. Note that these products are typically marketed and selected based on HEATING efficiency, so the SEER level reflects the efficiency of the fans and compressors in heat pumps selected for heating. </a:t>
            </a:r>
            <a:endParaRPr lang="en-US" dirty="0"/>
          </a:p>
          <a:p>
            <a:endParaRPr lang="en-US" dirty="0"/>
          </a:p>
        </p:txBody>
      </p:sp>
      <p:sp>
        <p:nvSpPr>
          <p:cNvPr id="4" name="Slide Number Placeholder 3"/>
          <p:cNvSpPr>
            <a:spLocks noGrp="1"/>
          </p:cNvSpPr>
          <p:nvPr>
            <p:ph type="sldNum" sz="quarter" idx="5"/>
          </p:nvPr>
        </p:nvSpPr>
        <p:spPr/>
        <p:txBody>
          <a:bodyPr/>
          <a:lstStyle/>
          <a:p>
            <a:fld id="{67972EDE-810A-4681-A379-3AF02F27B578}" type="slidenum">
              <a:rPr lang="en-US" smtClean="0"/>
              <a:t>16</a:t>
            </a:fld>
            <a:endParaRPr lang="en-US"/>
          </a:p>
        </p:txBody>
      </p:sp>
    </p:spTree>
    <p:extLst>
      <p:ext uri="{BB962C8B-B14F-4D97-AF65-F5344CB8AC3E}">
        <p14:creationId xmlns:p14="http://schemas.microsoft.com/office/powerpoint/2010/main" val="39920348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about DHPs…</a:t>
            </a:r>
          </a:p>
          <a:p>
            <a:endParaRPr lang="en-US" dirty="0"/>
          </a:p>
          <a:p>
            <a:r>
              <a:rPr lang="en-US"/>
              <a:t>BPA’s</a:t>
            </a:r>
            <a:r>
              <a:rPr lang="en-US" baseline="0"/>
              <a:t> Res HVAC </a:t>
            </a:r>
            <a:r>
              <a:rPr lang="en-US"/>
              <a:t>Market </a:t>
            </a:r>
            <a:r>
              <a:rPr lang="en-US" dirty="0"/>
              <a:t>model indicates that approximately 40,000 DHPs were sold in the NW in 2018. Mix of responses indicate that it should be higher. All 13 respondents reported that DHP sales increased from 2018 to 2019 and continued to do so in 2020. </a:t>
            </a:r>
          </a:p>
          <a:p>
            <a:r>
              <a:rPr lang="en-US" dirty="0"/>
              <a:t>Year over year sales increasing.</a:t>
            </a:r>
          </a:p>
          <a:p>
            <a:r>
              <a:rPr lang="en-US" dirty="0"/>
              <a:t>Cold climate sales increasing, particularly east of Cascades, supported by program activity</a:t>
            </a:r>
          </a:p>
          <a:p>
            <a:endParaRPr lang="en-US" dirty="0"/>
          </a:p>
          <a:p>
            <a:r>
              <a:rPr lang="en-US" b="1" dirty="0"/>
              <a:t>Overall findings consistent with what we learned at AHR last year.</a:t>
            </a:r>
          </a:p>
        </p:txBody>
      </p:sp>
      <p:sp>
        <p:nvSpPr>
          <p:cNvPr id="4" name="Slide Number Placeholder 3"/>
          <p:cNvSpPr>
            <a:spLocks noGrp="1"/>
          </p:cNvSpPr>
          <p:nvPr>
            <p:ph type="sldNum" sz="quarter" idx="5"/>
          </p:nvPr>
        </p:nvSpPr>
        <p:spPr/>
        <p:txBody>
          <a:bodyPr/>
          <a:lstStyle/>
          <a:p>
            <a:fld id="{67972EDE-810A-4681-A379-3AF02F27B578}" type="slidenum">
              <a:rPr lang="en-US" smtClean="0"/>
              <a:t>17</a:t>
            </a:fld>
            <a:endParaRPr lang="en-US"/>
          </a:p>
        </p:txBody>
      </p:sp>
    </p:spTree>
    <p:extLst>
      <p:ext uri="{BB962C8B-B14F-4D97-AF65-F5344CB8AC3E}">
        <p14:creationId xmlns:p14="http://schemas.microsoft.com/office/powerpoint/2010/main" val="37529511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Market observers have speculated that DHPs are being sold through paths other than traditional HVAC distribution… for example electrical distributors or retail and online sales.</a:t>
            </a:r>
          </a:p>
          <a:p>
            <a:r>
              <a:rPr lang="en-US" sz="1800" dirty="0"/>
              <a:t>It is true that some electrical distributors are selling DHPs, but at a very low level relative to their HVAC counter parts.</a:t>
            </a:r>
          </a:p>
          <a:p>
            <a:endParaRPr lang="en-US" sz="1800" dirty="0"/>
          </a:p>
          <a:p>
            <a:r>
              <a:rPr lang="en-US" sz="1800" dirty="0"/>
              <a:t>However, the portion of sales through online and retail outlets is harder to estimate and is reportedly “growing”…. This remains a gap.</a:t>
            </a:r>
          </a:p>
          <a:p>
            <a:endParaRPr lang="en-US" sz="1800" dirty="0"/>
          </a:p>
          <a:p>
            <a:r>
              <a:rPr lang="en-US" sz="1800" dirty="0"/>
              <a:t>Direct to consumer sources are not captured in existing data, and they are difficult to estimate (myriad players, different business models, online sales). </a:t>
            </a:r>
            <a:r>
              <a:rPr lang="en-US" sz="1800" dirty="0" err="1"/>
              <a:t>HVACdirect</a:t>
            </a:r>
            <a:r>
              <a:rPr lang="en-US" sz="1800" dirty="0"/>
              <a:t>, AC online, Home Depot.com, DIY specialists. Products come ready to install with instructions, just need licensed contractor to make the connection. </a:t>
            </a:r>
          </a:p>
          <a:p>
            <a:r>
              <a:rPr lang="en-US" sz="1800" dirty="0"/>
              <a:t>It’s important to keep in mind that the HVAC distributors we interviewed see these online sales as a threat and tend to be dismissive. Most would not estimate a volume, in part because they do not have visibility into that channel. Estimating this will be increasingly important.</a:t>
            </a:r>
          </a:p>
          <a:p>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i="1" spc="0" dirty="0"/>
              <a:t>Estimates varied from zero to 10%, most offered 5% or less</a:t>
            </a:r>
            <a:endParaRPr lang="en-US" sz="1800" dirty="0"/>
          </a:p>
          <a:p>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chemeClr val="accent3">
                    <a:lumMod val="50000"/>
                  </a:schemeClr>
                </a:solidFill>
                <a:effectLst/>
                <a:latin typeface="Segoe UI" panose="020B0502040204020203" pitchFamily="34" charset="0"/>
                <a:ea typeface="Segoe UI" panose="020B0502040204020203" pitchFamily="34" charset="0"/>
                <a:cs typeface="Times New Roman" panose="02020603050405020304" pitchFamily="18" charset="0"/>
              </a:rPr>
              <a:t>“Online [sales] are probably more than electrical or plumbing distributors. I think online is higher than you think, maybe 10-20%.”</a:t>
            </a:r>
            <a:endParaRPr lang="en-US" sz="1200" dirty="0">
              <a:solidFill>
                <a:schemeClr val="accent3">
                  <a:lumMod val="50000"/>
                </a:schemeClr>
              </a:solidFill>
              <a:effectLst/>
              <a:latin typeface="Segoe UI" panose="020B0502040204020203" pitchFamily="34" charset="0"/>
              <a:ea typeface="Segoe UI" panose="020B0502040204020203"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7972EDE-810A-4681-A379-3AF02F27B578}" type="slidenum">
              <a:rPr lang="en-US" smtClean="0"/>
              <a:t>18</a:t>
            </a:fld>
            <a:endParaRPr lang="en-US"/>
          </a:p>
        </p:txBody>
      </p:sp>
    </p:spTree>
    <p:extLst>
      <p:ext uri="{BB962C8B-B14F-4D97-AF65-F5344CB8AC3E}">
        <p14:creationId xmlns:p14="http://schemas.microsoft.com/office/powerpoint/2010/main" val="34269972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t>Natural gas furnace sales have been pretty consistent over the past four years… a slight increase toward 95+ AFUE, but a persistent 30% or more at 80-90.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4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t>This suggests a somewhat bifurcated market –  (indicative of condensing furnace)</a:t>
            </a:r>
          </a:p>
          <a:p>
            <a:endParaRPr lang="en-US" sz="4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effectLst/>
                <a:latin typeface="Segoe UI" panose="020B0502040204020203" pitchFamily="34" charset="0"/>
                <a:ea typeface="Segoe UI" panose="020B0502040204020203" pitchFamily="34" charset="0"/>
                <a:cs typeface="Times New Roman" panose="02020603050405020304" pitchFamily="18" charset="0"/>
              </a:rPr>
              <a:t>The team asked the 10 contacts with experience selling natural gas furnaces about that market estimate. Seven contacts reported this estimate seemed reasonable, while three argued that the estimate is too low. </a:t>
            </a:r>
            <a:endParaRPr lang="en-US" sz="4000" dirty="0"/>
          </a:p>
          <a:p>
            <a:r>
              <a:rPr lang="en-US" sz="4000" dirty="0"/>
              <a:t>Market size estimate earned mixed assessments. 110,000-160,000 vs. 100k</a:t>
            </a:r>
          </a:p>
          <a:p>
            <a:r>
              <a:rPr lang="en-US" sz="4000" dirty="0"/>
              <a:t>Sales increasing, low natural gas costs, existing infrastructure</a:t>
            </a:r>
          </a:p>
          <a:p>
            <a:endParaRPr lang="en-US" dirty="0"/>
          </a:p>
          <a:p>
            <a:r>
              <a:rPr lang="en-US" dirty="0"/>
              <a:t>Increased sales could be from new construction, conversion of existing electric and converting legacy oil heat/delivered fuels. We don’t know precisely if natural gas equipment is taking load from specific equipment.</a:t>
            </a:r>
          </a:p>
        </p:txBody>
      </p:sp>
      <p:sp>
        <p:nvSpPr>
          <p:cNvPr id="4" name="Slide Number Placeholder 3"/>
          <p:cNvSpPr>
            <a:spLocks noGrp="1"/>
          </p:cNvSpPr>
          <p:nvPr>
            <p:ph type="sldNum" sz="quarter" idx="5"/>
          </p:nvPr>
        </p:nvSpPr>
        <p:spPr/>
        <p:txBody>
          <a:bodyPr/>
          <a:lstStyle/>
          <a:p>
            <a:fld id="{67972EDE-810A-4681-A379-3AF02F27B578}" type="slidenum">
              <a:rPr lang="en-US" smtClean="0"/>
              <a:t>19</a:t>
            </a:fld>
            <a:endParaRPr lang="en-US"/>
          </a:p>
        </p:txBody>
      </p:sp>
    </p:spTree>
    <p:extLst>
      <p:ext uri="{BB962C8B-B14F-4D97-AF65-F5344CB8AC3E}">
        <p14:creationId xmlns:p14="http://schemas.microsoft.com/office/powerpoint/2010/main" val="1610276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3CDD49-BAB0-49A7-AC16-890857683C51}" type="slidenum">
              <a:rPr lang="en-US" smtClean="0"/>
              <a:t>2</a:t>
            </a:fld>
            <a:endParaRPr lang="en-US"/>
          </a:p>
        </p:txBody>
      </p:sp>
    </p:spTree>
    <p:extLst>
      <p:ext uri="{BB962C8B-B14F-4D97-AF65-F5344CB8AC3E}">
        <p14:creationId xmlns:p14="http://schemas.microsoft.com/office/powerpoint/2010/main" val="31917545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ea typeface="Segoe UI" panose="020B0502040204020203" pitchFamily="34" charset="0"/>
                <a:cs typeface="Times New Roman" panose="02020603050405020304" pitchFamily="18" charset="0"/>
              </a:rPr>
              <a:t>Finally, CAC…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Segoe UI" panose="020B0502040204020203" pitchFamily="34" charset="0"/>
              <a:ea typeface="Segoe UI" panose="020B0502040204020203"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ea typeface="Segoe UI" panose="020B0502040204020203" pitchFamily="34" charset="0"/>
                <a:cs typeface="Times New Roman" panose="02020603050405020304" pitchFamily="18" charset="0"/>
              </a:rPr>
              <a:t>The</a:t>
            </a:r>
            <a:r>
              <a:rPr lang="en-US" sz="1800" baseline="0" dirty="0">
                <a:effectLst/>
                <a:latin typeface="Segoe UI" panose="020B0502040204020203" pitchFamily="34" charset="0"/>
                <a:ea typeface="Segoe UI" panose="020B0502040204020203" pitchFamily="34" charset="0"/>
                <a:cs typeface="Times New Roman" panose="02020603050405020304" pitchFamily="18" charset="0"/>
              </a:rPr>
              <a:t> market model estimated </a:t>
            </a:r>
            <a:r>
              <a:rPr lang="en-US" sz="1800" dirty="0">
                <a:effectLst/>
                <a:latin typeface="Segoe UI" panose="020B0502040204020203" pitchFamily="34" charset="0"/>
                <a:ea typeface="Segoe UI" panose="020B0502040204020203" pitchFamily="34" charset="0"/>
                <a:cs typeface="Times New Roman" panose="02020603050405020304" pitchFamily="18" charset="0"/>
              </a:rPr>
              <a:t>that 76,000 CAC systems were sold in the Pacific Northwest region in 2018. Eight interviewed</a:t>
            </a:r>
            <a:r>
              <a:rPr lang="en-US" sz="1800" baseline="0" dirty="0">
                <a:effectLst/>
                <a:latin typeface="Segoe UI" panose="020B0502040204020203" pitchFamily="34" charset="0"/>
                <a:ea typeface="Segoe UI" panose="020B0502040204020203" pitchFamily="34" charset="0"/>
                <a:cs typeface="Times New Roman" panose="02020603050405020304" pitchFamily="18" charset="0"/>
              </a:rPr>
              <a:t> </a:t>
            </a:r>
            <a:r>
              <a:rPr lang="en-US" sz="1800" dirty="0">
                <a:effectLst/>
                <a:latin typeface="Segoe UI" panose="020B0502040204020203" pitchFamily="34" charset="0"/>
                <a:ea typeface="Segoe UI" panose="020B0502040204020203" pitchFamily="34" charset="0"/>
                <a:cs typeface="Times New Roman" panose="02020603050405020304" pitchFamily="18" charset="0"/>
              </a:rPr>
              <a:t>market actors sold CAC systems, six of whom agreed that this market sales estimate is reasonable while offering caveats indicating uncertainty.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Segoe UI" panose="020B0502040204020203" pitchFamily="34" charset="0"/>
              <a:ea typeface="Segoe UI" panose="020B0502040204020203"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Segoe UI" panose="020B0502040204020203" pitchFamily="34" charset="0"/>
                <a:ea typeface="Segoe UI" panose="020B0502040204020203" pitchFamily="34" charset="0"/>
                <a:cs typeface="Times New Roman" panose="02020603050405020304" pitchFamily="18" charset="0"/>
              </a:rPr>
              <a:t>The trends show an encouraging shift toward higher efficiency products, although sales at the highest tier remain flat (SEER 13 is the current federal minimum, set to increase in 2023).   </a:t>
            </a:r>
          </a:p>
          <a:p>
            <a:endParaRPr lang="en-US" sz="4000" dirty="0"/>
          </a:p>
          <a:p>
            <a:r>
              <a:rPr lang="en-US" sz="4000" dirty="0"/>
              <a:t>Sales trends less clear; increasing interest in cooling, but competition with heat pumps.</a:t>
            </a:r>
          </a:p>
          <a:p>
            <a:r>
              <a:rPr lang="en-US" sz="4000" dirty="0"/>
              <a:t>Pandemic increased interest in home cooling last year</a:t>
            </a:r>
          </a:p>
          <a:p>
            <a:r>
              <a:rPr lang="en-US" sz="4000" i="1" dirty="0"/>
              <a:t>“We still sell air conditioners, but we are focusing on heat pumps</a:t>
            </a:r>
            <a:endParaRPr lang="en-US" sz="1800" dirty="0">
              <a:effectLst/>
              <a:latin typeface="Segoe UI" panose="020B0502040204020203" pitchFamily="34" charset="0"/>
              <a:ea typeface="Segoe UI" panose="020B0502040204020203"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Segoe UI" panose="020B0502040204020203" pitchFamily="34" charset="0"/>
              <a:ea typeface="Segoe UI" panose="020B0502040204020203"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ea typeface="Segoe UI" panose="020B0502040204020203" pitchFamily="34" charset="0"/>
                <a:cs typeface="Times New Roman" panose="02020603050405020304" pitchFamily="18" charset="0"/>
              </a:rPr>
              <a:t>Consistent with AHR results, which indicated that whole home cooling is increasing… it will be interesting to see if more of these systems become heat pumps and provide both heating and cooling. Some have speculated the existing natural gas equipment fleet could be used as backup in this scenario…</a:t>
            </a:r>
          </a:p>
          <a:p>
            <a:endParaRPr lang="en-US" dirty="0"/>
          </a:p>
        </p:txBody>
      </p:sp>
      <p:sp>
        <p:nvSpPr>
          <p:cNvPr id="4" name="Slide Number Placeholder 3"/>
          <p:cNvSpPr>
            <a:spLocks noGrp="1"/>
          </p:cNvSpPr>
          <p:nvPr>
            <p:ph type="sldNum" sz="quarter" idx="5"/>
          </p:nvPr>
        </p:nvSpPr>
        <p:spPr/>
        <p:txBody>
          <a:bodyPr/>
          <a:lstStyle/>
          <a:p>
            <a:fld id="{67972EDE-810A-4681-A379-3AF02F27B578}" type="slidenum">
              <a:rPr lang="en-US" smtClean="0"/>
              <a:t>20</a:t>
            </a:fld>
            <a:endParaRPr lang="en-US"/>
          </a:p>
        </p:txBody>
      </p:sp>
    </p:spTree>
    <p:extLst>
      <p:ext uri="{BB962C8B-B14F-4D97-AF65-F5344CB8AC3E}">
        <p14:creationId xmlns:p14="http://schemas.microsoft.com/office/powerpoint/2010/main" val="23268129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quick caveat that we were really focused on the residential market and had a more specific set of questions for the residential product sales… we included some high level commercial trends and supply chain questions, but do NOT have the same level of detail. So, just a few slides here. </a:t>
            </a:r>
          </a:p>
        </p:txBody>
      </p:sp>
      <p:sp>
        <p:nvSpPr>
          <p:cNvPr id="4" name="Slide Number Placeholder 3"/>
          <p:cNvSpPr>
            <a:spLocks noGrp="1"/>
          </p:cNvSpPr>
          <p:nvPr>
            <p:ph type="sldNum" sz="quarter" idx="5"/>
          </p:nvPr>
        </p:nvSpPr>
        <p:spPr/>
        <p:txBody>
          <a:bodyPr/>
          <a:lstStyle/>
          <a:p>
            <a:fld id="{67972EDE-810A-4681-A379-3AF02F27B578}" type="slidenum">
              <a:rPr lang="en-US" smtClean="0"/>
              <a:t>21</a:t>
            </a:fld>
            <a:endParaRPr lang="en-US"/>
          </a:p>
        </p:txBody>
      </p:sp>
    </p:spTree>
    <p:extLst>
      <p:ext uri="{BB962C8B-B14F-4D97-AF65-F5344CB8AC3E}">
        <p14:creationId xmlns:p14="http://schemas.microsoft.com/office/powerpoint/2010/main" val="17456321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Segoe UI" panose="020B0502040204020203" pitchFamily="34" charset="0"/>
                <a:ea typeface="Segoe UI" panose="020B0502040204020203" pitchFamily="34" charset="0"/>
                <a:cs typeface="Times New Roman" panose="02020603050405020304" pitchFamily="18" charset="0"/>
              </a:rPr>
              <a:t>It’s clear that manufacturer reps have influence in the commercial market, and are often involved in specifying or influencing specs for custom equipment. Man reps also have some influence on what is stocked at distribution.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Segoe UI" panose="020B0502040204020203" pitchFamily="34" charset="0"/>
                <a:ea typeface="Segoe UI" panose="020B0502040204020203" pitchFamily="34" charset="0"/>
                <a:cs typeface="Times New Roman" panose="02020603050405020304" pitchFamily="18" charset="0"/>
              </a:rPr>
              <a:t>We also heard that traditional HVAC distributors (those operating general supply houses) sell some commercial equipment, although this tends to be non-custom, commodity type equipment that is bought “off the shelf”…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Segoe UI" panose="020B0502040204020203" pitchFamily="34" charset="0"/>
                <a:ea typeface="Segoe UI" panose="020B0502040204020203" pitchFamily="34" charset="0"/>
                <a:cs typeface="Times New Roman" panose="02020603050405020304" pitchFamily="18" charset="0"/>
              </a:rPr>
              <a:t>What’s new in this diagram is acknowledging the presence of “hybrid” organizations (some have called them “super reps”) that fulfill both roles—they rep specific products like a “traditional” manufacturer rep, but they also sell the products (as a traditional distributor might). They also tend to provide system design and mechanical engineering type services and work with design+build firms and others specifying in the commercial market. We added these entities to the diagram here.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Segoe UI" panose="020B0502040204020203" pitchFamily="34" charset="0"/>
                <a:ea typeface="Segoe UI" panose="020B0502040204020203" pitchFamily="34" charset="0"/>
                <a:cs typeface="Times New Roman" panose="02020603050405020304" pitchFamily="18" charset="0"/>
              </a:rPr>
              <a:t>This is different from the general supply house organization associated with traditional HVAC distribution. These “hybrid” or “super rep” organizations are more common in the commercial market and are distinct in that they are manufacturer reps who ALSO sell products directly, generally with design or consulting services embedded. Air Reps and Johnson Barrow are examples of these types of organizations. </a:t>
            </a:r>
            <a:r>
              <a:rPr lang="en-US" sz="2800" dirty="0">
                <a:solidFill>
                  <a:srgbClr val="000000"/>
                </a:solidFill>
                <a:effectLst/>
                <a:latin typeface="Segoe UI" panose="020B0502040204020203" pitchFamily="34" charset="0"/>
                <a:ea typeface="Segoe UI" panose="020B0502040204020203" pitchFamily="34" charset="0"/>
                <a:cs typeface="Times New Roman" panose="02020603050405020304" pitchFamily="18" charset="0"/>
              </a:rPr>
              <a:t>(Geary Pacific and </a:t>
            </a:r>
            <a:r>
              <a:rPr lang="en-US" sz="2800" dirty="0" err="1">
                <a:solidFill>
                  <a:srgbClr val="000000"/>
                </a:solidFill>
                <a:effectLst/>
                <a:latin typeface="Segoe UI" panose="020B0502040204020203" pitchFamily="34" charset="0"/>
                <a:ea typeface="Segoe UI" panose="020B0502040204020203" pitchFamily="34" charset="0"/>
                <a:cs typeface="Times New Roman" panose="02020603050405020304" pitchFamily="18" charset="0"/>
              </a:rPr>
              <a:t>Airefco</a:t>
            </a:r>
            <a:r>
              <a:rPr lang="en-US" sz="2800" dirty="0">
                <a:solidFill>
                  <a:srgbClr val="000000"/>
                </a:solidFill>
                <a:effectLst/>
                <a:latin typeface="Segoe UI" panose="020B0502040204020203" pitchFamily="34" charset="0"/>
                <a:ea typeface="Segoe UI" panose="020B0502040204020203" pitchFamily="34" charset="0"/>
                <a:cs typeface="Times New Roman" panose="02020603050405020304" pitchFamily="18" charset="0"/>
              </a:rPr>
              <a:t> are examples of traditional distributors that operate general supply houses.)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000000"/>
                </a:solidFill>
                <a:effectLst/>
                <a:latin typeface="Segoe UI" panose="020B0502040204020203" pitchFamily="34" charset="0"/>
                <a:ea typeface="Segoe UI" panose="020B0502040204020203" pitchFamily="34" charset="0"/>
                <a:cs typeface="Times New Roman" panose="02020603050405020304" pitchFamily="18" charset="0"/>
              </a:rPr>
              <a:t>In addition, the product flow arrows from </a:t>
            </a:r>
            <a:r>
              <a:rPr lang="en-US" sz="2800" dirty="0" smtClean="0">
                <a:solidFill>
                  <a:srgbClr val="000000"/>
                </a:solidFill>
                <a:effectLst/>
                <a:latin typeface="Segoe UI" panose="020B0502040204020203" pitchFamily="34" charset="0"/>
                <a:ea typeface="Segoe UI" panose="020B0502040204020203" pitchFamily="34" charset="0"/>
                <a:cs typeface="Times New Roman" panose="02020603050405020304" pitchFamily="18" charset="0"/>
              </a:rPr>
              <a:t>manufacturer </a:t>
            </a:r>
            <a:r>
              <a:rPr lang="en-US" sz="2800" dirty="0">
                <a:solidFill>
                  <a:srgbClr val="000000"/>
                </a:solidFill>
                <a:effectLst/>
                <a:latin typeface="Segoe UI" panose="020B0502040204020203" pitchFamily="34" charset="0"/>
                <a:ea typeface="Segoe UI" panose="020B0502040204020203" pitchFamily="34" charset="0"/>
                <a:cs typeface="Times New Roman" panose="02020603050405020304" pitchFamily="18" charset="0"/>
              </a:rPr>
              <a:t>to man rep to contractor are not solid…it’s not so much that the </a:t>
            </a:r>
            <a:r>
              <a:rPr lang="en-US" sz="2800" dirty="0" smtClean="0">
                <a:solidFill>
                  <a:srgbClr val="000000"/>
                </a:solidFill>
                <a:effectLst/>
                <a:latin typeface="Segoe UI" panose="020B0502040204020203" pitchFamily="34" charset="0"/>
                <a:ea typeface="Segoe UI" panose="020B0502040204020203" pitchFamily="34" charset="0"/>
                <a:cs typeface="Times New Roman" panose="02020603050405020304" pitchFamily="18" charset="0"/>
              </a:rPr>
              <a:t>manufacturer </a:t>
            </a:r>
            <a:r>
              <a:rPr lang="en-US" sz="2800" dirty="0">
                <a:solidFill>
                  <a:srgbClr val="000000"/>
                </a:solidFill>
                <a:effectLst/>
                <a:latin typeface="Segoe UI" panose="020B0502040204020203" pitchFamily="34" charset="0"/>
                <a:ea typeface="Segoe UI" panose="020B0502040204020203" pitchFamily="34" charset="0"/>
                <a:cs typeface="Times New Roman" panose="02020603050405020304" pitchFamily="18" charset="0"/>
              </a:rPr>
              <a:t>rep is stocking and delivering product (the hybrid orgs are) as much as the man reps are influencing product choice and sales. The man rep can and will facilitate product sales—working closely with the mechanical engineer designing and specifying equipment and will facilitate direct sales to commercial sites/site contacts. Reps are also influencing wholesale customers (distributors).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srgbClr val="000000"/>
              </a:solidFill>
              <a:effectLst/>
              <a:latin typeface="Segoe UI" panose="020B0502040204020203" pitchFamily="34" charset="0"/>
              <a:ea typeface="Segoe UI" panose="020B0502040204020203"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000000"/>
                </a:solidFill>
                <a:effectLst/>
                <a:latin typeface="Segoe UI" panose="020B0502040204020203" pitchFamily="34" charset="0"/>
                <a:ea typeface="Segoe UI" panose="020B0502040204020203" pitchFamily="34" charset="0"/>
                <a:cs typeface="Times New Roman" panose="02020603050405020304" pitchFamily="18" charset="0"/>
              </a:rPr>
              <a:t>A high level takeaway for the commercial market. It can be somewhat unsatisfying to have so many grey areas and overlapping roles, but it is important to acknowledge that the commercial market includes a range of professionals and suppliers that do not neatly comply with our definitions. This hieroglyph map provides a conceptual framework for understanding the three main sources of product in the commercial market. The extent to which one or another path dominates will reflect the type of equipment, the type of project, and the project contact (is it an existing building, a design+build firm, a contractor with an emergency repair?).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Segoe UI" panose="020B0502040204020203" pitchFamily="34" charset="0"/>
              <a:ea typeface="Segoe UI" panose="020B0502040204020203"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7972EDE-810A-4681-A379-3AF02F27B578}" type="slidenum">
              <a:rPr lang="en-US" smtClean="0"/>
              <a:t>22</a:t>
            </a:fld>
            <a:endParaRPr lang="en-US"/>
          </a:p>
        </p:txBody>
      </p:sp>
    </p:spTree>
    <p:extLst>
      <p:ext uri="{BB962C8B-B14F-4D97-AF65-F5344CB8AC3E}">
        <p14:creationId xmlns:p14="http://schemas.microsoft.com/office/powerpoint/2010/main" val="1493662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just talked a bit about this, but we asked specifically about the role of traditional distribution organizations in the commercial market. Remember, our main objective was to understand the coverage of the regional HVAC distributor data set, not characterize the entire commercial market. What did we hear?</a:t>
            </a:r>
          </a:p>
          <a:p>
            <a:r>
              <a:rPr lang="en-US" dirty="0"/>
              <a:t>Traditional “distribution” organizations – those big HVAC supply houses do not play a major role in commercial equipment sales, but interviewees indicated that high volume, commodity, non-custom commercial equipment is often sold through traditional distributors. </a:t>
            </a:r>
          </a:p>
          <a:p>
            <a:endParaRPr lang="en-US" dirty="0"/>
          </a:p>
          <a:p>
            <a:r>
              <a:rPr lang="en-US" dirty="0"/>
              <a:t>There is some contradiction here, as these products are often technically available from these distributors, but we don’t see this volume from the NEEA collected distributor dataset. It could be that the sales data to not reflect commercial equipment sales well, or that a different set of distributors is involved.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chemeClr val="accent4">
                    <a:lumMod val="50000"/>
                  </a:schemeClr>
                </a:solidFill>
              </a:rPr>
              <a:t>“All of that equipment flows through traditional HVAC distribution. Rep firms come in when you get into very large mechanical equipment.”</a:t>
            </a:r>
          </a:p>
          <a:p>
            <a:endParaRPr lang="en-US" dirty="0"/>
          </a:p>
        </p:txBody>
      </p:sp>
      <p:sp>
        <p:nvSpPr>
          <p:cNvPr id="4" name="Slide Number Placeholder 3"/>
          <p:cNvSpPr>
            <a:spLocks noGrp="1"/>
          </p:cNvSpPr>
          <p:nvPr>
            <p:ph type="sldNum" sz="quarter" idx="5"/>
          </p:nvPr>
        </p:nvSpPr>
        <p:spPr/>
        <p:txBody>
          <a:bodyPr/>
          <a:lstStyle/>
          <a:p>
            <a:fld id="{67972EDE-810A-4681-A379-3AF02F27B578}" type="slidenum">
              <a:rPr lang="en-US" smtClean="0"/>
              <a:t>23</a:t>
            </a:fld>
            <a:endParaRPr lang="en-US"/>
          </a:p>
        </p:txBody>
      </p:sp>
    </p:spTree>
    <p:extLst>
      <p:ext uri="{BB962C8B-B14F-4D97-AF65-F5344CB8AC3E}">
        <p14:creationId xmlns:p14="http://schemas.microsoft.com/office/powerpoint/2010/main" val="4978771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Consistent with AHRI, with maybe more emphasis on air filtration and air quality from the pandemic.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chemeClr val="accent5"/>
                </a:solidFill>
              </a:rPr>
              <a:t>“We are cleaning up combustion more now. Oftentimes, trends start in the residential sector first because there is so much volume, then commercial tends to follow.”</a:t>
            </a:r>
          </a:p>
          <a:p>
            <a:endParaRPr lang="en-US" dirty="0"/>
          </a:p>
          <a:p>
            <a:r>
              <a:rPr lang="en-US" dirty="0"/>
              <a:t>Here’s what we heard to watch for in the commercial market.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accent4">
                    <a:lumMod val="75000"/>
                  </a:schemeClr>
                </a:solidFill>
              </a:rPr>
              <a:t>VRF; particularly in retrofit applications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accent4">
                    <a:lumMod val="75000"/>
                  </a:schemeClr>
                </a:solidFill>
              </a:rPr>
              <a:t>Energy recovery ventilation; particularly </a:t>
            </a:r>
            <a:r>
              <a:rPr lang="en-US" sz="1200" b="0" kern="1200" baseline="0" dirty="0" err="1" smtClean="0">
                <a:solidFill>
                  <a:schemeClr val="accent4">
                    <a:lumMod val="75000"/>
                  </a:schemeClr>
                </a:solidFill>
              </a:rPr>
              <a:t>Ventacity</a:t>
            </a:r>
            <a:endParaRPr lang="en-US" sz="1200" b="0" kern="1200" baseline="0" dirty="0" smtClean="0">
              <a:solidFill>
                <a:schemeClr val="accent4">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accent4">
                    <a:lumMod val="75000"/>
                  </a:schemeClr>
                </a:solidFill>
              </a:rPr>
              <a:t>An </a:t>
            </a:r>
            <a:r>
              <a:rPr lang="en-US" sz="1200" b="0" kern="1200" baseline="0" dirty="0">
                <a:solidFill>
                  <a:schemeClr val="accent4">
                    <a:lumMod val="75000"/>
                  </a:schemeClr>
                </a:solidFill>
              </a:rPr>
              <a:t>increased focus on integrated design; building designed for ventilation and integration of HVAC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accent4">
                    <a:lumMod val="75000"/>
                  </a:schemeClr>
                </a:solidFill>
              </a:rPr>
              <a:t>New </a:t>
            </a:r>
            <a:r>
              <a:rPr lang="en-US" sz="1200" b="0" kern="1200" baseline="0" dirty="0">
                <a:solidFill>
                  <a:schemeClr val="accent4">
                    <a:lumMod val="75000"/>
                  </a:schemeClr>
                </a:solidFill>
              </a:rPr>
              <a:t>equipment includes specific equipment mentioned; </a:t>
            </a:r>
            <a:r>
              <a:rPr lang="en-US" sz="1200" b="0" kern="1200" baseline="0" dirty="0" err="1">
                <a:solidFill>
                  <a:schemeClr val="accent4">
                    <a:lumMod val="75000"/>
                  </a:schemeClr>
                </a:solidFill>
              </a:rPr>
              <a:t>Ephoca</a:t>
            </a:r>
            <a:r>
              <a:rPr lang="en-US" sz="1200" b="0" kern="1200" baseline="0" dirty="0">
                <a:solidFill>
                  <a:schemeClr val="accent4">
                    <a:lumMod val="75000"/>
                  </a:schemeClr>
                </a:solidFill>
              </a:rPr>
              <a:t> HPAC 2.0, CO2 hot water heating; new refrigerants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accent4">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accent4">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accent4">
                  <a:lumMod val="75000"/>
                </a:schemeClr>
              </a:solidFill>
            </a:endParaRPr>
          </a:p>
          <a:p>
            <a:endParaRPr lang="en-US" dirty="0"/>
          </a:p>
        </p:txBody>
      </p:sp>
      <p:sp>
        <p:nvSpPr>
          <p:cNvPr id="4" name="Slide Number Placeholder 3"/>
          <p:cNvSpPr>
            <a:spLocks noGrp="1"/>
          </p:cNvSpPr>
          <p:nvPr>
            <p:ph type="sldNum" sz="quarter" idx="5"/>
          </p:nvPr>
        </p:nvSpPr>
        <p:spPr/>
        <p:txBody>
          <a:bodyPr/>
          <a:lstStyle/>
          <a:p>
            <a:fld id="{67972EDE-810A-4681-A379-3AF02F27B578}" type="slidenum">
              <a:rPr lang="en-US" smtClean="0"/>
              <a:t>24</a:t>
            </a:fld>
            <a:endParaRPr lang="en-US"/>
          </a:p>
        </p:txBody>
      </p:sp>
    </p:spTree>
    <p:extLst>
      <p:ext uri="{BB962C8B-B14F-4D97-AF65-F5344CB8AC3E}">
        <p14:creationId xmlns:p14="http://schemas.microsoft.com/office/powerpoint/2010/main" val="24333612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972EDE-810A-4681-A379-3AF02F27B57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0759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scope included a separate task that analyzes and extrapolates regional HVAC sales, based on a distributor sales data set collected by NEEA. These data are used to establish the efficiency mix for the “big four” residential technologies. </a:t>
            </a:r>
          </a:p>
          <a:p>
            <a:r>
              <a:rPr lang="en-US" dirty="0"/>
              <a:t>The coverage from this distributor sales dataset has been consistent over the years (2016-2019).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chart shows the 2019</a:t>
            </a:r>
            <a:r>
              <a:rPr lang="en-US" baseline="0" dirty="0"/>
              <a:t> </a:t>
            </a:r>
            <a:r>
              <a:rPr lang="en-US" dirty="0"/>
              <a:t>sales</a:t>
            </a:r>
            <a:r>
              <a:rPr lang="en-US" baseline="0" dirty="0"/>
              <a:t> volume from 10 distributors (the dark red bars), and shows that they are about 35-45% of </a:t>
            </a:r>
            <a:r>
              <a:rPr lang="en-US" dirty="0"/>
              <a:t>the </a:t>
            </a:r>
            <a:r>
              <a:rPr lang="en-US" baseline="0" dirty="0"/>
              <a:t>total market </a:t>
            </a:r>
            <a:r>
              <a:rPr lang="en-US" dirty="0"/>
              <a:t>sales predicted</a:t>
            </a:r>
            <a:r>
              <a:rPr lang="en-US" baseline="0" dirty="0"/>
              <a:t> by</a:t>
            </a:r>
            <a:r>
              <a:rPr lang="en-US" dirty="0"/>
              <a:t> BPA’s current residential</a:t>
            </a:r>
            <a:r>
              <a:rPr lang="en-US" baseline="0" dirty="0"/>
              <a:t> </a:t>
            </a:r>
            <a:r>
              <a:rPr lang="en-US" dirty="0"/>
              <a:t>HVAC market model (the dark</a:t>
            </a:r>
            <a:r>
              <a:rPr lang="en-US" baseline="0" dirty="0"/>
              <a:t> grey bars)</a:t>
            </a:r>
            <a:r>
              <a:rPr lang="en-US" dirty="0"/>
              <a:t>. </a:t>
            </a:r>
          </a:p>
          <a:p>
            <a:r>
              <a:rPr lang="en-US" dirty="0"/>
              <a:t>The model’s total market sales estimates for</a:t>
            </a:r>
            <a:r>
              <a:rPr lang="en-US" baseline="0" dirty="0"/>
              <a:t> </a:t>
            </a:r>
            <a:r>
              <a:rPr lang="en-US" dirty="0"/>
              <a:t>gas furnaces are at about 100k per year. CAC, just under 80 and HP about 60, and DHP about 40. </a:t>
            </a:r>
          </a:p>
        </p:txBody>
      </p:sp>
      <p:sp>
        <p:nvSpPr>
          <p:cNvPr id="4" name="Slide Number Placeholder 3"/>
          <p:cNvSpPr>
            <a:spLocks noGrp="1"/>
          </p:cNvSpPr>
          <p:nvPr>
            <p:ph type="sldNum" sz="quarter" idx="5"/>
          </p:nvPr>
        </p:nvSpPr>
        <p:spPr/>
        <p:txBody>
          <a:bodyPr/>
          <a:lstStyle/>
          <a:p>
            <a:fld id="{67972EDE-810A-4681-A379-3AF02F27B578}" type="slidenum">
              <a:rPr lang="en-US" smtClean="0"/>
              <a:t>26</a:t>
            </a:fld>
            <a:endParaRPr lang="en-US"/>
          </a:p>
        </p:txBody>
      </p:sp>
    </p:spTree>
    <p:extLst>
      <p:ext uri="{BB962C8B-B14F-4D97-AF65-F5344CB8AC3E}">
        <p14:creationId xmlns:p14="http://schemas.microsoft.com/office/powerpoint/2010/main" val="33309882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asked contacts that sold or monitored the market for specific technologies to react to the model’s forecasted sales for each of the four primary residential technologies displayed on the prior slide.</a:t>
            </a:r>
          </a:p>
          <a:p>
            <a:r>
              <a:rPr lang="en-US" dirty="0"/>
              <a:t>Overall, contacts generally agreed that the estimates seemed reasonable. A few thought they were too low.</a:t>
            </a:r>
          </a:p>
          <a:p>
            <a:endParaRPr lang="en-US" dirty="0"/>
          </a:p>
          <a:p>
            <a:r>
              <a:rPr lang="en-US" dirty="0"/>
              <a:t>Several CAC respondents really couldn’t estimate. The one that thought it was low thought it should be closer to 100,000. </a:t>
            </a:r>
          </a:p>
          <a:p>
            <a:r>
              <a:rPr lang="en-US" dirty="0"/>
              <a:t>Similar, four ASHP couldn’t estimate total market. </a:t>
            </a:r>
          </a:p>
        </p:txBody>
      </p:sp>
      <p:sp>
        <p:nvSpPr>
          <p:cNvPr id="4" name="Slide Number Placeholder 3"/>
          <p:cNvSpPr>
            <a:spLocks noGrp="1"/>
          </p:cNvSpPr>
          <p:nvPr>
            <p:ph type="sldNum" sz="quarter" idx="5"/>
          </p:nvPr>
        </p:nvSpPr>
        <p:spPr/>
        <p:txBody>
          <a:bodyPr/>
          <a:lstStyle/>
          <a:p>
            <a:fld id="{67972EDE-810A-4681-A379-3AF02F27B578}" type="slidenum">
              <a:rPr lang="en-US" smtClean="0"/>
              <a:t>27</a:t>
            </a:fld>
            <a:endParaRPr lang="en-US"/>
          </a:p>
        </p:txBody>
      </p:sp>
    </p:spTree>
    <p:extLst>
      <p:ext uri="{BB962C8B-B14F-4D97-AF65-F5344CB8AC3E}">
        <p14:creationId xmlns:p14="http://schemas.microsoft.com/office/powerpoint/2010/main" val="14170128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ea typeface="Segoe UI" panose="020B0502040204020203" pitchFamily="34" charset="0"/>
                <a:cs typeface="Times New Roman" panose="02020603050405020304" pitchFamily="18" charset="0"/>
              </a:rPr>
              <a:t>The team asked contacts with residential product experience to discuss overall trends in product sales, how the sales path differs from residential products and about observed shifts in manufacturing, distribution, or costs. This is the equipment market actors reported selling.</a:t>
            </a:r>
          </a:p>
        </p:txBody>
      </p:sp>
      <p:sp>
        <p:nvSpPr>
          <p:cNvPr id="4" name="Slide Number Placeholder 3"/>
          <p:cNvSpPr>
            <a:spLocks noGrp="1"/>
          </p:cNvSpPr>
          <p:nvPr>
            <p:ph type="sldNum" sz="quarter" idx="5"/>
          </p:nvPr>
        </p:nvSpPr>
        <p:spPr/>
        <p:txBody>
          <a:bodyPr/>
          <a:lstStyle/>
          <a:p>
            <a:fld id="{67972EDE-810A-4681-A379-3AF02F27B578}" type="slidenum">
              <a:rPr lang="en-US" smtClean="0"/>
              <a:t>28</a:t>
            </a:fld>
            <a:endParaRPr lang="en-US"/>
          </a:p>
        </p:txBody>
      </p:sp>
    </p:spTree>
    <p:extLst>
      <p:ext uri="{BB962C8B-B14F-4D97-AF65-F5344CB8AC3E}">
        <p14:creationId xmlns:p14="http://schemas.microsoft.com/office/powerpoint/2010/main" val="12911708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ea typeface="Segoe UI" panose="020B0502040204020203" pitchFamily="34" charset="0"/>
                <a:cs typeface="Times New Roman" panose="02020603050405020304" pitchFamily="18" charset="0"/>
              </a:rPr>
              <a:t>The team asked contacts with commercial product experience to discuss overall trends in product sales, how the sales path differs from residential products and about observed shifts in manufacturing, distribution, or costs. This is the equipment market actors reported selling.</a:t>
            </a:r>
          </a:p>
          <a:p>
            <a:r>
              <a:rPr lang="en-US" dirty="0"/>
              <a:t>We did not dive deeply into each product (commercial was a secondary focus)</a:t>
            </a:r>
          </a:p>
        </p:txBody>
      </p:sp>
      <p:sp>
        <p:nvSpPr>
          <p:cNvPr id="4" name="Slide Number Placeholder 3"/>
          <p:cNvSpPr>
            <a:spLocks noGrp="1"/>
          </p:cNvSpPr>
          <p:nvPr>
            <p:ph type="sldNum" sz="quarter" idx="5"/>
          </p:nvPr>
        </p:nvSpPr>
        <p:spPr/>
        <p:txBody>
          <a:bodyPr/>
          <a:lstStyle/>
          <a:p>
            <a:fld id="{67972EDE-810A-4681-A379-3AF02F27B578}" type="slidenum">
              <a:rPr lang="en-US" smtClean="0"/>
              <a:t>29</a:t>
            </a:fld>
            <a:endParaRPr lang="en-US"/>
          </a:p>
        </p:txBody>
      </p:sp>
    </p:spTree>
    <p:extLst>
      <p:ext uri="{BB962C8B-B14F-4D97-AF65-F5344CB8AC3E}">
        <p14:creationId xmlns:p14="http://schemas.microsoft.com/office/powerpoint/2010/main" val="73892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972EDE-810A-4681-A379-3AF02F27B578}" type="slidenum">
              <a:rPr lang="en-US" smtClean="0"/>
              <a:t>3</a:t>
            </a:fld>
            <a:endParaRPr lang="en-US"/>
          </a:p>
        </p:txBody>
      </p:sp>
    </p:spTree>
    <p:extLst>
      <p:ext uri="{BB962C8B-B14F-4D97-AF65-F5344CB8AC3E}">
        <p14:creationId xmlns:p14="http://schemas.microsoft.com/office/powerpoint/2010/main" val="1891314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972EDE-810A-4681-A379-3AF02F27B578}" type="slidenum">
              <a:rPr lang="en-US" smtClean="0"/>
              <a:t>4</a:t>
            </a:fld>
            <a:endParaRPr lang="en-US"/>
          </a:p>
        </p:txBody>
      </p:sp>
    </p:spTree>
    <p:extLst>
      <p:ext uri="{BB962C8B-B14F-4D97-AF65-F5344CB8AC3E}">
        <p14:creationId xmlns:p14="http://schemas.microsoft.com/office/powerpoint/2010/main" val="729718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team completed 27 interviews in winter 2020/2021 with a mix of distributors (11 HVAC, 1 electrical), manufacturer reps (7) and key informants (8). Together, these contacts provided their insights on trends and supply chain dynamics in the regional HVAC industry. </a:t>
            </a:r>
          </a:p>
          <a:p>
            <a:r>
              <a:rPr lang="en-US" dirty="0"/>
              <a:t>We sought to complete interviews with electrical distributors as well, we prepared a list of 17, and screened 10 of them out because they did not sell HVAC equipment. </a:t>
            </a:r>
          </a:p>
          <a:p>
            <a:r>
              <a:rPr lang="en-US" dirty="0"/>
              <a:t>Our definition of “distributor” includes a mix of distributors that operate general supply houses (traditional distributors that sell products to contractors directly) and “hybrid” distributors that provide more technical and design services… those folks operate primarily in the commercial market. </a:t>
            </a:r>
          </a:p>
          <a:p>
            <a:r>
              <a:rPr lang="en-US" dirty="0"/>
              <a:t>We also sought to complete interviews with folks engaged with HVAC retail sales. We only had a few contacts from retail, and were not able to complete interviews with any of them.</a:t>
            </a:r>
          </a:p>
          <a:p>
            <a:endParaRPr lang="en-US" dirty="0"/>
          </a:p>
          <a:p>
            <a:r>
              <a:rPr lang="en-US" dirty="0"/>
              <a:t>We analyzed the findings from the interviews. Most of the data was qualitative, and the team identified themes and consistent responses. </a:t>
            </a:r>
            <a:endParaRPr lang="en-US" sz="1200" b="1" dirty="0">
              <a:effectLst/>
              <a:latin typeface="Segoe UI" panose="020B0502040204020203" pitchFamily="34" charset="0"/>
              <a:ea typeface="Segoe UI" panose="020B0502040204020203" pitchFamily="34" charset="0"/>
              <a:cs typeface="Times New Roman" panose="02020603050405020304" pitchFamily="18" charset="0"/>
            </a:endParaRPr>
          </a:p>
          <a:p>
            <a:pPr marL="0" marR="0">
              <a:spcBef>
                <a:spcPts val="0"/>
              </a:spcBef>
              <a:spcAft>
                <a:spcPts val="800"/>
              </a:spcAft>
            </a:pPr>
            <a:r>
              <a:rPr lang="en-US" sz="1200" dirty="0">
                <a:effectLst/>
                <a:latin typeface="Segoe UI" panose="020B0502040204020203" pitchFamily="34" charset="0"/>
                <a:ea typeface="Segoe UI" panose="020B0502040204020203"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67972EDE-810A-4681-A379-3AF02F27B578}" type="slidenum">
              <a:rPr lang="en-US" smtClean="0"/>
              <a:t>5</a:t>
            </a:fld>
            <a:endParaRPr lang="en-US"/>
          </a:p>
        </p:txBody>
      </p:sp>
    </p:spTree>
    <p:extLst>
      <p:ext uri="{BB962C8B-B14F-4D97-AF65-F5344CB8AC3E}">
        <p14:creationId xmlns:p14="http://schemas.microsoft.com/office/powerpoint/2010/main" val="3603413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few major trends jumped out, none of which are particularly new, but perhaps the urgency and progress indicates a shift is really underway.</a:t>
            </a:r>
          </a:p>
          <a:p>
            <a:r>
              <a:rPr lang="en-US" dirty="0"/>
              <a:t>We heard that consolidation had continued in the supply chain, although it seemed that this was occurring consistent with prior years. Manufacturers reaching deeper into the supply chain?</a:t>
            </a:r>
          </a:p>
          <a:p>
            <a:r>
              <a:rPr lang="en-US" dirty="0"/>
              <a:t>We heard a huge focus on efficiency, particularly in the heat pump market – but also in commercial. We’ll talk more about that.</a:t>
            </a:r>
          </a:p>
          <a:p>
            <a:r>
              <a:rPr lang="en-US" dirty="0"/>
              <a:t>We also heard a market focused on how the proliferating electrification and climate change policies might affect the market. These were not really complaints – more observations and maybe even anticipation that it could help them make the case for certain equipment.</a:t>
            </a:r>
          </a:p>
          <a:p>
            <a:r>
              <a:rPr lang="en-US" dirty="0"/>
              <a:t>Discussions about refrigerants have been going on for a while. Low global-warming potential refrigerants could increase performance and meet climate goals.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0" dirty="0"/>
              <a:t>(expanded applications for electric equipment + pressure to improve refrigerants)</a:t>
            </a:r>
          </a:p>
          <a:p>
            <a:r>
              <a:rPr lang="en-US" dirty="0"/>
              <a:t> </a:t>
            </a:r>
          </a:p>
        </p:txBody>
      </p:sp>
      <p:sp>
        <p:nvSpPr>
          <p:cNvPr id="4" name="Slide Number Placeholder 3"/>
          <p:cNvSpPr>
            <a:spLocks noGrp="1"/>
          </p:cNvSpPr>
          <p:nvPr>
            <p:ph type="sldNum" sz="quarter" idx="5"/>
          </p:nvPr>
        </p:nvSpPr>
        <p:spPr/>
        <p:txBody>
          <a:bodyPr/>
          <a:lstStyle/>
          <a:p>
            <a:fld id="{67972EDE-810A-4681-A379-3AF02F27B578}" type="slidenum">
              <a:rPr lang="en-US" smtClean="0"/>
              <a:t>6</a:t>
            </a:fld>
            <a:endParaRPr lang="en-US"/>
          </a:p>
        </p:txBody>
      </p:sp>
    </p:spTree>
    <p:extLst>
      <p:ext uri="{BB962C8B-B14F-4D97-AF65-F5344CB8AC3E}">
        <p14:creationId xmlns:p14="http://schemas.microsoft.com/office/powerpoint/2010/main" val="2356529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972EDE-810A-4681-A379-3AF02F27B578}" type="slidenum">
              <a:rPr lang="en-US" smtClean="0"/>
              <a:t>7</a:t>
            </a:fld>
            <a:endParaRPr lang="en-US"/>
          </a:p>
        </p:txBody>
      </p:sp>
    </p:spTree>
    <p:extLst>
      <p:ext uri="{BB962C8B-B14F-4D97-AF65-F5344CB8AC3E}">
        <p14:creationId xmlns:p14="http://schemas.microsoft.com/office/powerpoint/2010/main" val="1664654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an inverter driven world”</a:t>
            </a:r>
          </a:p>
          <a:p>
            <a:r>
              <a:rPr lang="en-US" dirty="0"/>
              <a:t>Variable speed inverter-driven equipment is enabling more efficient system design for many types of equipment (ducted, ductless, central air, even water heating)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pc="0" dirty="0"/>
              <a:t>VC equipment enabling more efficient system design for variety of equipment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pc="0" dirty="0"/>
              <a:t>Limitations of HSPF and SEER in discerning real-world performance particularly </a:t>
            </a:r>
            <a:r>
              <a:rPr lang="en-US" b="1" spc="0" dirty="0"/>
              <a:t>for variable capacity equipment</a:t>
            </a:r>
          </a:p>
          <a:p>
            <a:pPr marL="0" marR="0">
              <a:lnSpc>
                <a:spcPct val="107000"/>
              </a:lnSpc>
              <a:spcBef>
                <a:spcPts val="0"/>
              </a:spcBef>
              <a:spcAft>
                <a:spcPts val="800"/>
              </a:spcAft>
            </a:pPr>
            <a:endParaRPr lang="en-US" sz="1800" b="1" dirty="0">
              <a:solidFill>
                <a:srgbClr val="FFFFFF"/>
              </a:solidFill>
              <a:effectLst/>
              <a:latin typeface="Segoe UI" panose="020B0502040204020203" pitchFamily="34" charset="0"/>
              <a:ea typeface="Segoe UI" panose="020B0502040204020203" pitchFamily="34" charset="0"/>
              <a:cs typeface="Times New Roman" panose="02020603050405020304" pitchFamily="18" charset="0"/>
            </a:endParaRPr>
          </a:p>
          <a:p>
            <a:pPr marL="0" marR="0">
              <a:lnSpc>
                <a:spcPct val="107000"/>
              </a:lnSpc>
              <a:spcBef>
                <a:spcPts val="0"/>
              </a:spcBef>
              <a:spcAft>
                <a:spcPts val="800"/>
              </a:spcAft>
            </a:pPr>
            <a:r>
              <a:rPr lang="en-US" sz="1800" b="1" dirty="0">
                <a:solidFill>
                  <a:srgbClr val="FFFFFF"/>
                </a:solidFill>
                <a:effectLst/>
                <a:latin typeface="Segoe UI" panose="020B0502040204020203" pitchFamily="34" charset="0"/>
                <a:ea typeface="Segoe UI" panose="020B0502040204020203" pitchFamily="34" charset="0"/>
                <a:cs typeface="Times New Roman" panose="02020603050405020304" pitchFamily="18" charset="0"/>
              </a:rPr>
              <a:t>Terminology: Inverter-driven, variable capacity and variable speed equipment</a:t>
            </a:r>
            <a:endParaRPr lang="en-US" sz="1800" dirty="0">
              <a:effectLst/>
              <a:latin typeface="Segoe UI" panose="020B0502040204020203" pitchFamily="34" charset="0"/>
              <a:ea typeface="Segoe UI" panose="020B0502040204020203"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34A56"/>
                </a:solidFill>
                <a:effectLst/>
                <a:latin typeface="Segoe UI" panose="020B0502040204020203" pitchFamily="34" charset="0"/>
                <a:ea typeface="Segoe UI" panose="020B0502040204020203" pitchFamily="34" charset="0"/>
                <a:cs typeface="Times New Roman" panose="02020603050405020304" pitchFamily="18" charset="0"/>
              </a:rPr>
              <a:t>Market actors used these terms interchangeably. This equipment is distinct from other types of heat pumps because the compressor and fans vary their speeds to meet heating and cooling demand. This operational efficiency provides energy savings. Variable speed equipment is found in an increasing number of heat pump applications.</a:t>
            </a:r>
          </a:p>
          <a:p>
            <a:pPr marL="0" marR="0">
              <a:lnSpc>
                <a:spcPct val="107000"/>
              </a:lnSpc>
              <a:spcBef>
                <a:spcPts val="0"/>
              </a:spcBef>
              <a:spcAft>
                <a:spcPts val="800"/>
              </a:spcAft>
            </a:pPr>
            <a:endParaRPr lang="en-US" sz="1800" dirty="0">
              <a:solidFill>
                <a:srgbClr val="034A56"/>
              </a:solidFill>
              <a:effectLst/>
              <a:latin typeface="Segoe UI" panose="020B0502040204020203" pitchFamily="34" charset="0"/>
              <a:ea typeface="Segoe UI" panose="020B0502040204020203" pitchFamily="34" charset="0"/>
              <a:cs typeface="Times New Roman" panose="02020603050405020304" pitchFamily="18" charset="0"/>
            </a:endParaRPr>
          </a:p>
          <a:p>
            <a:pPr marL="342900" marR="0" lvl="0" indent="-342900">
              <a:spcBef>
                <a:spcPts val="800"/>
              </a:spcBef>
              <a:spcAft>
                <a:spcPts val="800"/>
              </a:spcAft>
              <a:buFont typeface="Wingdings" panose="05000000000000000000" pitchFamily="2" charset="2"/>
              <a:buChar char=""/>
              <a:tabLst>
                <a:tab pos="228600" algn="l"/>
                <a:tab pos="457200" algn="l"/>
              </a:tabLst>
            </a:pPr>
            <a:r>
              <a:rPr lang="en-US" sz="1800" b="1" dirty="0">
                <a:solidFill>
                  <a:srgbClr val="134E58"/>
                </a:solidFill>
                <a:effectLst/>
                <a:latin typeface="Segoe UI" panose="020B0502040204020203" pitchFamily="34" charset="0"/>
                <a:ea typeface="Segoe UI" panose="020B0502040204020203" pitchFamily="34" charset="0"/>
                <a:cs typeface="Times New Roman" panose="02020603050405020304" pitchFamily="18" charset="0"/>
              </a:rPr>
              <a:t>Implication/Recommendation: </a:t>
            </a:r>
            <a:r>
              <a:rPr lang="en-US" sz="1800" b="1" u="sng" dirty="0">
                <a:solidFill>
                  <a:srgbClr val="134E58"/>
                </a:solidFill>
                <a:effectLst/>
                <a:latin typeface="Segoe UI" panose="020B0502040204020203" pitchFamily="34" charset="0"/>
                <a:ea typeface="Segoe UI" panose="020B0502040204020203" pitchFamily="34" charset="0"/>
                <a:cs typeface="Times New Roman" panose="02020603050405020304" pitchFamily="18" charset="0"/>
              </a:rPr>
              <a:t>As</a:t>
            </a:r>
            <a:r>
              <a:rPr lang="en-US" sz="1800" b="1" dirty="0">
                <a:solidFill>
                  <a:srgbClr val="134E58"/>
                </a:solidFill>
                <a:effectLst/>
                <a:latin typeface="Segoe UI" panose="020B0502040204020203" pitchFamily="34" charset="0"/>
                <a:ea typeface="Segoe UI" panose="020B0502040204020203" pitchFamily="34" charset="0"/>
                <a:cs typeface="Times New Roman" panose="02020603050405020304" pitchFamily="18" charset="0"/>
              </a:rPr>
              <a:t> the market shifts towards more variable speed equipment, it will be increasingly important to track sales and impact of these systems on the region’s energy consumption. Before new industry rating systems are established, Bonneville could consider using existing resources such as the Cold Climate Air Source Heat Pump (</a:t>
            </a:r>
            <a:r>
              <a:rPr lang="en-US" sz="1800" b="1" dirty="0" err="1">
                <a:solidFill>
                  <a:srgbClr val="134E58"/>
                </a:solidFill>
                <a:effectLst/>
                <a:latin typeface="Segoe UI" panose="020B0502040204020203" pitchFamily="34" charset="0"/>
                <a:ea typeface="Segoe UI" panose="020B0502040204020203" pitchFamily="34" charset="0"/>
                <a:cs typeface="Times New Roman" panose="02020603050405020304" pitchFamily="18" charset="0"/>
              </a:rPr>
              <a:t>ccASHP</a:t>
            </a:r>
            <a:r>
              <a:rPr lang="en-US" sz="1800" b="1" dirty="0">
                <a:solidFill>
                  <a:srgbClr val="134E58"/>
                </a:solidFill>
                <a:effectLst/>
                <a:latin typeface="Segoe UI" panose="020B0502040204020203" pitchFamily="34" charset="0"/>
                <a:ea typeface="Segoe UI" panose="020B0502040204020203" pitchFamily="34" charset="0"/>
                <a:cs typeface="Times New Roman" panose="02020603050405020304" pitchFamily="18" charset="0"/>
              </a:rPr>
              <a:t>) Product List and program tracking data to track variable speed heat pumps in the distributor sales data. </a:t>
            </a:r>
            <a:endParaRPr lang="en-US" sz="1800" dirty="0">
              <a:effectLst/>
              <a:latin typeface="Segoe UI" panose="020B0502040204020203" pitchFamily="34" charset="0"/>
              <a:ea typeface="Segoe UI" panose="020B0502040204020203"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Segoe UI" panose="020B0502040204020203" pitchFamily="34" charset="0"/>
              <a:ea typeface="Segoe UI" panose="020B0502040204020203"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7972EDE-810A-4681-A379-3AF02F27B578}" type="slidenum">
              <a:rPr lang="en-US" smtClean="0"/>
              <a:t>8</a:t>
            </a:fld>
            <a:endParaRPr lang="en-US"/>
          </a:p>
        </p:txBody>
      </p:sp>
    </p:spTree>
    <p:extLst>
      <p:ext uri="{BB962C8B-B14F-4D97-AF65-F5344CB8AC3E}">
        <p14:creationId xmlns:p14="http://schemas.microsoft.com/office/powerpoint/2010/main" val="756955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NEEA is leading some regional efforts that reflect both of these challenges. Discerning VS/VC equipment in the market AND understanding the performance relative to single speed in specific conditions.</a:t>
            </a:r>
          </a:p>
          <a:p>
            <a:endParaRPr lang="en-US" dirty="0"/>
          </a:p>
          <a:p>
            <a:r>
              <a:rPr lang="en-US" dirty="0"/>
              <a:t>Those of you tracking NEEA’s efforts to create “archetypes” for heat pump performance and assess the real world performance of variable speed/inverter-driven equipment will probably have seen this information before. Our interviews confirmed a market trend toward variable speed/inverter driven equipment being added to multiple types of heat pumps…</a:t>
            </a:r>
          </a:p>
          <a:p>
            <a:endParaRPr lang="en-US" dirty="0"/>
          </a:p>
          <a:p>
            <a:r>
              <a:rPr lang="en-US" dirty="0"/>
              <a:t>We also heard this technology increasingly found in water heaters and other types of equipment, including commercial equipment.</a:t>
            </a:r>
          </a:p>
          <a:p>
            <a:r>
              <a:rPr lang="en-US" dirty="0"/>
              <a:t>The BPA and Cadeo teams are working to confirm/disconfirm the presence of a specific indicator for VS equipment. </a:t>
            </a:r>
          </a:p>
        </p:txBody>
      </p:sp>
      <p:sp>
        <p:nvSpPr>
          <p:cNvPr id="4" name="Slide Number Placeholder 3"/>
          <p:cNvSpPr>
            <a:spLocks noGrp="1"/>
          </p:cNvSpPr>
          <p:nvPr>
            <p:ph type="sldNum" sz="quarter" idx="5"/>
          </p:nvPr>
        </p:nvSpPr>
        <p:spPr/>
        <p:txBody>
          <a:bodyPr/>
          <a:lstStyle/>
          <a:p>
            <a:fld id="{67972EDE-810A-4681-A379-3AF02F27B578}" type="slidenum">
              <a:rPr lang="en-US" smtClean="0"/>
              <a:t>9</a:t>
            </a:fld>
            <a:endParaRPr lang="en-US"/>
          </a:p>
        </p:txBody>
      </p:sp>
    </p:spTree>
    <p:extLst>
      <p:ext uri="{BB962C8B-B14F-4D97-AF65-F5344CB8AC3E}">
        <p14:creationId xmlns:p14="http://schemas.microsoft.com/office/powerpoint/2010/main" val="26815551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7D94D68-5A06-4AC1-A91B-71FA4E29E714}"/>
              </a:ext>
            </a:extLst>
          </p:cNvPr>
          <p:cNvSpPr/>
          <p:nvPr userDrawn="1"/>
        </p:nvSpPr>
        <p:spPr>
          <a:xfrm>
            <a:off x="0" y="-54354"/>
            <a:ext cx="9144000" cy="5312154"/>
          </a:xfrm>
          <a:prstGeom prst="rect">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Segoe UI"/>
              <a:ea typeface="+mn-ea"/>
              <a:cs typeface="+mn-cs"/>
            </a:endParaRPr>
          </a:p>
        </p:txBody>
      </p:sp>
      <p:sp>
        <p:nvSpPr>
          <p:cNvPr id="2" name="Title 1"/>
          <p:cNvSpPr>
            <a:spLocks noGrp="1"/>
          </p:cNvSpPr>
          <p:nvPr>
            <p:ph type="ctrTitle" hasCustomPrompt="1"/>
          </p:nvPr>
        </p:nvSpPr>
        <p:spPr>
          <a:xfrm>
            <a:off x="685800" y="1277503"/>
            <a:ext cx="7772400" cy="2011783"/>
          </a:xfrm>
          <a:noFill/>
        </p:spPr>
        <p:txBody>
          <a:bodyPr anchor="b">
            <a:normAutofit/>
          </a:bodyPr>
          <a:lstStyle>
            <a:lvl1pPr algn="l">
              <a:defRPr sz="5400" b="1" baseline="0">
                <a:solidFill>
                  <a:schemeClr val="bg1"/>
                </a:solidFill>
                <a:latin typeface="+mj-lt"/>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685800" y="3381362"/>
            <a:ext cx="7772400" cy="1655762"/>
          </a:xfrm>
          <a:noFill/>
        </p:spPr>
        <p:txBody>
          <a:bodyPr/>
          <a:lstStyle>
            <a:lvl1pPr marL="0" indent="0" algn="l">
              <a:buNone/>
              <a:defRPr sz="2400">
                <a:solidFill>
                  <a:srgbClr val="55627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CCF7DA5-CF11-42BC-9BC3-8EE268F3460D}" type="datetime1">
              <a:rPr lang="en-US" smtClean="0"/>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C644E9-0293-45DE-AABA-2E18EB19508A}" type="slidenum">
              <a:rPr lang="en-US" smtClean="0"/>
              <a:t>‹#›</a:t>
            </a:fld>
            <a:endParaRPr lang="en-US"/>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30680" y="5718372"/>
            <a:ext cx="969765" cy="891540"/>
          </a:xfrm>
          <a:prstGeom prst="rect">
            <a:avLst/>
          </a:prstGeom>
        </p:spPr>
      </p:pic>
    </p:spTree>
    <p:extLst>
      <p:ext uri="{BB962C8B-B14F-4D97-AF65-F5344CB8AC3E}">
        <p14:creationId xmlns:p14="http://schemas.microsoft.com/office/powerpoint/2010/main" val="73778822"/>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821E8D4-B971-4FE4-9807-4A18AD8DC194}"/>
              </a:ext>
            </a:extLst>
          </p:cNvPr>
          <p:cNvSpPr/>
          <p:nvPr userDrawn="1"/>
        </p:nvSpPr>
        <p:spPr>
          <a:xfrm>
            <a:off x="0" y="1"/>
            <a:ext cx="9144000" cy="16308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E2F840B8-2B03-464D-8F79-C922826103E6}"/>
              </a:ext>
            </a:extLst>
          </p:cNvPr>
          <p:cNvSpPr txBox="1">
            <a:spLocks/>
          </p:cNvSpPr>
          <p:nvPr userDrawn="1"/>
        </p:nvSpPr>
        <p:spPr>
          <a:xfrm>
            <a:off x="628650" y="196409"/>
            <a:ext cx="7886700" cy="123801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b="1" kern="1200" spc="50" baseline="0">
                <a:solidFill>
                  <a:schemeClr val="bg1"/>
                </a:solidFill>
                <a:latin typeface="+mj-lt"/>
                <a:ea typeface="+mj-ea"/>
                <a:cs typeface="Arial" panose="020B0604020202020204" pitchFamily="34" charset="0"/>
              </a:defRPr>
            </a:lvl1pPr>
          </a:lstStyle>
          <a:p>
            <a:r>
              <a:rPr lang="en-US" dirty="0"/>
              <a:t>Click to Edit Title</a:t>
            </a:r>
          </a:p>
        </p:txBody>
      </p:sp>
      <p:sp>
        <p:nvSpPr>
          <p:cNvPr id="9" name="Date Placeholder 3">
            <a:extLst>
              <a:ext uri="{FF2B5EF4-FFF2-40B4-BE49-F238E27FC236}">
                <a16:creationId xmlns:a16="http://schemas.microsoft.com/office/drawing/2014/main" id="{8BBAEA7E-F004-4C1C-B482-7DF9DE153F14}"/>
              </a:ext>
            </a:extLst>
          </p:cNvPr>
          <p:cNvSpPr>
            <a:spLocks noGrp="1"/>
          </p:cNvSpPr>
          <p:nvPr>
            <p:ph type="dt" sz="half" idx="10"/>
          </p:nvPr>
        </p:nvSpPr>
        <p:spPr>
          <a:xfrm>
            <a:off x="628650" y="6356351"/>
            <a:ext cx="2057400" cy="365125"/>
          </a:xfrm>
        </p:spPr>
        <p:txBody>
          <a:bodyPr/>
          <a:lstStyle>
            <a:lvl1pPr>
              <a:defRPr>
                <a:solidFill>
                  <a:schemeClr val="bg1">
                    <a:lumMod val="50000"/>
                  </a:schemeClr>
                </a:solidFill>
              </a:defRPr>
            </a:lvl1pPr>
          </a:lstStyle>
          <a:p>
            <a:fld id="{4DA40B52-0812-4C03-B326-18272E7D9C3E}" type="datetime1">
              <a:rPr lang="en-US" smtClean="0"/>
              <a:pPr/>
              <a:t>10/17/2022</a:t>
            </a:fld>
            <a:endParaRPr lang="en-US" dirty="0"/>
          </a:p>
        </p:txBody>
      </p:sp>
      <p:sp>
        <p:nvSpPr>
          <p:cNvPr id="10" name="Footer Placeholder 4">
            <a:extLst>
              <a:ext uri="{FF2B5EF4-FFF2-40B4-BE49-F238E27FC236}">
                <a16:creationId xmlns:a16="http://schemas.microsoft.com/office/drawing/2014/main" id="{CAFE57EE-0AB7-4BD2-A123-1436F46706B5}"/>
              </a:ext>
            </a:extLst>
          </p:cNvPr>
          <p:cNvSpPr>
            <a:spLocks noGrp="1"/>
          </p:cNvSpPr>
          <p:nvPr>
            <p:ph type="ftr" sz="quarter" idx="11"/>
          </p:nvPr>
        </p:nvSpPr>
        <p:spPr>
          <a:xfrm>
            <a:off x="3028950" y="6356351"/>
            <a:ext cx="3086100" cy="365125"/>
          </a:xfrm>
        </p:spPr>
        <p:txBody>
          <a:bodyPr/>
          <a:lstStyle>
            <a:lvl1pPr>
              <a:defRPr>
                <a:solidFill>
                  <a:schemeClr val="bg1">
                    <a:lumMod val="50000"/>
                  </a:schemeClr>
                </a:solidFill>
              </a:defRPr>
            </a:lvl1pPr>
          </a:lstStyle>
          <a:p>
            <a:endParaRPr lang="en-US" dirty="0"/>
          </a:p>
        </p:txBody>
      </p:sp>
      <p:sp>
        <p:nvSpPr>
          <p:cNvPr id="11" name="Slide Number Placeholder 5">
            <a:extLst>
              <a:ext uri="{FF2B5EF4-FFF2-40B4-BE49-F238E27FC236}">
                <a16:creationId xmlns:a16="http://schemas.microsoft.com/office/drawing/2014/main" id="{75B77B74-9D61-4AB7-89B1-4415C9140484}"/>
              </a:ext>
            </a:extLst>
          </p:cNvPr>
          <p:cNvSpPr>
            <a:spLocks noGrp="1"/>
          </p:cNvSpPr>
          <p:nvPr>
            <p:ph type="sldNum" sz="quarter" idx="12"/>
          </p:nvPr>
        </p:nvSpPr>
        <p:spPr>
          <a:xfrm>
            <a:off x="6457950" y="6356351"/>
            <a:ext cx="2057400" cy="365125"/>
          </a:xfrm>
        </p:spPr>
        <p:txBody>
          <a:bodyPr/>
          <a:lstStyle>
            <a:lvl1pPr>
              <a:defRPr>
                <a:solidFill>
                  <a:schemeClr val="bg1">
                    <a:lumMod val="50000"/>
                  </a:schemeClr>
                </a:solidFill>
              </a:defRPr>
            </a:lvl1pPr>
          </a:lstStyle>
          <a:p>
            <a:fld id="{41C644E9-0293-45DE-AABA-2E18EB19508A}" type="slidenum">
              <a:rPr lang="en-US" smtClean="0"/>
              <a:pPr/>
              <a:t>‹#›</a:t>
            </a:fld>
            <a:endParaRPr lang="en-US" dirty="0"/>
          </a:p>
        </p:txBody>
      </p:sp>
    </p:spTree>
    <p:extLst>
      <p:ext uri="{BB962C8B-B14F-4D97-AF65-F5344CB8AC3E}">
        <p14:creationId xmlns:p14="http://schemas.microsoft.com/office/powerpoint/2010/main" val="978582215"/>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F41E5064-B401-47A4-9B36-A5B242D3482F}"/>
              </a:ext>
            </a:extLst>
          </p:cNvPr>
          <p:cNvSpPr>
            <a:spLocks noGrp="1"/>
          </p:cNvSpPr>
          <p:nvPr>
            <p:ph type="dt" sz="half" idx="10"/>
          </p:nvPr>
        </p:nvSpPr>
        <p:spPr>
          <a:xfrm>
            <a:off x="628650" y="6356351"/>
            <a:ext cx="2057400" cy="365125"/>
          </a:xfrm>
        </p:spPr>
        <p:txBody>
          <a:bodyPr/>
          <a:lstStyle>
            <a:lvl1pPr>
              <a:defRPr>
                <a:solidFill>
                  <a:schemeClr val="bg1">
                    <a:lumMod val="50000"/>
                  </a:schemeClr>
                </a:solidFill>
              </a:defRPr>
            </a:lvl1pPr>
          </a:lstStyle>
          <a:p>
            <a:fld id="{4DA40B52-0812-4C03-B326-18272E7D9C3E}" type="datetime1">
              <a:rPr lang="en-US" smtClean="0"/>
              <a:pPr/>
              <a:t>10/17/2022</a:t>
            </a:fld>
            <a:endParaRPr lang="en-US" dirty="0"/>
          </a:p>
        </p:txBody>
      </p:sp>
      <p:sp>
        <p:nvSpPr>
          <p:cNvPr id="8" name="Footer Placeholder 4">
            <a:extLst>
              <a:ext uri="{FF2B5EF4-FFF2-40B4-BE49-F238E27FC236}">
                <a16:creationId xmlns:a16="http://schemas.microsoft.com/office/drawing/2014/main" id="{DB91D138-A2FC-49A8-BC22-9F0CF0903E17}"/>
              </a:ext>
            </a:extLst>
          </p:cNvPr>
          <p:cNvSpPr>
            <a:spLocks noGrp="1"/>
          </p:cNvSpPr>
          <p:nvPr>
            <p:ph type="ftr" sz="quarter" idx="11"/>
          </p:nvPr>
        </p:nvSpPr>
        <p:spPr>
          <a:xfrm>
            <a:off x="3028950" y="6356351"/>
            <a:ext cx="3086100" cy="365125"/>
          </a:xfrm>
        </p:spPr>
        <p:txBody>
          <a:bodyPr/>
          <a:lstStyle>
            <a:lvl1pPr>
              <a:defRPr>
                <a:solidFill>
                  <a:schemeClr val="bg1">
                    <a:lumMod val="50000"/>
                  </a:schemeClr>
                </a:solidFill>
              </a:defRPr>
            </a:lvl1pPr>
          </a:lstStyle>
          <a:p>
            <a:endParaRPr lang="en-US" dirty="0"/>
          </a:p>
        </p:txBody>
      </p:sp>
      <p:sp>
        <p:nvSpPr>
          <p:cNvPr id="9" name="Slide Number Placeholder 5">
            <a:extLst>
              <a:ext uri="{FF2B5EF4-FFF2-40B4-BE49-F238E27FC236}">
                <a16:creationId xmlns:a16="http://schemas.microsoft.com/office/drawing/2014/main" id="{B5FF7C68-68E3-4E83-858B-771287D546F1}"/>
              </a:ext>
            </a:extLst>
          </p:cNvPr>
          <p:cNvSpPr>
            <a:spLocks noGrp="1"/>
          </p:cNvSpPr>
          <p:nvPr>
            <p:ph type="sldNum" sz="quarter" idx="12"/>
          </p:nvPr>
        </p:nvSpPr>
        <p:spPr>
          <a:xfrm>
            <a:off x="6457950" y="6356351"/>
            <a:ext cx="2057400" cy="365125"/>
          </a:xfrm>
        </p:spPr>
        <p:txBody>
          <a:bodyPr/>
          <a:lstStyle>
            <a:lvl1pPr>
              <a:defRPr>
                <a:solidFill>
                  <a:schemeClr val="bg1">
                    <a:lumMod val="50000"/>
                  </a:schemeClr>
                </a:solidFill>
              </a:defRPr>
            </a:lvl1pPr>
          </a:lstStyle>
          <a:p>
            <a:fld id="{41C644E9-0293-45DE-AABA-2E18EB19508A}" type="slidenum">
              <a:rPr lang="en-US" smtClean="0"/>
              <a:pPr/>
              <a:t>‹#›</a:t>
            </a:fld>
            <a:endParaRPr lang="en-US" dirty="0"/>
          </a:p>
        </p:txBody>
      </p:sp>
    </p:spTree>
    <p:extLst>
      <p:ext uri="{BB962C8B-B14F-4D97-AF65-F5344CB8AC3E}">
        <p14:creationId xmlns:p14="http://schemas.microsoft.com/office/powerpoint/2010/main" val="1458358386"/>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_No Bar">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bg1">
                    <a:lumMod val="50000"/>
                  </a:schemeClr>
                </a:solidFill>
              </a:defRPr>
            </a:lvl1pPr>
          </a:lstStyle>
          <a:p>
            <a:fld id="{4DA40B52-0812-4C03-B326-18272E7D9C3E}" type="datetime1">
              <a:rPr lang="en-US" smtClean="0"/>
              <a:pPr/>
              <a:t>10/17/2022</a:t>
            </a:fld>
            <a:endParaRPr lang="en-US" dirty="0"/>
          </a:p>
        </p:txBody>
      </p:sp>
      <p:sp>
        <p:nvSpPr>
          <p:cNvPr id="5" name="Footer Placeholder 4"/>
          <p:cNvSpPr>
            <a:spLocks noGrp="1"/>
          </p:cNvSpPr>
          <p:nvPr>
            <p:ph type="ftr" sz="quarter" idx="11"/>
          </p:nvPr>
        </p:nvSpPr>
        <p:spPr/>
        <p:txBody>
          <a:bodyPr/>
          <a:lstStyle>
            <a:lvl1pPr>
              <a:defRPr>
                <a:solidFill>
                  <a:schemeClr val="bg1">
                    <a:lumMod val="50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41C644E9-0293-45DE-AABA-2E18EB19508A}" type="slidenum">
              <a:rPr lang="en-US" smtClean="0"/>
              <a:pPr/>
              <a:t>‹#›</a:t>
            </a:fld>
            <a:endParaRPr lang="en-US" dirty="0"/>
          </a:p>
        </p:txBody>
      </p:sp>
      <p:sp>
        <p:nvSpPr>
          <p:cNvPr id="8" name="Title 1">
            <a:extLst>
              <a:ext uri="{FF2B5EF4-FFF2-40B4-BE49-F238E27FC236}">
                <a16:creationId xmlns:a16="http://schemas.microsoft.com/office/drawing/2014/main" id="{911DF621-4BC6-4AB3-8BC7-E5F5B34E751B}"/>
              </a:ext>
            </a:extLst>
          </p:cNvPr>
          <p:cNvSpPr>
            <a:spLocks noGrp="1"/>
          </p:cNvSpPr>
          <p:nvPr>
            <p:ph type="title" hasCustomPrompt="1"/>
          </p:nvPr>
        </p:nvSpPr>
        <p:spPr>
          <a:xfrm>
            <a:off x="628650" y="196409"/>
            <a:ext cx="7886700" cy="1238014"/>
          </a:xfrm>
        </p:spPr>
        <p:txBody>
          <a:bodyPr anchor="b">
            <a:noAutofit/>
          </a:bodyPr>
          <a:lstStyle>
            <a:lvl1pPr>
              <a:defRPr sz="4400" b="1" baseline="0">
                <a:solidFill>
                  <a:schemeClr val="tx2"/>
                </a:solidFill>
                <a:latin typeface="+mj-lt"/>
                <a:cs typeface="Arial" panose="020B0604020202020204" pitchFamily="34" charset="0"/>
              </a:defRPr>
            </a:lvl1pPr>
          </a:lstStyle>
          <a:p>
            <a:r>
              <a:rPr lang="en-US" dirty="0"/>
              <a:t>Click to Edit Title</a:t>
            </a:r>
          </a:p>
        </p:txBody>
      </p:sp>
    </p:spTree>
    <p:extLst>
      <p:ext uri="{BB962C8B-B14F-4D97-AF65-F5344CB8AC3E}">
        <p14:creationId xmlns:p14="http://schemas.microsoft.com/office/powerpoint/2010/main" val="824094368"/>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_No Ba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solidFill>
                  <a:schemeClr val="bg1">
                    <a:lumMod val="50000"/>
                  </a:schemeClr>
                </a:solidFill>
              </a:defRPr>
            </a:lvl1pPr>
          </a:lstStyle>
          <a:p>
            <a:fld id="{48620608-8D4B-4569-8D80-9C651710C95C}" type="datetime1">
              <a:rPr lang="en-US" smtClean="0"/>
              <a:pPr/>
              <a:t>10/17/2022</a:t>
            </a:fld>
            <a:endParaRPr lang="en-US" dirty="0"/>
          </a:p>
        </p:txBody>
      </p:sp>
      <p:sp>
        <p:nvSpPr>
          <p:cNvPr id="6" name="Footer Placeholder 5"/>
          <p:cNvSpPr>
            <a:spLocks noGrp="1"/>
          </p:cNvSpPr>
          <p:nvPr>
            <p:ph type="ftr" sz="quarter" idx="11"/>
          </p:nvPr>
        </p:nvSpPr>
        <p:spPr/>
        <p:txBody>
          <a:bodyPr/>
          <a:lstStyle>
            <a:lvl1pPr>
              <a:defRPr>
                <a:solidFill>
                  <a:schemeClr val="bg1">
                    <a:lumMod val="50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bg1">
                    <a:lumMod val="50000"/>
                  </a:schemeClr>
                </a:solidFill>
              </a:defRPr>
            </a:lvl1pPr>
          </a:lstStyle>
          <a:p>
            <a:fld id="{41C644E9-0293-45DE-AABA-2E18EB19508A}" type="slidenum">
              <a:rPr lang="en-US" smtClean="0"/>
              <a:pPr/>
              <a:t>‹#›</a:t>
            </a:fld>
            <a:endParaRPr lang="en-US"/>
          </a:p>
        </p:txBody>
      </p:sp>
      <p:sp>
        <p:nvSpPr>
          <p:cNvPr id="9" name="Title 1">
            <a:extLst>
              <a:ext uri="{FF2B5EF4-FFF2-40B4-BE49-F238E27FC236}">
                <a16:creationId xmlns:a16="http://schemas.microsoft.com/office/drawing/2014/main" id="{A18A6B13-04AE-4182-91BC-53F70AF77D05}"/>
              </a:ext>
            </a:extLst>
          </p:cNvPr>
          <p:cNvSpPr>
            <a:spLocks noGrp="1"/>
          </p:cNvSpPr>
          <p:nvPr>
            <p:ph type="title" hasCustomPrompt="1"/>
          </p:nvPr>
        </p:nvSpPr>
        <p:spPr>
          <a:xfrm>
            <a:off x="628650" y="196409"/>
            <a:ext cx="7886700" cy="1238014"/>
          </a:xfrm>
        </p:spPr>
        <p:txBody>
          <a:bodyPr anchor="b">
            <a:noAutofit/>
          </a:bodyPr>
          <a:lstStyle>
            <a:lvl1pPr>
              <a:defRPr sz="4400" b="1" baseline="0">
                <a:solidFill>
                  <a:schemeClr val="tx2"/>
                </a:solidFill>
                <a:latin typeface="+mj-lt"/>
                <a:cs typeface="Arial" panose="020B0604020202020204" pitchFamily="34" charset="0"/>
              </a:defRPr>
            </a:lvl1pPr>
          </a:lstStyle>
          <a:p>
            <a:r>
              <a:rPr lang="en-US" dirty="0"/>
              <a:t>Click to Edit Title</a:t>
            </a:r>
          </a:p>
        </p:txBody>
      </p:sp>
    </p:spTree>
    <p:extLst>
      <p:ext uri="{BB962C8B-B14F-4D97-AF65-F5344CB8AC3E}">
        <p14:creationId xmlns:p14="http://schemas.microsoft.com/office/powerpoint/2010/main" val="3128318961"/>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_No Ba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solidFill>
                  <a:schemeClr val="bg1">
                    <a:lumMod val="50000"/>
                  </a:schemeClr>
                </a:solidFill>
              </a:defRPr>
            </a:lvl1pPr>
          </a:lstStyle>
          <a:p>
            <a:fld id="{6D894892-E33A-45BB-9DCF-F9D47B3DAF85}" type="datetime1">
              <a:rPr lang="en-US" smtClean="0"/>
              <a:pPr/>
              <a:t>10/17/2022</a:t>
            </a:fld>
            <a:endParaRPr lang="en-US"/>
          </a:p>
        </p:txBody>
      </p:sp>
      <p:sp>
        <p:nvSpPr>
          <p:cNvPr id="8" name="Footer Placeholder 7"/>
          <p:cNvSpPr>
            <a:spLocks noGrp="1"/>
          </p:cNvSpPr>
          <p:nvPr>
            <p:ph type="ftr" sz="quarter" idx="11"/>
          </p:nvPr>
        </p:nvSpPr>
        <p:spPr/>
        <p:txBody>
          <a:bodyPr/>
          <a:lstStyle>
            <a:lvl1pPr>
              <a:defRPr>
                <a:solidFill>
                  <a:schemeClr val="bg1">
                    <a:lumMod val="50000"/>
                  </a:scheme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chemeClr val="bg1">
                    <a:lumMod val="50000"/>
                  </a:schemeClr>
                </a:solidFill>
              </a:defRPr>
            </a:lvl1pPr>
          </a:lstStyle>
          <a:p>
            <a:fld id="{41C644E9-0293-45DE-AABA-2E18EB19508A}" type="slidenum">
              <a:rPr lang="en-US" smtClean="0"/>
              <a:pPr/>
              <a:t>‹#›</a:t>
            </a:fld>
            <a:endParaRPr lang="en-US"/>
          </a:p>
        </p:txBody>
      </p:sp>
      <p:sp>
        <p:nvSpPr>
          <p:cNvPr id="10" name="Title 1">
            <a:extLst>
              <a:ext uri="{FF2B5EF4-FFF2-40B4-BE49-F238E27FC236}">
                <a16:creationId xmlns:a16="http://schemas.microsoft.com/office/drawing/2014/main" id="{CB763B08-0AD8-4FF5-AFF6-50126AAD8619}"/>
              </a:ext>
            </a:extLst>
          </p:cNvPr>
          <p:cNvSpPr>
            <a:spLocks noGrp="1"/>
          </p:cNvSpPr>
          <p:nvPr>
            <p:ph type="title" hasCustomPrompt="1"/>
          </p:nvPr>
        </p:nvSpPr>
        <p:spPr>
          <a:xfrm>
            <a:off x="628650" y="196409"/>
            <a:ext cx="7886700" cy="1238014"/>
          </a:xfrm>
        </p:spPr>
        <p:txBody>
          <a:bodyPr anchor="b">
            <a:noAutofit/>
          </a:bodyPr>
          <a:lstStyle>
            <a:lvl1pPr>
              <a:defRPr sz="4400" b="1" baseline="0">
                <a:solidFill>
                  <a:schemeClr val="tx2"/>
                </a:solidFill>
                <a:latin typeface="+mj-lt"/>
                <a:cs typeface="Arial" panose="020B0604020202020204" pitchFamily="34" charset="0"/>
              </a:defRPr>
            </a:lvl1pPr>
          </a:lstStyle>
          <a:p>
            <a:r>
              <a:rPr lang="en-US" dirty="0"/>
              <a:t>Click to Edit Title</a:t>
            </a:r>
          </a:p>
        </p:txBody>
      </p:sp>
    </p:spTree>
    <p:extLst>
      <p:ext uri="{BB962C8B-B14F-4D97-AF65-F5344CB8AC3E}">
        <p14:creationId xmlns:p14="http://schemas.microsoft.com/office/powerpoint/2010/main" val="439106519"/>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_No Ba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lumMod val="50000"/>
                  </a:schemeClr>
                </a:solidFill>
              </a:defRPr>
            </a:lvl1pPr>
          </a:lstStyle>
          <a:p>
            <a:fld id="{6290712D-CEA6-46BE-8843-5D3BDC8C7DA0}" type="datetime1">
              <a:rPr lang="en-US" smtClean="0"/>
              <a:pPr/>
              <a:t>10/17/2022</a:t>
            </a:fld>
            <a:endParaRPr lang="en-US"/>
          </a:p>
        </p:txBody>
      </p:sp>
      <p:sp>
        <p:nvSpPr>
          <p:cNvPr id="4" name="Footer Placeholder 3"/>
          <p:cNvSpPr>
            <a:spLocks noGrp="1"/>
          </p:cNvSpPr>
          <p:nvPr>
            <p:ph type="ftr" sz="quarter" idx="11"/>
          </p:nvPr>
        </p:nvSpPr>
        <p:spPr/>
        <p:txBody>
          <a:bodyPr/>
          <a:lstStyle>
            <a:lvl1pPr>
              <a:defRPr>
                <a:solidFill>
                  <a:schemeClr val="bg1">
                    <a:lumMod val="50000"/>
                  </a:schemeClr>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lumMod val="50000"/>
                  </a:schemeClr>
                </a:solidFill>
              </a:defRPr>
            </a:lvl1pPr>
          </a:lstStyle>
          <a:p>
            <a:fld id="{41C644E9-0293-45DE-AABA-2E18EB19508A}" type="slidenum">
              <a:rPr lang="en-US" smtClean="0"/>
              <a:pPr/>
              <a:t>‹#›</a:t>
            </a:fld>
            <a:endParaRPr lang="en-US"/>
          </a:p>
        </p:txBody>
      </p:sp>
      <p:sp>
        <p:nvSpPr>
          <p:cNvPr id="6" name="Title 1">
            <a:extLst>
              <a:ext uri="{FF2B5EF4-FFF2-40B4-BE49-F238E27FC236}">
                <a16:creationId xmlns:a16="http://schemas.microsoft.com/office/drawing/2014/main" id="{C18CCF2B-5E94-4B51-882F-018AA04EE363}"/>
              </a:ext>
            </a:extLst>
          </p:cNvPr>
          <p:cNvSpPr>
            <a:spLocks noGrp="1"/>
          </p:cNvSpPr>
          <p:nvPr>
            <p:ph type="title" hasCustomPrompt="1"/>
          </p:nvPr>
        </p:nvSpPr>
        <p:spPr>
          <a:xfrm>
            <a:off x="628650" y="196409"/>
            <a:ext cx="7886700" cy="1238014"/>
          </a:xfrm>
        </p:spPr>
        <p:txBody>
          <a:bodyPr anchor="b">
            <a:noAutofit/>
          </a:bodyPr>
          <a:lstStyle>
            <a:lvl1pPr>
              <a:defRPr sz="4400" b="1" baseline="0">
                <a:solidFill>
                  <a:schemeClr val="tx2"/>
                </a:solidFill>
                <a:latin typeface="+mj-lt"/>
                <a:cs typeface="Arial" panose="020B0604020202020204" pitchFamily="34" charset="0"/>
              </a:defRPr>
            </a:lvl1pPr>
          </a:lstStyle>
          <a:p>
            <a:r>
              <a:rPr lang="en-US" dirty="0"/>
              <a:t>Click to Edit Title</a:t>
            </a:r>
          </a:p>
        </p:txBody>
      </p:sp>
    </p:spTree>
    <p:extLst>
      <p:ext uri="{BB962C8B-B14F-4D97-AF65-F5344CB8AC3E}">
        <p14:creationId xmlns:p14="http://schemas.microsoft.com/office/powerpoint/2010/main" val="1218521416"/>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E3ED971-38EA-4EAF-B9CC-FB429F448990}"/>
              </a:ext>
            </a:extLst>
          </p:cNvPr>
          <p:cNvSpPr/>
          <p:nvPr userDrawn="1"/>
        </p:nvSpPr>
        <p:spPr>
          <a:xfrm>
            <a:off x="4572000" y="0"/>
            <a:ext cx="4572000" cy="6858000"/>
          </a:xfrm>
          <a:prstGeom prst="rect">
            <a:avLst/>
          </a:prstGeom>
          <a:solidFill>
            <a:schemeClr val="accent5">
              <a:lumMod val="20000"/>
              <a:lumOff val="80000"/>
            </a:schemeClr>
          </a:solidFill>
          <a:ln w="12700" cap="flat" cmpd="sng" algn="ctr">
            <a:noFill/>
            <a:prstDash val="solid"/>
            <a:miter lim="800000"/>
          </a:ln>
          <a:effectLst/>
        </p:spPr>
        <p:txBody>
          <a:bodyPr rtlCol="0" anchor="ctr"/>
          <a:lstStyle/>
          <a:p>
            <a:pPr marL="457200" marR="0" lvl="1" indent="0" algn="l" defTabSz="914400" eaLnBrk="1" fontAlgn="auto" latinLnBrk="0" hangingPunct="1">
              <a:lnSpc>
                <a:spcPct val="100000"/>
              </a:lnSpc>
              <a:spcBef>
                <a:spcPts val="0"/>
              </a:spcBef>
              <a:spcAft>
                <a:spcPts val="1200"/>
              </a:spcAft>
              <a:buClrTx/>
              <a:buSzTx/>
              <a:buFontTx/>
              <a:buNone/>
              <a:tabLst>
                <a:tab pos="628650" algn="l"/>
              </a:tabLst>
              <a:defRPr/>
            </a:pPr>
            <a:endParaRPr kumimoji="0" lang="en-US" sz="5400" b="1" i="0" u="none" strike="noStrike" kern="0" cap="none" spc="0" normalizeH="0" baseline="0" noProof="0" dirty="0">
              <a:ln>
                <a:noFill/>
              </a:ln>
              <a:solidFill>
                <a:srgbClr val="FFFFFF"/>
              </a:solidFill>
              <a:effectLst/>
              <a:uLnTx/>
              <a:uFillTx/>
              <a:latin typeface="+mj-lt"/>
              <a:ea typeface="+mn-ea"/>
              <a:cs typeface="Arial" panose="020B0604020202020204" pitchFamily="34" charset="0"/>
            </a:endParaRPr>
          </a:p>
        </p:txBody>
      </p:sp>
      <p:sp>
        <p:nvSpPr>
          <p:cNvPr id="7" name="Rectangle 6">
            <a:extLst>
              <a:ext uri="{FF2B5EF4-FFF2-40B4-BE49-F238E27FC236}">
                <a16:creationId xmlns:a16="http://schemas.microsoft.com/office/drawing/2014/main" id="{87D94D68-5A06-4AC1-A91B-71FA4E29E714}"/>
              </a:ext>
            </a:extLst>
          </p:cNvPr>
          <p:cNvSpPr/>
          <p:nvPr userDrawn="1"/>
        </p:nvSpPr>
        <p:spPr>
          <a:xfrm>
            <a:off x="0" y="0"/>
            <a:ext cx="4572000" cy="6858000"/>
          </a:xfrm>
          <a:prstGeom prst="rect">
            <a:avLst/>
          </a:prstGeom>
          <a:solidFill>
            <a:schemeClr val="tx2"/>
          </a:solidFill>
          <a:ln w="12700" cap="flat" cmpd="sng" algn="ctr">
            <a:noFill/>
            <a:prstDash val="solid"/>
            <a:miter lim="800000"/>
          </a:ln>
          <a:effectLst/>
        </p:spPr>
        <p:txBody>
          <a:bodyPr rtlCol="0" anchor="ctr"/>
          <a:lstStyle/>
          <a:p>
            <a:pPr marL="457200" marR="0" lvl="1" indent="0" algn="l" defTabSz="914400" eaLnBrk="1" fontAlgn="auto" latinLnBrk="0" hangingPunct="1">
              <a:lnSpc>
                <a:spcPct val="100000"/>
              </a:lnSpc>
              <a:spcBef>
                <a:spcPts val="0"/>
              </a:spcBef>
              <a:spcAft>
                <a:spcPts val="1200"/>
              </a:spcAft>
              <a:buClrTx/>
              <a:buSzTx/>
              <a:buFontTx/>
              <a:buNone/>
              <a:tabLst>
                <a:tab pos="3205163" algn="l"/>
              </a:tabLst>
              <a:defRPr/>
            </a:pPr>
            <a:r>
              <a:rPr kumimoji="0" lang="en-US" sz="5400" b="1" i="0" u="none" strike="noStrike" kern="0" cap="none" spc="0" normalizeH="0" baseline="0" noProof="0" dirty="0">
                <a:ln>
                  <a:noFill/>
                </a:ln>
                <a:solidFill>
                  <a:srgbClr val="FFFFFF"/>
                </a:solidFill>
                <a:effectLst/>
                <a:uLnTx/>
                <a:uFillTx/>
                <a:latin typeface="+mj-lt"/>
                <a:ea typeface="+mn-ea"/>
                <a:cs typeface="Arial" panose="020B0604020202020204" pitchFamily="34" charset="0"/>
              </a:rPr>
              <a:t>Contact</a:t>
            </a:r>
          </a:p>
        </p:txBody>
      </p:sp>
      <p:sp>
        <p:nvSpPr>
          <p:cNvPr id="4" name="Rectangle 3"/>
          <p:cNvSpPr/>
          <p:nvPr userDrawn="1"/>
        </p:nvSpPr>
        <p:spPr>
          <a:xfrm>
            <a:off x="558350" y="3617140"/>
            <a:ext cx="4588184" cy="1367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ontent Placeholder 2"/>
          <p:cNvSpPr>
            <a:spLocks noGrp="1"/>
          </p:cNvSpPr>
          <p:nvPr>
            <p:ph idx="1" hasCustomPrompt="1"/>
          </p:nvPr>
        </p:nvSpPr>
        <p:spPr>
          <a:xfrm>
            <a:off x="5029304" y="1653234"/>
            <a:ext cx="3657391" cy="3927811"/>
          </a:xfrm>
        </p:spPr>
        <p:txBody>
          <a:bodyPr anchor="ctr"/>
          <a:lstStyle>
            <a:lvl1pPr marL="0" indent="0">
              <a:buNone/>
              <a:defRPr b="0" baseline="0">
                <a:solidFill>
                  <a:schemeClr val="tx2"/>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Contact info goes here</a:t>
            </a:r>
          </a:p>
        </p:txBody>
      </p:sp>
      <p:pic>
        <p:nvPicPr>
          <p:cNvPr id="3" name="Picture 2" descr="A close up of text on a black background&#10;&#10;Description automatically generated">
            <a:extLst>
              <a:ext uri="{FF2B5EF4-FFF2-40B4-BE49-F238E27FC236}">
                <a16:creationId xmlns:a16="http://schemas.microsoft.com/office/drawing/2014/main" id="{828B3ED3-A945-45F8-872F-B0DD4199632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72669" y="5671130"/>
            <a:ext cx="1127776" cy="1017890"/>
          </a:xfrm>
          <a:prstGeom prst="rect">
            <a:avLst/>
          </a:prstGeom>
        </p:spPr>
      </p:pic>
      <p:cxnSp>
        <p:nvCxnSpPr>
          <p:cNvPr id="10" name="Straight Connector 9">
            <a:extLst>
              <a:ext uri="{FF2B5EF4-FFF2-40B4-BE49-F238E27FC236}">
                <a16:creationId xmlns:a16="http://schemas.microsoft.com/office/drawing/2014/main" id="{5E0BBDA4-8E8F-4E4C-82C0-7BB98E38CA7A}"/>
              </a:ext>
            </a:extLst>
          </p:cNvPr>
          <p:cNvCxnSpPr>
            <a:cxnSpLocks/>
          </p:cNvCxnSpPr>
          <p:nvPr userDrawn="1"/>
        </p:nvCxnSpPr>
        <p:spPr>
          <a:xfrm>
            <a:off x="613766" y="4090606"/>
            <a:ext cx="1815154" cy="0"/>
          </a:xfrm>
          <a:prstGeom prst="line">
            <a:avLst/>
          </a:prstGeom>
          <a:ln w="57150">
            <a:prstDash val="sysDot"/>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20319966"/>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ributions Slide_Optional">
    <p:spTree>
      <p:nvGrpSpPr>
        <p:cNvPr id="1" name=""/>
        <p:cNvGrpSpPr/>
        <p:nvPr/>
      </p:nvGrpSpPr>
      <p:grpSpPr>
        <a:xfrm>
          <a:off x="0" y="0"/>
          <a:ext cx="0" cy="0"/>
          <a:chOff x="0" y="0"/>
          <a:chExt cx="0" cy="0"/>
        </a:xfrm>
      </p:grpSpPr>
      <p:sp>
        <p:nvSpPr>
          <p:cNvPr id="4" name="Rectangle 3"/>
          <p:cNvSpPr/>
          <p:nvPr userDrawn="1"/>
        </p:nvSpPr>
        <p:spPr>
          <a:xfrm>
            <a:off x="558350" y="3617140"/>
            <a:ext cx="4588184" cy="1367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ontent Placeholder 2"/>
          <p:cNvSpPr>
            <a:spLocks noGrp="1"/>
          </p:cNvSpPr>
          <p:nvPr>
            <p:ph idx="1" hasCustomPrompt="1"/>
          </p:nvPr>
        </p:nvSpPr>
        <p:spPr>
          <a:xfrm>
            <a:off x="443555" y="5233122"/>
            <a:ext cx="6678458" cy="1367554"/>
          </a:xfrm>
        </p:spPr>
        <p:txBody>
          <a:bodyPr anchor="ctr"/>
          <a:lstStyle>
            <a:lvl1pPr marL="0" indent="0">
              <a:buNone/>
              <a:defRPr sz="1800" b="1" baseline="0">
                <a:solidFill>
                  <a:srgbClr val="55627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CONTRIBUTORS</a:t>
            </a:r>
          </a:p>
          <a:p>
            <a:pPr lvl="0"/>
            <a:r>
              <a:rPr lang="en-US" dirty="0"/>
              <a:t>Name, Organization</a:t>
            </a:r>
          </a:p>
          <a:p>
            <a:pPr lvl="0"/>
            <a:r>
              <a:rPr lang="en-US" dirty="0"/>
              <a:t>Month, Year</a:t>
            </a:r>
          </a:p>
        </p:txBody>
      </p:sp>
      <p:sp>
        <p:nvSpPr>
          <p:cNvPr id="6" name="Rectangle 5">
            <a:extLst>
              <a:ext uri="{FF2B5EF4-FFF2-40B4-BE49-F238E27FC236}">
                <a16:creationId xmlns:a16="http://schemas.microsoft.com/office/drawing/2014/main" id="{4BCED734-E657-4EE4-94F5-72D07E74DD8D}"/>
              </a:ext>
            </a:extLst>
          </p:cNvPr>
          <p:cNvSpPr/>
          <p:nvPr userDrawn="1"/>
        </p:nvSpPr>
        <p:spPr>
          <a:xfrm>
            <a:off x="0" y="0"/>
            <a:ext cx="9144000" cy="4927601"/>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Segoe UI"/>
              <a:ea typeface="+mn-ea"/>
              <a:cs typeface="+mn-cs"/>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30680" y="5471129"/>
            <a:ext cx="969765" cy="891540"/>
          </a:xfrm>
          <a:prstGeom prst="rect">
            <a:avLst/>
          </a:prstGeom>
        </p:spPr>
      </p:pic>
    </p:spTree>
    <p:extLst>
      <p:ext uri="{BB962C8B-B14F-4D97-AF65-F5344CB8AC3E}">
        <p14:creationId xmlns:p14="http://schemas.microsoft.com/office/powerpoint/2010/main" val="654854008"/>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ack Cover_For Printing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7D94D68-5A06-4AC1-A91B-71FA4E29E714}"/>
              </a:ext>
            </a:extLst>
          </p:cNvPr>
          <p:cNvSpPr/>
          <p:nvPr userDrawn="1"/>
        </p:nvSpPr>
        <p:spPr>
          <a:xfrm>
            <a:off x="0" y="0"/>
            <a:ext cx="9144000" cy="5338618"/>
          </a:xfrm>
          <a:prstGeom prst="rect">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Segoe UI"/>
              <a:ea typeface="+mn-ea"/>
              <a:cs typeface="+mn-cs"/>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87117" y="5703223"/>
            <a:ext cx="969765" cy="891540"/>
          </a:xfrm>
          <a:prstGeom prst="rect">
            <a:avLst/>
          </a:prstGeom>
        </p:spPr>
      </p:pic>
    </p:spTree>
    <p:extLst>
      <p:ext uri="{BB962C8B-B14F-4D97-AF65-F5344CB8AC3E}">
        <p14:creationId xmlns:p14="http://schemas.microsoft.com/office/powerpoint/2010/main" val="3361208489"/>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 text">
    <p:spTree>
      <p:nvGrpSpPr>
        <p:cNvPr id="1" name=""/>
        <p:cNvGrpSpPr/>
        <p:nvPr/>
      </p:nvGrpSpPr>
      <p:grpSpPr>
        <a:xfrm>
          <a:off x="0" y="0"/>
          <a:ext cx="0" cy="0"/>
          <a:chOff x="0" y="0"/>
          <a:chExt cx="0" cy="0"/>
        </a:xfrm>
      </p:grpSpPr>
      <p:sp>
        <p:nvSpPr>
          <p:cNvPr id="2" name="Holder 2"/>
          <p:cNvSpPr>
            <a:spLocks noGrp="1"/>
          </p:cNvSpPr>
          <p:nvPr>
            <p:ph type="title"/>
          </p:nvPr>
        </p:nvSpPr>
        <p:spPr>
          <a:xfrm>
            <a:off x="669545" y="487911"/>
            <a:ext cx="7808705" cy="549102"/>
          </a:xfrm>
          <a:prstGeom prst="rect">
            <a:avLst/>
          </a:prstGeom>
        </p:spPr>
        <p:txBody>
          <a:bodyPr lIns="0" tIns="0" rIns="0" bIns="0">
            <a:normAutofit/>
          </a:bodyPr>
          <a:lstStyle>
            <a:lvl1pPr>
              <a:defRPr sz="1961" b="1" i="1">
                <a:solidFill>
                  <a:srgbClr val="0583C5"/>
                </a:solidFill>
                <a:latin typeface="Helvetica" pitchFamily="2" charset="0"/>
                <a:cs typeface="Helvetica" pitchFamily="2" charset="0"/>
              </a:defRPr>
            </a:lvl1pPr>
          </a:lstStyle>
          <a:p>
            <a:r>
              <a:rPr lang="en-US"/>
              <a:t>Click to edit Master title style</a:t>
            </a:r>
            <a:endParaRPr dirty="0"/>
          </a:p>
        </p:txBody>
      </p:sp>
      <p:sp>
        <p:nvSpPr>
          <p:cNvPr id="5" name="Holder 5"/>
          <p:cNvSpPr>
            <a:spLocks noGrp="1"/>
          </p:cNvSpPr>
          <p:nvPr>
            <p:ph type="sldNum" sz="quarter" idx="7"/>
          </p:nvPr>
        </p:nvSpPr>
        <p:spPr/>
        <p:txBody>
          <a:bodyPr lIns="0" tIns="0" rIns="0" bIns="0"/>
          <a:lstStyle>
            <a:lvl1pPr>
              <a:defRPr sz="563" b="0" i="0">
                <a:solidFill>
                  <a:srgbClr val="999999"/>
                </a:solidFill>
                <a:latin typeface="Helvetica" pitchFamily="2" charset="0"/>
                <a:cs typeface="Arial"/>
              </a:defRPr>
            </a:lvl1pPr>
          </a:lstStyle>
          <a:p>
            <a:pPr marL="8664" defTabSz="311780">
              <a:spcBef>
                <a:spcPts val="17"/>
              </a:spcBef>
            </a:pPr>
            <a:fld id="{81D60167-4931-47E6-BA6A-407CBD079E47}" type="slidenum">
              <a:rPr lang="en-US" spc="-2" smtClean="0"/>
              <a:pPr marL="8664" defTabSz="311780">
                <a:spcBef>
                  <a:spcPts val="17"/>
                </a:spcBef>
              </a:pPr>
              <a:t>‹#›</a:t>
            </a:fld>
            <a:endParaRPr lang="en-US" spc="-2" dirty="0"/>
          </a:p>
        </p:txBody>
      </p:sp>
      <p:sp>
        <p:nvSpPr>
          <p:cNvPr id="6" name="object 113">
            <a:extLst>
              <a:ext uri="{FF2B5EF4-FFF2-40B4-BE49-F238E27FC236}">
                <a16:creationId xmlns:a16="http://schemas.microsoft.com/office/drawing/2014/main" id="{6B242D1A-C452-094D-8E3F-8E027F0BABD4}"/>
              </a:ext>
            </a:extLst>
          </p:cNvPr>
          <p:cNvSpPr/>
          <p:nvPr userDrawn="1"/>
        </p:nvSpPr>
        <p:spPr>
          <a:xfrm>
            <a:off x="1" y="416083"/>
            <a:ext cx="532004" cy="601518"/>
          </a:xfrm>
          <a:custGeom>
            <a:avLst/>
            <a:gdLst/>
            <a:ahLst/>
            <a:cxnLst/>
            <a:rect l="l" t="t" r="r" b="b"/>
            <a:pathLst>
              <a:path w="1169670" h="991869">
                <a:moveTo>
                  <a:pt x="0" y="991404"/>
                </a:moveTo>
                <a:lnTo>
                  <a:pt x="1169346" y="991404"/>
                </a:lnTo>
                <a:lnTo>
                  <a:pt x="1169346" y="0"/>
                </a:lnTo>
                <a:lnTo>
                  <a:pt x="0" y="0"/>
                </a:lnTo>
                <a:lnTo>
                  <a:pt x="0" y="991404"/>
                </a:lnTo>
                <a:close/>
              </a:path>
            </a:pathLst>
          </a:custGeom>
          <a:solidFill>
            <a:srgbClr val="24AAE2"/>
          </a:solidFill>
        </p:spPr>
        <p:txBody>
          <a:bodyPr wrap="square" lIns="0" tIns="0" rIns="0" bIns="0" rtlCol="0"/>
          <a:lstStyle/>
          <a:p>
            <a:pPr marL="0" marR="0" lvl="0" indent="0" algn="l" defTabSz="311780" rtl="0" eaLnBrk="1" fontAlgn="auto" latinLnBrk="0" hangingPunct="1">
              <a:lnSpc>
                <a:spcPct val="100000"/>
              </a:lnSpc>
              <a:spcBef>
                <a:spcPts val="0"/>
              </a:spcBef>
              <a:spcAft>
                <a:spcPts val="0"/>
              </a:spcAft>
              <a:buClrTx/>
              <a:buSzTx/>
              <a:buFontTx/>
              <a:buNone/>
              <a:tabLst/>
              <a:defRPr/>
            </a:pPr>
            <a:endParaRPr kumimoji="0" sz="372"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7" name="object 116">
            <a:extLst>
              <a:ext uri="{FF2B5EF4-FFF2-40B4-BE49-F238E27FC236}">
                <a16:creationId xmlns:a16="http://schemas.microsoft.com/office/drawing/2014/main" id="{202EA22A-2577-6044-B628-547DD986D7CA}"/>
              </a:ext>
            </a:extLst>
          </p:cNvPr>
          <p:cNvSpPr/>
          <p:nvPr userDrawn="1"/>
        </p:nvSpPr>
        <p:spPr>
          <a:xfrm>
            <a:off x="2" y="6707795"/>
            <a:ext cx="9143999" cy="149994"/>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311780" rtl="0" eaLnBrk="1" fontAlgn="auto" latinLnBrk="0" hangingPunct="1">
              <a:lnSpc>
                <a:spcPct val="100000"/>
              </a:lnSpc>
              <a:spcBef>
                <a:spcPts val="0"/>
              </a:spcBef>
              <a:spcAft>
                <a:spcPts val="0"/>
              </a:spcAft>
              <a:buClrTx/>
              <a:buSzTx/>
              <a:buFontTx/>
              <a:buNone/>
              <a:tabLst/>
              <a:defRPr/>
            </a:pPr>
            <a:endParaRPr kumimoji="0" sz="372" b="0" i="0" u="none" strike="noStrike" kern="1200" cap="none" spc="0" normalizeH="0" baseline="0" noProof="0">
              <a:ln>
                <a:noFill/>
              </a:ln>
              <a:solidFill>
                <a:srgbClr val="57585B"/>
              </a:solidFill>
              <a:effectLst/>
              <a:uLnTx/>
              <a:uFillTx/>
              <a:latin typeface="Arial" panose="020B0604020202020204"/>
              <a:ea typeface="+mn-ea"/>
              <a:cs typeface="+mn-cs"/>
            </a:endParaRPr>
          </a:p>
        </p:txBody>
      </p:sp>
      <p:pic>
        <p:nvPicPr>
          <p:cNvPr id="8" name="Picture 7" descr="A close up of a logo&#10;&#10;Description automatically generated">
            <a:extLst>
              <a:ext uri="{FF2B5EF4-FFF2-40B4-BE49-F238E27FC236}">
                <a16:creationId xmlns:a16="http://schemas.microsoft.com/office/drawing/2014/main" id="{B1143C2D-B97E-AC41-91DB-C44CF3B587B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7596" y="512758"/>
            <a:ext cx="236813" cy="408168"/>
          </a:xfrm>
          <a:prstGeom prst="rect">
            <a:avLst/>
          </a:prstGeom>
        </p:spPr>
      </p:pic>
      <p:sp>
        <p:nvSpPr>
          <p:cNvPr id="11" name="object 117">
            <a:extLst>
              <a:ext uri="{FF2B5EF4-FFF2-40B4-BE49-F238E27FC236}">
                <a16:creationId xmlns:a16="http://schemas.microsoft.com/office/drawing/2014/main" id="{585C701E-E125-584E-9DEA-B29FD1270EAA}"/>
              </a:ext>
            </a:extLst>
          </p:cNvPr>
          <p:cNvSpPr txBox="1">
            <a:spLocks/>
          </p:cNvSpPr>
          <p:nvPr userDrawn="1"/>
        </p:nvSpPr>
        <p:spPr>
          <a:xfrm>
            <a:off x="274718" y="6494194"/>
            <a:ext cx="1455531" cy="76462"/>
          </a:xfrm>
          <a:prstGeom prst="rect">
            <a:avLst/>
          </a:prstGeom>
        </p:spPr>
        <p:txBody>
          <a:bodyPr vert="horz" wrap="square" lIns="0" tIns="2166"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664" marR="0" lvl="0" indent="0" algn="l" defTabSz="311902" rtl="0" eaLnBrk="1" fontAlgn="auto" latinLnBrk="0" hangingPunct="1">
              <a:lnSpc>
                <a:spcPct val="100000"/>
              </a:lnSpc>
              <a:spcBef>
                <a:spcPts val="17"/>
              </a:spcBef>
              <a:spcAft>
                <a:spcPts val="0"/>
              </a:spcAft>
              <a:buClrTx/>
              <a:buSzTx/>
              <a:buFontTx/>
              <a:buNone/>
              <a:tabLst/>
              <a:defRPr/>
            </a:pPr>
            <a:r>
              <a:rPr kumimoji="0" lang="en-US" sz="478" b="0" i="0" u="none" strike="noStrike" kern="1200" cap="none" spc="0" normalizeH="0" baseline="0" noProof="0" dirty="0">
                <a:ln>
                  <a:noFill/>
                </a:ln>
                <a:solidFill>
                  <a:srgbClr val="999999"/>
                </a:solidFill>
                <a:effectLst/>
                <a:uLnTx/>
                <a:uFillTx/>
                <a:latin typeface="Helvetica" pitchFamily="2" charset="0"/>
                <a:ea typeface="+mn-ea"/>
                <a:cs typeface="Arial"/>
              </a:rPr>
              <a:t>|  ©2020 Copyright NEEA.</a:t>
            </a:r>
            <a:r>
              <a:rPr kumimoji="0" lang="en-US" sz="478" b="0" i="0" u="none" strike="noStrike" kern="1200" cap="none" spc="-2" normalizeH="0" baseline="0" noProof="0" dirty="0">
                <a:ln>
                  <a:noFill/>
                </a:ln>
                <a:solidFill>
                  <a:srgbClr val="999999"/>
                </a:solidFill>
                <a:effectLst/>
                <a:uLnTx/>
                <a:uFillTx/>
                <a:latin typeface="Helvetica" pitchFamily="2" charset="0"/>
                <a:ea typeface="+mn-ea"/>
                <a:cs typeface="Arial"/>
              </a:rPr>
              <a:t> </a:t>
            </a:r>
          </a:p>
        </p:txBody>
      </p:sp>
    </p:spTree>
    <p:extLst>
      <p:ext uri="{BB962C8B-B14F-4D97-AF65-F5344CB8AC3E}">
        <p14:creationId xmlns:p14="http://schemas.microsoft.com/office/powerpoint/2010/main" val="2318083247"/>
      </p:ext>
    </p:extLst>
  </p:cSld>
  <p:clrMapOvr>
    <a:masterClrMapping/>
  </p:clrMapOvr>
  <p:extLst>
    <p:ext uri="{DCECCB84-F9BA-43D5-87BE-67443E8EF086}">
      <p15:sldGuideLst xmlns:p15="http://schemas.microsoft.com/office/powerpoint/2012/main">
        <p15:guide id="1" orient="horz" pos="6250">
          <p15:clr>
            <a:srgbClr val="FBAE40"/>
          </p15:clr>
        </p15:guide>
        <p15:guide id="2" pos="121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de bar layout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90E2AF8-3457-4A1E-B9A9-07927A66F4C4}"/>
              </a:ext>
            </a:extLst>
          </p:cNvPr>
          <p:cNvSpPr/>
          <p:nvPr userDrawn="1"/>
        </p:nvSpPr>
        <p:spPr>
          <a:xfrm>
            <a:off x="0" y="0"/>
            <a:ext cx="4572000" cy="6858000"/>
          </a:xfrm>
          <a:prstGeom prst="rect">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6BE84541-276F-4622-A1F4-96BE61AF7AC3}"/>
              </a:ext>
            </a:extLst>
          </p:cNvPr>
          <p:cNvSpPr>
            <a:spLocks noGrp="1"/>
          </p:cNvSpPr>
          <p:nvPr>
            <p:ph type="dt" sz="half" idx="10"/>
          </p:nvPr>
        </p:nvSpPr>
        <p:spPr/>
        <p:txBody>
          <a:bodyPr/>
          <a:lstStyle/>
          <a:p>
            <a:fld id="{AD05DD9C-025C-46EC-89CB-002698F2DAEB}" type="datetime1">
              <a:rPr lang="en-US" smtClean="0"/>
              <a:t>10/17/2022</a:t>
            </a:fld>
            <a:endParaRPr lang="en-US" dirty="0"/>
          </a:p>
        </p:txBody>
      </p:sp>
      <p:sp>
        <p:nvSpPr>
          <p:cNvPr id="4" name="Footer Placeholder 3">
            <a:extLst>
              <a:ext uri="{FF2B5EF4-FFF2-40B4-BE49-F238E27FC236}">
                <a16:creationId xmlns:a16="http://schemas.microsoft.com/office/drawing/2014/main" id="{024C7664-003A-4705-BC1C-7880FD3ACA4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8157B37-5C8A-4968-8C07-7B9873379880}"/>
              </a:ext>
            </a:extLst>
          </p:cNvPr>
          <p:cNvSpPr>
            <a:spLocks noGrp="1"/>
          </p:cNvSpPr>
          <p:nvPr>
            <p:ph type="sldNum" sz="quarter" idx="12"/>
          </p:nvPr>
        </p:nvSpPr>
        <p:spPr/>
        <p:txBody>
          <a:bodyPr/>
          <a:lstStyle/>
          <a:p>
            <a:fld id="{41C644E9-0293-45DE-AABA-2E18EB19508A}" type="slidenum">
              <a:rPr lang="en-US" smtClean="0"/>
              <a:t>‹#›</a:t>
            </a:fld>
            <a:endParaRPr lang="en-US" dirty="0"/>
          </a:p>
        </p:txBody>
      </p:sp>
      <p:sp>
        <p:nvSpPr>
          <p:cNvPr id="11" name="Content Placeholder 2">
            <a:extLst>
              <a:ext uri="{FF2B5EF4-FFF2-40B4-BE49-F238E27FC236}">
                <a16:creationId xmlns:a16="http://schemas.microsoft.com/office/drawing/2014/main" id="{0C22879E-C0BD-4EAD-A9A5-4AB05FF003D6}"/>
              </a:ext>
            </a:extLst>
          </p:cNvPr>
          <p:cNvSpPr>
            <a:spLocks noGrp="1"/>
          </p:cNvSpPr>
          <p:nvPr>
            <p:ph idx="4294967295" hasCustomPrompt="1"/>
          </p:nvPr>
        </p:nvSpPr>
        <p:spPr>
          <a:xfrm>
            <a:off x="5063319" y="1253331"/>
            <a:ext cx="3589364" cy="4351338"/>
          </a:xfrm>
        </p:spPr>
        <p:txBody>
          <a:bodyPr anchor="ctr">
            <a:normAutofit/>
          </a:bodyPr>
          <a:lstStyle>
            <a:lvl1pPr>
              <a:defRPr/>
            </a:lvl1pPr>
          </a:lstStyle>
          <a:p>
            <a:pPr marL="341313" indent="-341313">
              <a:buClr>
                <a:schemeClr val="accent4"/>
              </a:buClr>
              <a:buFont typeface="Helvetica" panose="020B0604020202020204" pitchFamily="34" charset="0"/>
              <a:buChar char="›"/>
            </a:pPr>
            <a:r>
              <a:rPr lang="en-US" dirty="0"/>
              <a:t>Bulleted list (agenda items, etc.)</a:t>
            </a:r>
          </a:p>
        </p:txBody>
      </p:sp>
      <p:cxnSp>
        <p:nvCxnSpPr>
          <p:cNvPr id="12" name="Straight Connector 11">
            <a:extLst>
              <a:ext uri="{FF2B5EF4-FFF2-40B4-BE49-F238E27FC236}">
                <a16:creationId xmlns:a16="http://schemas.microsoft.com/office/drawing/2014/main" id="{C25E1F55-5D82-4BC2-BCEA-EE2D92A6C187}"/>
              </a:ext>
            </a:extLst>
          </p:cNvPr>
          <p:cNvCxnSpPr>
            <a:cxnSpLocks/>
          </p:cNvCxnSpPr>
          <p:nvPr userDrawn="1"/>
        </p:nvCxnSpPr>
        <p:spPr>
          <a:xfrm>
            <a:off x="491318" y="4339988"/>
            <a:ext cx="1815154" cy="0"/>
          </a:xfrm>
          <a:prstGeom prst="line">
            <a:avLst/>
          </a:prstGeom>
          <a:ln w="57150">
            <a:prstDash val="sysDot"/>
          </a:ln>
        </p:spPr>
        <p:style>
          <a:lnRef idx="1">
            <a:schemeClr val="accent4"/>
          </a:lnRef>
          <a:fillRef idx="0">
            <a:schemeClr val="accent4"/>
          </a:fillRef>
          <a:effectRef idx="0">
            <a:schemeClr val="accent4"/>
          </a:effectRef>
          <a:fontRef idx="minor">
            <a:schemeClr val="tx1"/>
          </a:fontRef>
        </p:style>
      </p:cxnSp>
      <p:sp>
        <p:nvSpPr>
          <p:cNvPr id="2" name="Title 1">
            <a:extLst>
              <a:ext uri="{FF2B5EF4-FFF2-40B4-BE49-F238E27FC236}">
                <a16:creationId xmlns:a16="http://schemas.microsoft.com/office/drawing/2014/main" id="{C8BC5411-75EF-4EA4-863F-0E5B8B37F794}"/>
              </a:ext>
            </a:extLst>
          </p:cNvPr>
          <p:cNvSpPr>
            <a:spLocks noGrp="1"/>
          </p:cNvSpPr>
          <p:nvPr>
            <p:ph type="title"/>
          </p:nvPr>
        </p:nvSpPr>
        <p:spPr>
          <a:xfrm>
            <a:off x="491318" y="365125"/>
            <a:ext cx="3643954" cy="3671159"/>
          </a:xfrm>
        </p:spPr>
        <p:txBody>
          <a:bodyPr anchor="b">
            <a:normAutofit/>
          </a:bodyPr>
          <a:lstStyle>
            <a:lvl1pPr>
              <a:defRPr sz="4400" b="1">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717211770"/>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blu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709739"/>
            <a:ext cx="7886700" cy="2852737"/>
          </a:xfrm>
        </p:spPr>
        <p:txBody>
          <a:bodyPr anchor="b">
            <a:normAutofit/>
          </a:bodyPr>
          <a:lstStyle>
            <a:lvl1pPr>
              <a:defRPr sz="5400" b="1" baseline="0">
                <a:solidFill>
                  <a:schemeClr val="bg1"/>
                </a:solidFill>
                <a:latin typeface="+mj-lt"/>
                <a:cs typeface="Arial" panose="020B0604020202020204" pitchFamily="34" charset="0"/>
              </a:defRPr>
            </a:lvl1pPr>
          </a:lstStyle>
          <a:p>
            <a:r>
              <a:rPr lang="en-US" dirty="0"/>
              <a:t>Section Header</a:t>
            </a:r>
          </a:p>
        </p:txBody>
      </p:sp>
      <p:sp>
        <p:nvSpPr>
          <p:cNvPr id="4" name="Date Placeholder 3"/>
          <p:cNvSpPr>
            <a:spLocks noGrp="1"/>
          </p:cNvSpPr>
          <p:nvPr>
            <p:ph type="dt" sz="half" idx="10"/>
          </p:nvPr>
        </p:nvSpPr>
        <p:spPr/>
        <p:txBody>
          <a:bodyPr/>
          <a:lstStyle/>
          <a:p>
            <a:fld id="{419D002A-0489-4D07-8EA9-2E63ED331B89}" type="datetime1">
              <a:rPr lang="en-US" smtClean="0"/>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C644E9-0293-45DE-AABA-2E18EB19508A}" type="slidenum">
              <a:rPr lang="en-US" smtClean="0"/>
              <a:t>‹#›</a:t>
            </a:fld>
            <a:endParaRPr lang="en-US"/>
          </a:p>
        </p:txBody>
      </p:sp>
      <p:cxnSp>
        <p:nvCxnSpPr>
          <p:cNvPr id="9" name="Straight Connector 8">
            <a:extLst>
              <a:ext uri="{FF2B5EF4-FFF2-40B4-BE49-F238E27FC236}">
                <a16:creationId xmlns:a16="http://schemas.microsoft.com/office/drawing/2014/main" id="{28FDCD79-28DA-418B-A22C-7C328D67A1DF}"/>
              </a:ext>
            </a:extLst>
          </p:cNvPr>
          <p:cNvCxnSpPr>
            <a:cxnSpLocks/>
          </p:cNvCxnSpPr>
          <p:nvPr userDrawn="1"/>
        </p:nvCxnSpPr>
        <p:spPr>
          <a:xfrm>
            <a:off x="774014" y="4831973"/>
            <a:ext cx="3643954" cy="0"/>
          </a:xfrm>
          <a:prstGeom prst="line">
            <a:avLst/>
          </a:prstGeom>
          <a:ln w="57150">
            <a:solidFill>
              <a:schemeClr val="accent1"/>
            </a:solidFill>
            <a:prstDash val="sysDot"/>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801326748"/>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re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709739"/>
            <a:ext cx="7886700" cy="2852737"/>
          </a:xfrm>
        </p:spPr>
        <p:txBody>
          <a:bodyPr anchor="b">
            <a:normAutofit/>
          </a:bodyPr>
          <a:lstStyle>
            <a:lvl1pPr>
              <a:defRPr sz="5400" b="1" baseline="0">
                <a:solidFill>
                  <a:schemeClr val="bg1"/>
                </a:solidFill>
                <a:latin typeface="+mj-lt"/>
                <a:cs typeface="Arial" panose="020B0604020202020204" pitchFamily="34" charset="0"/>
              </a:defRPr>
            </a:lvl1pPr>
          </a:lstStyle>
          <a:p>
            <a:r>
              <a:rPr lang="en-US" dirty="0"/>
              <a:t>Section Header</a:t>
            </a:r>
          </a:p>
        </p:txBody>
      </p:sp>
      <p:sp>
        <p:nvSpPr>
          <p:cNvPr id="4" name="Date Placeholder 3"/>
          <p:cNvSpPr>
            <a:spLocks noGrp="1"/>
          </p:cNvSpPr>
          <p:nvPr>
            <p:ph type="dt" sz="half" idx="10"/>
          </p:nvPr>
        </p:nvSpPr>
        <p:spPr/>
        <p:txBody>
          <a:bodyPr/>
          <a:lstStyle/>
          <a:p>
            <a:fld id="{419D002A-0489-4D07-8EA9-2E63ED331B89}" type="datetime1">
              <a:rPr lang="en-US" smtClean="0"/>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C644E9-0293-45DE-AABA-2E18EB19508A}" type="slidenum">
              <a:rPr lang="en-US" smtClean="0"/>
              <a:t>‹#›</a:t>
            </a:fld>
            <a:endParaRPr lang="en-US"/>
          </a:p>
        </p:txBody>
      </p:sp>
      <p:cxnSp>
        <p:nvCxnSpPr>
          <p:cNvPr id="9" name="Straight Connector 8">
            <a:extLst>
              <a:ext uri="{FF2B5EF4-FFF2-40B4-BE49-F238E27FC236}">
                <a16:creationId xmlns:a16="http://schemas.microsoft.com/office/drawing/2014/main" id="{28FDCD79-28DA-418B-A22C-7C328D67A1DF}"/>
              </a:ext>
            </a:extLst>
          </p:cNvPr>
          <p:cNvCxnSpPr>
            <a:cxnSpLocks/>
          </p:cNvCxnSpPr>
          <p:nvPr userDrawn="1"/>
        </p:nvCxnSpPr>
        <p:spPr>
          <a:xfrm>
            <a:off x="774014" y="4831973"/>
            <a:ext cx="3643954" cy="0"/>
          </a:xfrm>
          <a:prstGeom prst="line">
            <a:avLst/>
          </a:prstGeom>
          <a:ln w="57150">
            <a:solidFill>
              <a:schemeClr val="accent4"/>
            </a:solidFill>
            <a:prstDash val="sysDot"/>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4097424532"/>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green">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709739"/>
            <a:ext cx="7886700" cy="2852737"/>
          </a:xfrm>
        </p:spPr>
        <p:txBody>
          <a:bodyPr anchor="b">
            <a:normAutofit/>
          </a:bodyPr>
          <a:lstStyle>
            <a:lvl1pPr>
              <a:defRPr sz="5400" b="1" baseline="0">
                <a:solidFill>
                  <a:schemeClr val="bg1"/>
                </a:solidFill>
                <a:latin typeface="+mj-lt"/>
                <a:cs typeface="Arial" panose="020B0604020202020204" pitchFamily="34" charset="0"/>
              </a:defRPr>
            </a:lvl1pPr>
          </a:lstStyle>
          <a:p>
            <a:r>
              <a:rPr lang="en-US" dirty="0"/>
              <a:t>Section Header</a:t>
            </a:r>
          </a:p>
        </p:txBody>
      </p:sp>
      <p:sp>
        <p:nvSpPr>
          <p:cNvPr id="4" name="Date Placeholder 3"/>
          <p:cNvSpPr>
            <a:spLocks noGrp="1"/>
          </p:cNvSpPr>
          <p:nvPr>
            <p:ph type="dt" sz="half" idx="10"/>
          </p:nvPr>
        </p:nvSpPr>
        <p:spPr/>
        <p:txBody>
          <a:bodyPr/>
          <a:lstStyle/>
          <a:p>
            <a:fld id="{419D002A-0489-4D07-8EA9-2E63ED331B89}" type="datetime1">
              <a:rPr lang="en-US" smtClean="0"/>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C644E9-0293-45DE-AABA-2E18EB19508A}" type="slidenum">
              <a:rPr lang="en-US" smtClean="0"/>
              <a:t>‹#›</a:t>
            </a:fld>
            <a:endParaRPr lang="en-US"/>
          </a:p>
        </p:txBody>
      </p:sp>
      <p:cxnSp>
        <p:nvCxnSpPr>
          <p:cNvPr id="9" name="Straight Connector 8">
            <a:extLst>
              <a:ext uri="{FF2B5EF4-FFF2-40B4-BE49-F238E27FC236}">
                <a16:creationId xmlns:a16="http://schemas.microsoft.com/office/drawing/2014/main" id="{28FDCD79-28DA-418B-A22C-7C328D67A1DF}"/>
              </a:ext>
            </a:extLst>
          </p:cNvPr>
          <p:cNvCxnSpPr>
            <a:cxnSpLocks/>
          </p:cNvCxnSpPr>
          <p:nvPr userDrawn="1"/>
        </p:nvCxnSpPr>
        <p:spPr>
          <a:xfrm>
            <a:off x="774014" y="4831973"/>
            <a:ext cx="3643954" cy="0"/>
          </a:xfrm>
          <a:prstGeom prst="line">
            <a:avLst/>
          </a:prstGeom>
          <a:ln w="57150">
            <a:solidFill>
              <a:schemeClr val="tx2"/>
            </a:solidFill>
            <a:prstDash val="sysDot"/>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49851752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dark re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709739"/>
            <a:ext cx="7886700" cy="2852737"/>
          </a:xfrm>
        </p:spPr>
        <p:txBody>
          <a:bodyPr anchor="b">
            <a:normAutofit/>
          </a:bodyPr>
          <a:lstStyle>
            <a:lvl1pPr>
              <a:defRPr sz="5400" b="1" baseline="0">
                <a:solidFill>
                  <a:schemeClr val="bg1"/>
                </a:solidFill>
                <a:latin typeface="+mj-lt"/>
                <a:cs typeface="Arial" panose="020B0604020202020204" pitchFamily="34" charset="0"/>
              </a:defRPr>
            </a:lvl1pPr>
          </a:lstStyle>
          <a:p>
            <a:r>
              <a:rPr lang="en-US" dirty="0"/>
              <a:t>Section Header</a:t>
            </a:r>
          </a:p>
        </p:txBody>
      </p:sp>
      <p:sp>
        <p:nvSpPr>
          <p:cNvPr id="4" name="Date Placeholder 3"/>
          <p:cNvSpPr>
            <a:spLocks noGrp="1"/>
          </p:cNvSpPr>
          <p:nvPr>
            <p:ph type="dt" sz="half" idx="10"/>
          </p:nvPr>
        </p:nvSpPr>
        <p:spPr/>
        <p:txBody>
          <a:bodyPr/>
          <a:lstStyle/>
          <a:p>
            <a:fld id="{419D002A-0489-4D07-8EA9-2E63ED331B89}" type="datetime1">
              <a:rPr lang="en-US" smtClean="0"/>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C644E9-0293-45DE-AABA-2E18EB19508A}" type="slidenum">
              <a:rPr lang="en-US" smtClean="0"/>
              <a:t>‹#›</a:t>
            </a:fld>
            <a:endParaRPr lang="en-US"/>
          </a:p>
        </p:txBody>
      </p:sp>
      <p:cxnSp>
        <p:nvCxnSpPr>
          <p:cNvPr id="9" name="Straight Connector 8">
            <a:extLst>
              <a:ext uri="{FF2B5EF4-FFF2-40B4-BE49-F238E27FC236}">
                <a16:creationId xmlns:a16="http://schemas.microsoft.com/office/drawing/2014/main" id="{28FDCD79-28DA-418B-A22C-7C328D67A1DF}"/>
              </a:ext>
            </a:extLst>
          </p:cNvPr>
          <p:cNvCxnSpPr>
            <a:cxnSpLocks/>
          </p:cNvCxnSpPr>
          <p:nvPr userDrawn="1"/>
        </p:nvCxnSpPr>
        <p:spPr>
          <a:xfrm>
            <a:off x="774014" y="4831973"/>
            <a:ext cx="3643954" cy="0"/>
          </a:xfrm>
          <a:prstGeom prst="line">
            <a:avLst/>
          </a:prstGeom>
          <a:ln w="57150">
            <a:solidFill>
              <a:schemeClr val="accent3"/>
            </a:solidFill>
            <a:prstDash val="sysDot"/>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956509461"/>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8FC35368-34A8-4A11-9681-FBAEFA50AA6F}"/>
              </a:ext>
            </a:extLst>
          </p:cNvPr>
          <p:cNvSpPr/>
          <p:nvPr userDrawn="1"/>
        </p:nvSpPr>
        <p:spPr>
          <a:xfrm>
            <a:off x="0" y="1"/>
            <a:ext cx="9144000" cy="16308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28650" y="196409"/>
            <a:ext cx="7886700" cy="1238014"/>
          </a:xfrm>
        </p:spPr>
        <p:txBody>
          <a:bodyPr anchor="b">
            <a:noAutofit/>
          </a:bodyPr>
          <a:lstStyle>
            <a:lvl1pPr>
              <a:defRPr sz="4400" b="1" baseline="0">
                <a:solidFill>
                  <a:schemeClr val="bg1"/>
                </a:solidFill>
                <a:latin typeface="+mj-lt"/>
                <a:cs typeface="Arial" panose="020B0604020202020204" pitchFamily="34" charset="0"/>
              </a:defRPr>
            </a:lvl1pPr>
          </a:lstStyle>
          <a:p>
            <a:r>
              <a:rPr lang="en-US" dirty="0"/>
              <a:t>Click to Edit Title</a:t>
            </a:r>
          </a:p>
        </p:txBody>
      </p:sp>
      <p:sp>
        <p:nvSpPr>
          <p:cNvPr id="11" name="Date Placeholder 3">
            <a:extLst>
              <a:ext uri="{FF2B5EF4-FFF2-40B4-BE49-F238E27FC236}">
                <a16:creationId xmlns:a16="http://schemas.microsoft.com/office/drawing/2014/main" id="{012949C2-7BC8-4D86-AC6B-FB1F451CB169}"/>
              </a:ext>
            </a:extLst>
          </p:cNvPr>
          <p:cNvSpPr>
            <a:spLocks noGrp="1"/>
          </p:cNvSpPr>
          <p:nvPr>
            <p:ph type="dt" sz="half" idx="10"/>
          </p:nvPr>
        </p:nvSpPr>
        <p:spPr>
          <a:xfrm>
            <a:off x="628650" y="6356351"/>
            <a:ext cx="2057400" cy="365125"/>
          </a:xfrm>
        </p:spPr>
        <p:txBody>
          <a:bodyPr/>
          <a:lstStyle>
            <a:lvl1pPr>
              <a:defRPr>
                <a:solidFill>
                  <a:schemeClr val="bg1">
                    <a:lumMod val="50000"/>
                  </a:schemeClr>
                </a:solidFill>
              </a:defRPr>
            </a:lvl1pPr>
          </a:lstStyle>
          <a:p>
            <a:fld id="{4DA40B52-0812-4C03-B326-18272E7D9C3E}" type="datetime1">
              <a:rPr lang="en-US" smtClean="0"/>
              <a:pPr/>
              <a:t>10/17/2022</a:t>
            </a:fld>
            <a:endParaRPr lang="en-US" dirty="0"/>
          </a:p>
        </p:txBody>
      </p:sp>
      <p:sp>
        <p:nvSpPr>
          <p:cNvPr id="12" name="Footer Placeholder 4">
            <a:extLst>
              <a:ext uri="{FF2B5EF4-FFF2-40B4-BE49-F238E27FC236}">
                <a16:creationId xmlns:a16="http://schemas.microsoft.com/office/drawing/2014/main" id="{9E9F9509-D7E8-4E57-A35C-3FFEE5B6CCCB}"/>
              </a:ext>
            </a:extLst>
          </p:cNvPr>
          <p:cNvSpPr>
            <a:spLocks noGrp="1"/>
          </p:cNvSpPr>
          <p:nvPr>
            <p:ph type="ftr" sz="quarter" idx="11"/>
          </p:nvPr>
        </p:nvSpPr>
        <p:spPr>
          <a:xfrm>
            <a:off x="3028950" y="6356351"/>
            <a:ext cx="3086100" cy="365125"/>
          </a:xfrm>
        </p:spPr>
        <p:txBody>
          <a:bodyPr/>
          <a:lstStyle>
            <a:lvl1pPr>
              <a:defRPr>
                <a:solidFill>
                  <a:schemeClr val="bg1">
                    <a:lumMod val="50000"/>
                  </a:schemeClr>
                </a:solidFill>
              </a:defRPr>
            </a:lvl1pPr>
          </a:lstStyle>
          <a:p>
            <a:endParaRPr lang="en-US" dirty="0"/>
          </a:p>
        </p:txBody>
      </p:sp>
      <p:sp>
        <p:nvSpPr>
          <p:cNvPr id="13" name="Slide Number Placeholder 5">
            <a:extLst>
              <a:ext uri="{FF2B5EF4-FFF2-40B4-BE49-F238E27FC236}">
                <a16:creationId xmlns:a16="http://schemas.microsoft.com/office/drawing/2014/main" id="{A25288C3-8F71-454A-9C57-46129C23E1A8}"/>
              </a:ext>
            </a:extLst>
          </p:cNvPr>
          <p:cNvSpPr>
            <a:spLocks noGrp="1"/>
          </p:cNvSpPr>
          <p:nvPr>
            <p:ph type="sldNum" sz="quarter" idx="12"/>
          </p:nvPr>
        </p:nvSpPr>
        <p:spPr>
          <a:xfrm>
            <a:off x="6457950" y="6356351"/>
            <a:ext cx="2057400" cy="365125"/>
          </a:xfrm>
        </p:spPr>
        <p:txBody>
          <a:bodyPr/>
          <a:lstStyle>
            <a:lvl1pPr>
              <a:defRPr>
                <a:solidFill>
                  <a:schemeClr val="bg1">
                    <a:lumMod val="50000"/>
                  </a:schemeClr>
                </a:solidFill>
              </a:defRPr>
            </a:lvl1pPr>
          </a:lstStyle>
          <a:p>
            <a:fld id="{41C644E9-0293-45DE-AABA-2E18EB19508A}" type="slidenum">
              <a:rPr lang="en-US" smtClean="0"/>
              <a:pPr/>
              <a:t>‹#›</a:t>
            </a:fld>
            <a:endParaRPr lang="en-US" dirty="0"/>
          </a:p>
        </p:txBody>
      </p:sp>
    </p:spTree>
    <p:extLst>
      <p:ext uri="{BB962C8B-B14F-4D97-AF65-F5344CB8AC3E}">
        <p14:creationId xmlns:p14="http://schemas.microsoft.com/office/powerpoint/2010/main" val="3342504041"/>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a:extLst>
              <a:ext uri="{FF2B5EF4-FFF2-40B4-BE49-F238E27FC236}">
                <a16:creationId xmlns:a16="http://schemas.microsoft.com/office/drawing/2014/main" id="{0E72FFAD-3D9B-4E8C-B709-DBF6E681653A}"/>
              </a:ext>
            </a:extLst>
          </p:cNvPr>
          <p:cNvSpPr/>
          <p:nvPr userDrawn="1"/>
        </p:nvSpPr>
        <p:spPr>
          <a:xfrm>
            <a:off x="0" y="1"/>
            <a:ext cx="9144000" cy="16308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D9F59381-A517-42CB-80CB-252099D86895}"/>
              </a:ext>
            </a:extLst>
          </p:cNvPr>
          <p:cNvSpPr>
            <a:spLocks noGrp="1"/>
          </p:cNvSpPr>
          <p:nvPr>
            <p:ph type="title" hasCustomPrompt="1"/>
          </p:nvPr>
        </p:nvSpPr>
        <p:spPr>
          <a:xfrm>
            <a:off x="628650" y="196409"/>
            <a:ext cx="7886700" cy="1238014"/>
          </a:xfrm>
        </p:spPr>
        <p:txBody>
          <a:bodyPr anchor="b">
            <a:noAutofit/>
          </a:bodyPr>
          <a:lstStyle>
            <a:lvl1pPr>
              <a:defRPr sz="4400" b="1" baseline="0">
                <a:solidFill>
                  <a:schemeClr val="bg1"/>
                </a:solidFill>
                <a:latin typeface="+mj-lt"/>
                <a:cs typeface="Arial" panose="020B0604020202020204" pitchFamily="34" charset="0"/>
              </a:defRPr>
            </a:lvl1pPr>
          </a:lstStyle>
          <a:p>
            <a:r>
              <a:rPr lang="en-US" dirty="0"/>
              <a:t>Click to Edit Title</a:t>
            </a:r>
          </a:p>
        </p:txBody>
      </p:sp>
      <p:sp>
        <p:nvSpPr>
          <p:cNvPr id="11" name="Date Placeholder 3">
            <a:extLst>
              <a:ext uri="{FF2B5EF4-FFF2-40B4-BE49-F238E27FC236}">
                <a16:creationId xmlns:a16="http://schemas.microsoft.com/office/drawing/2014/main" id="{8446763F-DC4A-417E-8847-C4F6F3AB827F}"/>
              </a:ext>
            </a:extLst>
          </p:cNvPr>
          <p:cNvSpPr>
            <a:spLocks noGrp="1"/>
          </p:cNvSpPr>
          <p:nvPr>
            <p:ph type="dt" sz="half" idx="10"/>
          </p:nvPr>
        </p:nvSpPr>
        <p:spPr>
          <a:xfrm>
            <a:off x="628650" y="6356351"/>
            <a:ext cx="2057400" cy="365125"/>
          </a:xfrm>
        </p:spPr>
        <p:txBody>
          <a:bodyPr/>
          <a:lstStyle>
            <a:lvl1pPr>
              <a:defRPr>
                <a:solidFill>
                  <a:schemeClr val="bg1">
                    <a:lumMod val="50000"/>
                  </a:schemeClr>
                </a:solidFill>
              </a:defRPr>
            </a:lvl1pPr>
          </a:lstStyle>
          <a:p>
            <a:fld id="{4DA40B52-0812-4C03-B326-18272E7D9C3E}" type="datetime1">
              <a:rPr lang="en-US" smtClean="0"/>
              <a:pPr/>
              <a:t>10/17/2022</a:t>
            </a:fld>
            <a:endParaRPr lang="en-US" dirty="0"/>
          </a:p>
        </p:txBody>
      </p:sp>
      <p:sp>
        <p:nvSpPr>
          <p:cNvPr id="12" name="Footer Placeholder 4">
            <a:extLst>
              <a:ext uri="{FF2B5EF4-FFF2-40B4-BE49-F238E27FC236}">
                <a16:creationId xmlns:a16="http://schemas.microsoft.com/office/drawing/2014/main" id="{3F53A57A-3E9B-43F1-8792-E4BDADFCC281}"/>
              </a:ext>
            </a:extLst>
          </p:cNvPr>
          <p:cNvSpPr>
            <a:spLocks noGrp="1"/>
          </p:cNvSpPr>
          <p:nvPr>
            <p:ph type="ftr" sz="quarter" idx="11"/>
          </p:nvPr>
        </p:nvSpPr>
        <p:spPr>
          <a:xfrm>
            <a:off x="3028950" y="6356351"/>
            <a:ext cx="3086100" cy="365125"/>
          </a:xfrm>
        </p:spPr>
        <p:txBody>
          <a:bodyPr/>
          <a:lstStyle>
            <a:lvl1pPr>
              <a:defRPr>
                <a:solidFill>
                  <a:schemeClr val="bg1">
                    <a:lumMod val="50000"/>
                  </a:schemeClr>
                </a:solidFill>
              </a:defRPr>
            </a:lvl1pPr>
          </a:lstStyle>
          <a:p>
            <a:endParaRPr lang="en-US" dirty="0"/>
          </a:p>
        </p:txBody>
      </p:sp>
      <p:sp>
        <p:nvSpPr>
          <p:cNvPr id="13" name="Slide Number Placeholder 5">
            <a:extLst>
              <a:ext uri="{FF2B5EF4-FFF2-40B4-BE49-F238E27FC236}">
                <a16:creationId xmlns:a16="http://schemas.microsoft.com/office/drawing/2014/main" id="{75B74EFD-19C1-4F88-8A37-2F776F173F92}"/>
              </a:ext>
            </a:extLst>
          </p:cNvPr>
          <p:cNvSpPr>
            <a:spLocks noGrp="1"/>
          </p:cNvSpPr>
          <p:nvPr>
            <p:ph type="sldNum" sz="quarter" idx="12"/>
          </p:nvPr>
        </p:nvSpPr>
        <p:spPr>
          <a:xfrm>
            <a:off x="6457950" y="6356351"/>
            <a:ext cx="2057400" cy="365125"/>
          </a:xfrm>
        </p:spPr>
        <p:txBody>
          <a:bodyPr/>
          <a:lstStyle>
            <a:lvl1pPr>
              <a:defRPr>
                <a:solidFill>
                  <a:schemeClr val="bg1">
                    <a:lumMod val="50000"/>
                  </a:schemeClr>
                </a:solidFill>
              </a:defRPr>
            </a:lvl1pPr>
          </a:lstStyle>
          <a:p>
            <a:fld id="{41C644E9-0293-45DE-AABA-2E18EB19508A}" type="slidenum">
              <a:rPr lang="en-US" smtClean="0"/>
              <a:pPr/>
              <a:t>‹#›</a:t>
            </a:fld>
            <a:endParaRPr lang="en-US" dirty="0"/>
          </a:p>
        </p:txBody>
      </p:sp>
    </p:spTree>
    <p:extLst>
      <p:ext uri="{BB962C8B-B14F-4D97-AF65-F5344CB8AC3E}">
        <p14:creationId xmlns:p14="http://schemas.microsoft.com/office/powerpoint/2010/main" val="3213195558"/>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a:extLst>
              <a:ext uri="{FF2B5EF4-FFF2-40B4-BE49-F238E27FC236}">
                <a16:creationId xmlns:a16="http://schemas.microsoft.com/office/drawing/2014/main" id="{47AAD663-A05F-4850-9050-415A76CCC4E4}"/>
              </a:ext>
            </a:extLst>
          </p:cNvPr>
          <p:cNvSpPr/>
          <p:nvPr userDrawn="1"/>
        </p:nvSpPr>
        <p:spPr>
          <a:xfrm>
            <a:off x="0" y="1"/>
            <a:ext cx="9144000" cy="16308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0C0B9527-BD7F-4563-8386-4BE0ECACDD55}"/>
              </a:ext>
            </a:extLst>
          </p:cNvPr>
          <p:cNvSpPr>
            <a:spLocks noGrp="1"/>
          </p:cNvSpPr>
          <p:nvPr>
            <p:ph type="title" hasCustomPrompt="1"/>
          </p:nvPr>
        </p:nvSpPr>
        <p:spPr>
          <a:xfrm>
            <a:off x="628650" y="196409"/>
            <a:ext cx="7886700" cy="1238014"/>
          </a:xfrm>
        </p:spPr>
        <p:txBody>
          <a:bodyPr anchor="b">
            <a:noAutofit/>
          </a:bodyPr>
          <a:lstStyle>
            <a:lvl1pPr>
              <a:defRPr sz="4400" b="1" baseline="0">
                <a:solidFill>
                  <a:schemeClr val="bg1"/>
                </a:solidFill>
                <a:latin typeface="+mj-lt"/>
                <a:cs typeface="Arial" panose="020B0604020202020204" pitchFamily="34" charset="0"/>
              </a:defRPr>
            </a:lvl1pPr>
          </a:lstStyle>
          <a:p>
            <a:r>
              <a:rPr lang="en-US" dirty="0"/>
              <a:t>Click to Edit Title</a:t>
            </a:r>
          </a:p>
        </p:txBody>
      </p:sp>
      <p:sp>
        <p:nvSpPr>
          <p:cNvPr id="13" name="Date Placeholder 3">
            <a:extLst>
              <a:ext uri="{FF2B5EF4-FFF2-40B4-BE49-F238E27FC236}">
                <a16:creationId xmlns:a16="http://schemas.microsoft.com/office/drawing/2014/main" id="{EF9B57C7-CB68-46C8-AD9F-F6476A2C91CB}"/>
              </a:ext>
            </a:extLst>
          </p:cNvPr>
          <p:cNvSpPr>
            <a:spLocks noGrp="1"/>
          </p:cNvSpPr>
          <p:nvPr>
            <p:ph type="dt" sz="half" idx="10"/>
          </p:nvPr>
        </p:nvSpPr>
        <p:spPr>
          <a:xfrm>
            <a:off x="628650" y="6356351"/>
            <a:ext cx="2057400" cy="365125"/>
          </a:xfrm>
        </p:spPr>
        <p:txBody>
          <a:bodyPr/>
          <a:lstStyle>
            <a:lvl1pPr>
              <a:defRPr>
                <a:solidFill>
                  <a:schemeClr val="bg1">
                    <a:lumMod val="50000"/>
                  </a:schemeClr>
                </a:solidFill>
              </a:defRPr>
            </a:lvl1pPr>
          </a:lstStyle>
          <a:p>
            <a:fld id="{4DA40B52-0812-4C03-B326-18272E7D9C3E}" type="datetime1">
              <a:rPr lang="en-US" smtClean="0"/>
              <a:pPr/>
              <a:t>10/17/2022</a:t>
            </a:fld>
            <a:endParaRPr lang="en-US" dirty="0"/>
          </a:p>
        </p:txBody>
      </p:sp>
      <p:sp>
        <p:nvSpPr>
          <p:cNvPr id="14" name="Footer Placeholder 4">
            <a:extLst>
              <a:ext uri="{FF2B5EF4-FFF2-40B4-BE49-F238E27FC236}">
                <a16:creationId xmlns:a16="http://schemas.microsoft.com/office/drawing/2014/main" id="{6DA0CC9B-8BC9-4D10-906F-8BEC7123247B}"/>
              </a:ext>
            </a:extLst>
          </p:cNvPr>
          <p:cNvSpPr>
            <a:spLocks noGrp="1"/>
          </p:cNvSpPr>
          <p:nvPr>
            <p:ph type="ftr" sz="quarter" idx="11"/>
          </p:nvPr>
        </p:nvSpPr>
        <p:spPr>
          <a:xfrm>
            <a:off x="3028950" y="6356351"/>
            <a:ext cx="3086100" cy="365125"/>
          </a:xfrm>
        </p:spPr>
        <p:txBody>
          <a:bodyPr/>
          <a:lstStyle>
            <a:lvl1pPr>
              <a:defRPr>
                <a:solidFill>
                  <a:schemeClr val="bg1">
                    <a:lumMod val="50000"/>
                  </a:schemeClr>
                </a:solidFill>
              </a:defRPr>
            </a:lvl1pPr>
          </a:lstStyle>
          <a:p>
            <a:endParaRPr lang="en-US" dirty="0"/>
          </a:p>
        </p:txBody>
      </p:sp>
      <p:sp>
        <p:nvSpPr>
          <p:cNvPr id="15" name="Slide Number Placeholder 5">
            <a:extLst>
              <a:ext uri="{FF2B5EF4-FFF2-40B4-BE49-F238E27FC236}">
                <a16:creationId xmlns:a16="http://schemas.microsoft.com/office/drawing/2014/main" id="{EDD3888D-E81F-4CAF-82E3-D277C77C0EFA}"/>
              </a:ext>
            </a:extLst>
          </p:cNvPr>
          <p:cNvSpPr>
            <a:spLocks noGrp="1"/>
          </p:cNvSpPr>
          <p:nvPr>
            <p:ph type="sldNum" sz="quarter" idx="12"/>
          </p:nvPr>
        </p:nvSpPr>
        <p:spPr>
          <a:xfrm>
            <a:off x="6457950" y="6356351"/>
            <a:ext cx="2057400" cy="365125"/>
          </a:xfrm>
        </p:spPr>
        <p:txBody>
          <a:bodyPr/>
          <a:lstStyle>
            <a:lvl1pPr>
              <a:defRPr>
                <a:solidFill>
                  <a:schemeClr val="bg1">
                    <a:lumMod val="50000"/>
                  </a:schemeClr>
                </a:solidFill>
              </a:defRPr>
            </a:lvl1pPr>
          </a:lstStyle>
          <a:p>
            <a:fld id="{41C644E9-0293-45DE-AABA-2E18EB19508A}" type="slidenum">
              <a:rPr lang="en-US" smtClean="0"/>
              <a:pPr/>
              <a:t>‹#›</a:t>
            </a:fld>
            <a:endParaRPr lang="en-US" dirty="0"/>
          </a:p>
        </p:txBody>
      </p:sp>
    </p:spTree>
    <p:extLst>
      <p:ext uri="{BB962C8B-B14F-4D97-AF65-F5344CB8AC3E}">
        <p14:creationId xmlns:p14="http://schemas.microsoft.com/office/powerpoint/2010/main" val="897123256"/>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05DD9C-025C-46EC-89CB-002698F2DAEB}" type="datetime1">
              <a:rPr lang="en-US" smtClean="0"/>
              <a:t>10/17/2022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C644E9-0293-45DE-AABA-2E18EB19508A}" type="slidenum">
              <a:rPr lang="en-US" smtClean="0"/>
              <a:t>‹#›</a:t>
            </a:fld>
            <a:endParaRPr lang="en-US" dirty="0"/>
          </a:p>
        </p:txBody>
      </p:sp>
    </p:spTree>
    <p:extLst>
      <p:ext uri="{BB962C8B-B14F-4D97-AF65-F5344CB8AC3E}">
        <p14:creationId xmlns:p14="http://schemas.microsoft.com/office/powerpoint/2010/main" val="3674250703"/>
      </p:ext>
    </p:extLst>
  </p:cSld>
  <p:clrMap bg1="lt1" tx1="dk1" bg2="lt2" tx2="dk2" accent1="accent1" accent2="accent2" accent3="accent3" accent4="accent4" accent5="accent5" accent6="accent6" hlink="hlink" folHlink="folHlink"/>
  <p:sldLayoutIdLst>
    <p:sldLayoutId id="2147483661" r:id="rId1"/>
    <p:sldLayoutId id="2147483678" r:id="rId2"/>
    <p:sldLayoutId id="2147483663" r:id="rId3"/>
    <p:sldLayoutId id="2147483679" r:id="rId4"/>
    <p:sldLayoutId id="2147483680" r:id="rId5"/>
    <p:sldLayoutId id="2147483682" r:id="rId6"/>
    <p:sldLayoutId id="2147483662" r:id="rId7"/>
    <p:sldLayoutId id="2147483664" r:id="rId8"/>
    <p:sldLayoutId id="2147483665" r:id="rId9"/>
    <p:sldLayoutId id="2147483666" r:id="rId10"/>
    <p:sldLayoutId id="2147483668" r:id="rId11"/>
    <p:sldLayoutId id="2147483670" r:id="rId12"/>
    <p:sldLayoutId id="2147483672" r:id="rId13"/>
    <p:sldLayoutId id="2147483673" r:id="rId14"/>
    <p:sldLayoutId id="2147483674" r:id="rId15"/>
    <p:sldLayoutId id="2147483675" r:id="rId16"/>
    <p:sldLayoutId id="2147483676" r:id="rId17"/>
    <p:sldLayoutId id="2147483669" r:id="rId18"/>
    <p:sldLayoutId id="2147483683" r:id="rId19"/>
  </p:sldLayoutIdLst>
  <p:transition spd="slow">
    <p:fade/>
  </p:transition>
  <p:hf hdr="0" ftr="0" dt="0"/>
  <p:txStyles>
    <p:titleStyle>
      <a:lvl1pPr algn="l" defTabSz="914400" rtl="0" eaLnBrk="1" latinLnBrk="0" hangingPunct="1">
        <a:lnSpc>
          <a:spcPct val="90000"/>
        </a:lnSpc>
        <a:spcBef>
          <a:spcPct val="0"/>
        </a:spcBef>
        <a:buNone/>
        <a:defRPr sz="4400" b="1" kern="1200" spc="50" baseline="0">
          <a:solidFill>
            <a:schemeClr val="tx1"/>
          </a:solidFill>
          <a:latin typeface="+mj-lt"/>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spcAft>
          <a:spcPts val="600"/>
        </a:spcAft>
        <a:buClr>
          <a:schemeClr val="accent4"/>
        </a:buClr>
        <a:buFont typeface="Helvetica" panose="020B0604020202020204" pitchFamily="34" charset="0"/>
        <a:buChar char="›"/>
        <a:defRPr sz="2800" kern="1200" spc="50" baseline="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2400" kern="1200" spc="50" baseline="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600"/>
        </a:spcAft>
        <a:buClr>
          <a:schemeClr val="tx2"/>
        </a:buClr>
        <a:buFont typeface="Helvetica" panose="020B0604020202020204" pitchFamily="34" charset="0"/>
        <a:buChar char="›"/>
        <a:defRPr sz="2000" kern="1200" spc="50" baseline="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600"/>
        </a:spcAft>
        <a:buClr>
          <a:schemeClr val="accent4"/>
        </a:buClr>
        <a:buFont typeface="Arial" panose="020B0604020202020204" pitchFamily="34" charset="0"/>
        <a:buChar char="•"/>
        <a:defRPr sz="1800" kern="1200" spc="50" baseline="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8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4.png"/><Relationship Id="rId12" Type="http://schemas.openxmlformats.org/officeDocument/2006/relationships/image" Target="../media/image34.svg"/><Relationship Id="rId2" Type="http://schemas.openxmlformats.org/officeDocument/2006/relationships/notesSlide" Target="../notesSlides/notesSlide15.xml"/><Relationship Id="rId16" Type="http://schemas.openxmlformats.org/officeDocument/2006/relationships/image" Target="../media/image38.svg"/><Relationship Id="rId1" Type="http://schemas.openxmlformats.org/officeDocument/2006/relationships/slideLayout" Target="../slideLayouts/slideLayout11.xml"/><Relationship Id="rId6" Type="http://schemas.openxmlformats.org/officeDocument/2006/relationships/image" Target="../media/image28.svg"/><Relationship Id="rId11" Type="http://schemas.openxmlformats.org/officeDocument/2006/relationships/image" Target="../media/image26.png"/><Relationship Id="rId5" Type="http://schemas.openxmlformats.org/officeDocument/2006/relationships/image" Target="../media/image23.png"/><Relationship Id="rId15" Type="http://schemas.openxmlformats.org/officeDocument/2006/relationships/image" Target="../media/image28.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25.png"/><Relationship Id="rId14" Type="http://schemas.openxmlformats.org/officeDocument/2006/relationships/image" Target="../media/image36.svg"/></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5.png"/><Relationship Id="rId18" Type="http://schemas.openxmlformats.org/officeDocument/2006/relationships/image" Target="../media/image38.png"/><Relationship Id="rId3" Type="http://schemas.openxmlformats.org/officeDocument/2006/relationships/image" Target="../media/image29.png"/><Relationship Id="rId7" Type="http://schemas.openxmlformats.org/officeDocument/2006/relationships/image" Target="../media/image43.svg"/><Relationship Id="rId12" Type="http://schemas.openxmlformats.org/officeDocument/2006/relationships/image" Target="../media/image48.svg"/><Relationship Id="rId17" Type="http://schemas.openxmlformats.org/officeDocument/2006/relationships/image" Target="../media/image37.png"/><Relationship Id="rId2" Type="http://schemas.openxmlformats.org/officeDocument/2006/relationships/notesSlide" Target="../notesSlides/notesSlide18.xml"/><Relationship Id="rId16" Type="http://schemas.openxmlformats.org/officeDocument/2006/relationships/image" Target="../media/image52.sv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34.png"/><Relationship Id="rId5" Type="http://schemas.openxmlformats.org/officeDocument/2006/relationships/image" Target="../media/image30.jpeg"/><Relationship Id="rId15" Type="http://schemas.openxmlformats.org/officeDocument/2006/relationships/image" Target="../media/image36.png"/><Relationship Id="rId10" Type="http://schemas.openxmlformats.org/officeDocument/2006/relationships/image" Target="../media/image33.png"/><Relationship Id="rId19" Type="http://schemas.openxmlformats.org/officeDocument/2006/relationships/image" Target="../media/image39.png"/><Relationship Id="rId4" Type="http://schemas.openxmlformats.org/officeDocument/2006/relationships/image" Target="../media/image40.svg"/><Relationship Id="rId9" Type="http://schemas.openxmlformats.org/officeDocument/2006/relationships/image" Target="../media/image45.svg"/><Relationship Id="rId14" Type="http://schemas.openxmlformats.org/officeDocument/2006/relationships/image" Target="../media/image50.svg"/></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8" Type="http://schemas.openxmlformats.org/officeDocument/2006/relationships/image" Target="../media/image63.svg"/><Relationship Id="rId3" Type="http://schemas.openxmlformats.org/officeDocument/2006/relationships/image" Target="../media/image42.png"/><Relationship Id="rId7"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61.svg"/><Relationship Id="rId5" Type="http://schemas.openxmlformats.org/officeDocument/2006/relationships/image" Target="../media/image43.png"/><Relationship Id="rId10" Type="http://schemas.openxmlformats.org/officeDocument/2006/relationships/image" Target="../media/image65.svg"/><Relationship Id="rId4" Type="http://schemas.openxmlformats.org/officeDocument/2006/relationships/image" Target="../media/image59.svg"/><Relationship Id="rId9" Type="http://schemas.openxmlformats.org/officeDocument/2006/relationships/image" Target="../media/image45.png"/></Relationships>
</file>

<file path=ppt/slides/_rels/slide25.xml.rels><?xml version="1.0" encoding="UTF-8" standalone="yes"?>
<Relationships xmlns="http://schemas.openxmlformats.org/package/2006/relationships"><Relationship Id="rId3" Type="http://schemas.openxmlformats.org/officeDocument/2006/relationships/hyperlink" Target="mailto:jjwang@bpa.gov" TargetMode="External"/><Relationship Id="rId2" Type="http://schemas.openxmlformats.org/officeDocument/2006/relationships/notesSlide" Target="../notesSlides/notesSlide25.xml"/><Relationship Id="rId1" Type="http://schemas.openxmlformats.org/officeDocument/2006/relationships/slideLayout" Target="../slideLayouts/slideLayout17.xml"/><Relationship Id="rId5" Type="http://schemas.microsoft.com/office/2007/relationships/hdphoto" Target="../media/hdphoto1.wdp"/><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10.png"/><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jpeg"/><Relationship Id="rId7" Type="http://schemas.openxmlformats.org/officeDocument/2006/relationships/image" Target="../media/image14.sv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0" Type="http://schemas.openxmlformats.org/officeDocument/2006/relationships/image" Target="../media/image15.png"/><Relationship Id="rId4" Type="http://schemas.openxmlformats.org/officeDocument/2006/relationships/image" Target="../media/image12.png"/><Relationship Id="rId9" Type="http://schemas.openxmlformats.org/officeDocument/2006/relationships/image" Target="../media/image16.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jpe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5611" t="-127" r="15675" b="189"/>
          <a:stretch/>
        </p:blipFill>
        <p:spPr>
          <a:xfrm>
            <a:off x="0" y="-8708"/>
            <a:ext cx="9144000" cy="6866708"/>
          </a:xfrm>
          <a:prstGeom prst="rect">
            <a:avLst/>
          </a:prstGeom>
        </p:spPr>
      </p:pic>
      <p:pic>
        <p:nvPicPr>
          <p:cNvPr id="5" name="Picture 4"/>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Effect>
                      <a14:saturation sat="300000"/>
                    </a14:imgEffect>
                  </a14:imgLayer>
                </a14:imgProps>
              </a:ext>
              <a:ext uri="{28A0092B-C50C-407E-A947-70E740481C1C}">
                <a14:useLocalDpi xmlns:a14="http://schemas.microsoft.com/office/drawing/2010/main" val="0"/>
              </a:ext>
            </a:extLst>
          </a:blip>
          <a:srcRect r="5822"/>
          <a:stretch/>
        </p:blipFill>
        <p:spPr>
          <a:xfrm>
            <a:off x="8708" y="262552"/>
            <a:ext cx="2987142" cy="3167537"/>
          </a:xfrm>
          <a:prstGeom prst="rect">
            <a:avLst/>
          </a:prstGeom>
        </p:spPr>
      </p:pic>
      <p:sp>
        <p:nvSpPr>
          <p:cNvPr id="6" name="TextBox 5"/>
          <p:cNvSpPr txBox="1"/>
          <p:nvPr/>
        </p:nvSpPr>
        <p:spPr>
          <a:xfrm>
            <a:off x="2995850" y="982821"/>
            <a:ext cx="5660471" cy="954107"/>
          </a:xfrm>
          <a:prstGeom prst="rect">
            <a:avLst/>
          </a:prstGeom>
          <a:noFill/>
        </p:spPr>
        <p:txBody>
          <a:bodyPr wrap="square" rtlCol="0">
            <a:spAutoFit/>
          </a:bodyPr>
          <a:lstStyle/>
          <a:p>
            <a:r>
              <a:rPr lang="en-US" sz="3600" b="1" dirty="0">
                <a:solidFill>
                  <a:srgbClr val="FFFF00"/>
                </a:solidFill>
                <a:latin typeface="Arial" panose="020B0604020202020204" pitchFamily="34" charset="0"/>
                <a:cs typeface="Arial" panose="020B0604020202020204" pitchFamily="34" charset="0"/>
              </a:rPr>
              <a:t>Summer Learning Series</a:t>
            </a:r>
          </a:p>
          <a:p>
            <a:r>
              <a:rPr lang="en-US" sz="2000" b="1" dirty="0">
                <a:solidFill>
                  <a:schemeClr val="bg1"/>
                </a:solidFill>
                <a:latin typeface="Arial" panose="020B0604020202020204" pitchFamily="34" charset="0"/>
                <a:cs typeface="Arial" panose="020B0604020202020204" pitchFamily="34" charset="0"/>
              </a:rPr>
              <a:t>Webinar 1 of 3 | June 2, 2021 </a:t>
            </a:r>
          </a:p>
        </p:txBody>
      </p:sp>
      <p:pic>
        <p:nvPicPr>
          <p:cNvPr id="2" name="Picture 1"/>
          <p:cNvPicPr>
            <a:picLocks noChangeAspect="1"/>
          </p:cNvPicPr>
          <p:nvPr/>
        </p:nvPicPr>
        <p:blipFill rotWithShape="1">
          <a:blip r:embed="rId6" cstate="hqprint">
            <a:extLst>
              <a:ext uri="{28A0092B-C50C-407E-A947-70E740481C1C}">
                <a14:useLocalDpi xmlns:a14="http://schemas.microsoft.com/office/drawing/2010/main" val="0"/>
              </a:ext>
            </a:extLst>
          </a:blip>
          <a:srcRect l="6962" t="33821" r="6962"/>
          <a:stretch/>
        </p:blipFill>
        <p:spPr>
          <a:xfrm>
            <a:off x="7284720" y="5573784"/>
            <a:ext cx="1371601" cy="949958"/>
          </a:xfrm>
          <a:prstGeom prst="rect">
            <a:avLst/>
          </a:prstGeom>
        </p:spPr>
      </p:pic>
      <p:sp>
        <p:nvSpPr>
          <p:cNvPr id="7" name="TextBox 6"/>
          <p:cNvSpPr txBox="1"/>
          <p:nvPr/>
        </p:nvSpPr>
        <p:spPr>
          <a:xfrm>
            <a:off x="127000" y="134781"/>
            <a:ext cx="9126583" cy="276999"/>
          </a:xfrm>
          <a:prstGeom prst="rect">
            <a:avLst/>
          </a:prstGeom>
          <a:noFill/>
        </p:spPr>
        <p:txBody>
          <a:bodyPr wrap="square" rtlCol="0">
            <a:spAutoFit/>
          </a:bodyPr>
          <a:lstStyle/>
          <a:p>
            <a:pPr algn="ctr"/>
            <a:r>
              <a:rPr lang="en-US" sz="1200" spc="1360" dirty="0" smtClean="0">
                <a:solidFill>
                  <a:schemeClr val="bg1"/>
                </a:solidFill>
                <a:latin typeface="Arial" panose="020B0604020202020204" pitchFamily="34" charset="0"/>
                <a:cs typeface="Arial" panose="020B0604020202020204" pitchFamily="34" charset="0"/>
              </a:rPr>
              <a:t>BONNEVILLE</a:t>
            </a:r>
            <a:r>
              <a:rPr lang="en-US" sz="1200" spc="1360" baseline="0" dirty="0" smtClean="0">
                <a:solidFill>
                  <a:schemeClr val="bg1"/>
                </a:solidFill>
                <a:latin typeface="Arial" panose="020B0604020202020204" pitchFamily="34" charset="0"/>
                <a:cs typeface="Arial" panose="020B0604020202020204" pitchFamily="34" charset="0"/>
              </a:rPr>
              <a:t> POWER ADMINISTRATION</a:t>
            </a:r>
            <a:endParaRPr lang="en-US" sz="1200" spc="136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1016689"/>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FE3D82-5107-4D80-BA89-7EC19E134474}"/>
              </a:ext>
            </a:extLst>
          </p:cNvPr>
          <p:cNvSpPr>
            <a:spLocks noGrp="1"/>
          </p:cNvSpPr>
          <p:nvPr>
            <p:ph type="sldNum" sz="quarter" idx="12"/>
          </p:nvPr>
        </p:nvSpPr>
        <p:spPr/>
        <p:txBody>
          <a:bodyPr/>
          <a:lstStyle/>
          <a:p>
            <a:fld id="{41C644E9-0293-45DE-AABA-2E18EB19508A}" type="slidenum">
              <a:rPr lang="en-US" smtClean="0"/>
              <a:pPr/>
              <a:t>10</a:t>
            </a:fld>
            <a:endParaRPr lang="en-US" dirty="0"/>
          </a:p>
        </p:txBody>
      </p:sp>
      <p:sp>
        <p:nvSpPr>
          <p:cNvPr id="2" name="Content Placeholder 1">
            <a:extLst>
              <a:ext uri="{FF2B5EF4-FFF2-40B4-BE49-F238E27FC236}">
                <a16:creationId xmlns:a16="http://schemas.microsoft.com/office/drawing/2014/main" id="{1F2B3D25-ECD1-4A15-8F8F-E6E7DE32A3F4}"/>
              </a:ext>
            </a:extLst>
          </p:cNvPr>
          <p:cNvSpPr>
            <a:spLocks noGrp="1"/>
          </p:cNvSpPr>
          <p:nvPr>
            <p:ph idx="4294967295"/>
          </p:nvPr>
        </p:nvSpPr>
        <p:spPr>
          <a:xfrm>
            <a:off x="254643" y="2903790"/>
            <a:ext cx="5966275" cy="3498862"/>
          </a:xfrm>
        </p:spPr>
        <p:txBody>
          <a:bodyPr>
            <a:normAutofit/>
          </a:bodyPr>
          <a:lstStyle/>
          <a:p>
            <a:pPr lvl="1">
              <a:buClr>
                <a:schemeClr val="accent3"/>
              </a:buClr>
            </a:pPr>
            <a:r>
              <a:rPr lang="en-US" dirty="0"/>
              <a:t>Customized to match needs of any given home</a:t>
            </a:r>
          </a:p>
          <a:p>
            <a:pPr lvl="1">
              <a:buClr>
                <a:schemeClr val="accent3"/>
              </a:buClr>
            </a:pPr>
            <a:r>
              <a:rPr lang="en-US" dirty="0"/>
              <a:t>Single compressor that can be paired with a variety of indoor/air handling units</a:t>
            </a:r>
          </a:p>
          <a:p>
            <a:pPr marL="0" indent="0">
              <a:buNone/>
            </a:pPr>
            <a:endParaRPr lang="en-US" dirty="0"/>
          </a:p>
        </p:txBody>
      </p:sp>
      <p:sp>
        <p:nvSpPr>
          <p:cNvPr id="5" name="TextBox 4">
            <a:extLst>
              <a:ext uri="{FF2B5EF4-FFF2-40B4-BE49-F238E27FC236}">
                <a16:creationId xmlns:a16="http://schemas.microsoft.com/office/drawing/2014/main" id="{B1E41B5A-590A-4222-8714-4F0CA7C6F659}"/>
              </a:ext>
            </a:extLst>
          </p:cNvPr>
          <p:cNvSpPr txBox="1"/>
          <p:nvPr/>
        </p:nvSpPr>
        <p:spPr>
          <a:xfrm>
            <a:off x="2083633" y="1888127"/>
            <a:ext cx="6431718" cy="707886"/>
          </a:xfrm>
          <a:prstGeom prst="rect">
            <a:avLst/>
          </a:prstGeom>
          <a:noFill/>
        </p:spPr>
        <p:txBody>
          <a:bodyPr wrap="square" rtlCol="0">
            <a:spAutoFit/>
          </a:bodyPr>
          <a:lstStyle/>
          <a:p>
            <a:r>
              <a:rPr lang="en-US" sz="2000" i="1" dirty="0">
                <a:solidFill>
                  <a:schemeClr val="tx2"/>
                </a:solidFill>
              </a:rPr>
              <a:t>A market research/market intelligence challenge going forward? </a:t>
            </a:r>
          </a:p>
        </p:txBody>
      </p:sp>
      <p:sp>
        <p:nvSpPr>
          <p:cNvPr id="7" name="TextBox 6">
            <a:extLst>
              <a:ext uri="{FF2B5EF4-FFF2-40B4-BE49-F238E27FC236}">
                <a16:creationId xmlns:a16="http://schemas.microsoft.com/office/drawing/2014/main" id="{867D3B8F-9C3E-4D9A-A65E-24380C931835}"/>
              </a:ext>
            </a:extLst>
          </p:cNvPr>
          <p:cNvSpPr txBox="1"/>
          <p:nvPr/>
        </p:nvSpPr>
        <p:spPr>
          <a:xfrm>
            <a:off x="-141896" y="3269158"/>
            <a:ext cx="502920" cy="928980"/>
          </a:xfrm>
          <a:prstGeom prst="rect">
            <a:avLst/>
          </a:prstGeom>
          <a:noFill/>
        </p:spPr>
        <p:txBody>
          <a:bodyPr wrap="square" rtlCol="0" anchor="ctr">
            <a:noAutofit/>
          </a:bodyPr>
          <a:lstStyle/>
          <a:p>
            <a:endParaRPr lang="en-US" sz="4800" b="1" dirty="0">
              <a:solidFill>
                <a:schemeClr val="accent3">
                  <a:lumMod val="75000"/>
                </a:schemeClr>
              </a:solidFill>
            </a:endParaRPr>
          </a:p>
        </p:txBody>
      </p:sp>
      <p:sp>
        <p:nvSpPr>
          <p:cNvPr id="8" name="Content Placeholder 4">
            <a:extLst>
              <a:ext uri="{FF2B5EF4-FFF2-40B4-BE49-F238E27FC236}">
                <a16:creationId xmlns:a16="http://schemas.microsoft.com/office/drawing/2014/main" id="{42A2D08D-5F17-4EA1-9950-78611F258C40}"/>
              </a:ext>
            </a:extLst>
          </p:cNvPr>
          <p:cNvSpPr txBox="1">
            <a:spLocks/>
          </p:cNvSpPr>
          <p:nvPr/>
        </p:nvSpPr>
        <p:spPr>
          <a:xfrm>
            <a:off x="1099596" y="458241"/>
            <a:ext cx="8044404" cy="1215343"/>
          </a:xfrm>
          <a:prstGeom prst="rect">
            <a:avLst/>
          </a:prstGeom>
          <a:solidFill>
            <a:srgbClr val="F3F7D5">
              <a:alpha val="40000"/>
            </a:srgbClr>
          </a:solidFill>
        </p:spPr>
        <p:txBody>
          <a:bodyPr vert="horz" lIns="640080" tIns="45720" rIns="91440" bIns="45720" rtlCol="0" anchor="ctr">
            <a:normAutofit/>
          </a:bodyPr>
          <a:lstStyle>
            <a:lvl1pPr marL="228600" indent="-228600" algn="l" defTabSz="914400" rtl="0" eaLnBrk="1" latinLnBrk="0" hangingPunct="1">
              <a:lnSpc>
                <a:spcPct val="100000"/>
              </a:lnSpc>
              <a:spcBef>
                <a:spcPts val="1000"/>
              </a:spcBef>
              <a:spcAft>
                <a:spcPts val="600"/>
              </a:spcAft>
              <a:buClr>
                <a:schemeClr val="accent4"/>
              </a:buClr>
              <a:buFont typeface="Helvetica" panose="020B0604020202020204" pitchFamily="34" charset="0"/>
              <a:buChar char="›"/>
              <a:defRPr sz="2800" kern="1200" spc="50" baseline="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2400" kern="1200" spc="50" baseline="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600"/>
              </a:spcAft>
              <a:buClr>
                <a:schemeClr val="tx2"/>
              </a:buClr>
              <a:buFont typeface="Helvetica" panose="020B0604020202020204" pitchFamily="34" charset="0"/>
              <a:buChar char="›"/>
              <a:defRPr sz="2000" kern="1200" spc="50" baseline="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600"/>
              </a:spcAft>
              <a:buClr>
                <a:schemeClr val="accent4"/>
              </a:buClr>
              <a:buFont typeface="Arial" panose="020B0604020202020204" pitchFamily="34" charset="0"/>
              <a:buChar char="•"/>
              <a:defRPr sz="1800" kern="1200" spc="50" baseline="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8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Helvetica" panose="020B0604020202020204" pitchFamily="34" charset="0"/>
              <a:buNone/>
            </a:pPr>
            <a:r>
              <a:rPr lang="en-US" sz="3600" b="1" dirty="0">
                <a:solidFill>
                  <a:schemeClr val="accent3">
                    <a:lumMod val="75000"/>
                  </a:schemeClr>
                </a:solidFill>
              </a:rPr>
              <a:t>“Mix and Match” Heat Pump Solutions Emerging</a:t>
            </a:r>
          </a:p>
        </p:txBody>
      </p:sp>
      <p:sp>
        <p:nvSpPr>
          <p:cNvPr id="9" name="Flowchart: Off-page Connector 8">
            <a:extLst>
              <a:ext uri="{FF2B5EF4-FFF2-40B4-BE49-F238E27FC236}">
                <a16:creationId xmlns:a16="http://schemas.microsoft.com/office/drawing/2014/main" id="{3C9B52DC-AC7B-427B-86C9-9A9CFCC0800A}"/>
              </a:ext>
            </a:extLst>
          </p:cNvPr>
          <p:cNvSpPr/>
          <p:nvPr/>
        </p:nvSpPr>
        <p:spPr>
          <a:xfrm rot="16200000">
            <a:off x="168590" y="291166"/>
            <a:ext cx="1215343" cy="1549494"/>
          </a:xfrm>
          <a:prstGeom prst="flowChartOffpageConnector">
            <a:avLst/>
          </a:prstGeom>
          <a:solidFill>
            <a:schemeClr val="accent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C714BED-BB7B-4434-B667-B7C916EF871A}"/>
              </a:ext>
            </a:extLst>
          </p:cNvPr>
          <p:cNvSpPr txBox="1"/>
          <p:nvPr/>
        </p:nvSpPr>
        <p:spPr>
          <a:xfrm>
            <a:off x="365941" y="458242"/>
            <a:ext cx="502920" cy="1215342"/>
          </a:xfrm>
          <a:prstGeom prst="rect">
            <a:avLst/>
          </a:prstGeom>
          <a:noFill/>
        </p:spPr>
        <p:txBody>
          <a:bodyPr wrap="square" rtlCol="0" anchor="ctr">
            <a:noAutofit/>
          </a:bodyPr>
          <a:lstStyle/>
          <a:p>
            <a:r>
              <a:rPr lang="en-US" sz="4800" b="1" dirty="0">
                <a:solidFill>
                  <a:schemeClr val="accent3">
                    <a:lumMod val="75000"/>
                  </a:schemeClr>
                </a:solidFill>
              </a:rPr>
              <a:t>2</a:t>
            </a:r>
          </a:p>
        </p:txBody>
      </p:sp>
    </p:spTree>
    <p:extLst>
      <p:ext uri="{BB962C8B-B14F-4D97-AF65-F5344CB8AC3E}">
        <p14:creationId xmlns:p14="http://schemas.microsoft.com/office/powerpoint/2010/main" val="2333554066"/>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DA5325-1D23-4036-B81C-CA2E3C55F49D}"/>
              </a:ext>
            </a:extLst>
          </p:cNvPr>
          <p:cNvSpPr>
            <a:spLocks noGrp="1"/>
          </p:cNvSpPr>
          <p:nvPr>
            <p:ph type="title"/>
          </p:nvPr>
        </p:nvSpPr>
        <p:spPr/>
        <p:txBody>
          <a:bodyPr/>
          <a:lstStyle/>
          <a:p>
            <a:r>
              <a:rPr lang="en-US" dirty="0"/>
              <a:t>“Mix &amp; Match”</a:t>
            </a:r>
            <a:br>
              <a:rPr lang="en-US" dirty="0"/>
            </a:br>
            <a:r>
              <a:rPr lang="en-US" dirty="0"/>
              <a:t>Analytical challenges? 	</a:t>
            </a:r>
          </a:p>
        </p:txBody>
      </p:sp>
      <p:sp>
        <p:nvSpPr>
          <p:cNvPr id="4" name="Slide Number Placeholder 3">
            <a:extLst>
              <a:ext uri="{FF2B5EF4-FFF2-40B4-BE49-F238E27FC236}">
                <a16:creationId xmlns:a16="http://schemas.microsoft.com/office/drawing/2014/main" id="{E6E51069-0202-4E8C-B7EE-178AD8A2F726}"/>
              </a:ext>
            </a:extLst>
          </p:cNvPr>
          <p:cNvSpPr>
            <a:spLocks noGrp="1"/>
          </p:cNvSpPr>
          <p:nvPr>
            <p:ph type="sldNum" sz="quarter" idx="12"/>
          </p:nvPr>
        </p:nvSpPr>
        <p:spPr>
          <a:xfrm>
            <a:off x="6389710" y="6356351"/>
            <a:ext cx="2057400" cy="365125"/>
          </a:xfrm>
        </p:spPr>
        <p:txBody>
          <a:bodyPr/>
          <a:lstStyle/>
          <a:p>
            <a:fld id="{41C644E9-0293-45DE-AABA-2E18EB19508A}" type="slidenum">
              <a:rPr lang="en-US" smtClean="0"/>
              <a:pPr/>
              <a:t>11</a:t>
            </a:fld>
            <a:endParaRPr lang="en-US" dirty="0"/>
          </a:p>
        </p:txBody>
      </p:sp>
      <p:pic>
        <p:nvPicPr>
          <p:cNvPr id="5" name="Picture 4" descr="Friedrich MM09YJ 30 Wall-Mounted Ductless Split System with Heat ...">
            <a:extLst>
              <a:ext uri="{FF2B5EF4-FFF2-40B4-BE49-F238E27FC236}">
                <a16:creationId xmlns:a16="http://schemas.microsoft.com/office/drawing/2014/main" id="{CF25595B-977F-4670-AC9E-1A7DA3F847E6}"/>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4760" y="4174863"/>
            <a:ext cx="1670636" cy="1856774"/>
          </a:xfrm>
          <a:prstGeom prst="rect">
            <a:avLst/>
          </a:prstGeom>
          <a:noFill/>
          <a:ln>
            <a:noFill/>
          </a:ln>
        </p:spPr>
      </p:pic>
      <p:pic>
        <p:nvPicPr>
          <p:cNvPr id="6" name="Picture 5">
            <a:extLst>
              <a:ext uri="{FF2B5EF4-FFF2-40B4-BE49-F238E27FC236}">
                <a16:creationId xmlns:a16="http://schemas.microsoft.com/office/drawing/2014/main" id="{B7CE0AA4-202B-4C87-B247-52EAB5C44226}"/>
              </a:ext>
            </a:extLst>
          </p:cNvPr>
          <p:cNvPicPr/>
          <p:nvPr/>
        </p:nvPicPr>
        <p:blipFill rotWithShape="1">
          <a:blip r:embed="rId4">
            <a:extLst>
              <a:ext uri="{28A0092B-C50C-407E-A947-70E740481C1C}">
                <a14:useLocalDpi xmlns:a14="http://schemas.microsoft.com/office/drawing/2010/main"/>
              </a:ext>
            </a:extLst>
          </a:blip>
          <a:srcRect l="12870" r="16694"/>
          <a:stretch/>
        </p:blipFill>
        <p:spPr bwMode="auto">
          <a:xfrm>
            <a:off x="2091072" y="4269103"/>
            <a:ext cx="1781807" cy="2100246"/>
          </a:xfrm>
          <a:prstGeom prst="rect">
            <a:avLst/>
          </a:prstGeom>
          <a:ln>
            <a:noFill/>
          </a:ln>
          <a:extLst>
            <a:ext uri="{53640926-AAD7-44D8-BBD7-CCE9431645EC}">
              <a14:shadowObscured xmlns:a14="http://schemas.microsoft.com/office/drawing/2010/main"/>
            </a:ext>
          </a:extLst>
        </p:spPr>
      </p:pic>
      <p:pic>
        <p:nvPicPr>
          <p:cNvPr id="7" name="Google Shape;69;p15">
            <a:extLst>
              <a:ext uri="{FF2B5EF4-FFF2-40B4-BE49-F238E27FC236}">
                <a16:creationId xmlns:a16="http://schemas.microsoft.com/office/drawing/2014/main" id="{7F3FE6AF-649E-4EC7-BC95-FB71D98E6E05}"/>
              </a:ext>
            </a:extLst>
          </p:cNvPr>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304761" y="5672364"/>
            <a:ext cx="1434333" cy="691388"/>
          </a:xfrm>
          <a:prstGeom prst="rect">
            <a:avLst/>
          </a:prstGeom>
          <a:noFill/>
          <a:ln>
            <a:noFill/>
          </a:ln>
        </p:spPr>
      </p:pic>
      <p:sp>
        <p:nvSpPr>
          <p:cNvPr id="8" name="Rectangle 7">
            <a:extLst>
              <a:ext uri="{FF2B5EF4-FFF2-40B4-BE49-F238E27FC236}">
                <a16:creationId xmlns:a16="http://schemas.microsoft.com/office/drawing/2014/main" id="{BE104496-677B-4F8C-B77A-A2E912F776D1}"/>
              </a:ext>
            </a:extLst>
          </p:cNvPr>
          <p:cNvSpPr/>
          <p:nvPr/>
        </p:nvSpPr>
        <p:spPr>
          <a:xfrm>
            <a:off x="661681" y="4032343"/>
            <a:ext cx="896399" cy="300082"/>
          </a:xfrm>
          <a:prstGeom prst="rect">
            <a:avLst/>
          </a:prstGeom>
        </p:spPr>
        <p:txBody>
          <a:bodyPr wrap="none">
            <a:spAutoFit/>
          </a:bodyPr>
          <a:lstStyle/>
          <a:p>
            <a:r>
              <a:rPr lang="en-US" sz="1350" dirty="0">
                <a:solidFill>
                  <a:schemeClr val="accent2">
                    <a:lumMod val="50000"/>
                  </a:schemeClr>
                </a:solidFill>
                <a:ea typeface="Calibri" panose="020F0502020204030204" pitchFamily="34" charset="0"/>
                <a:cs typeface="Times New Roman" panose="02020603050405020304" pitchFamily="18" charset="0"/>
              </a:rPr>
              <a:t>Mini-Split</a:t>
            </a:r>
            <a:endParaRPr lang="en-US" sz="1350" dirty="0">
              <a:solidFill>
                <a:schemeClr val="accent2">
                  <a:lumMod val="50000"/>
                </a:schemeClr>
              </a:solidFill>
            </a:endParaRPr>
          </a:p>
        </p:txBody>
      </p:sp>
      <p:sp>
        <p:nvSpPr>
          <p:cNvPr id="9" name="Rectangle 8">
            <a:extLst>
              <a:ext uri="{FF2B5EF4-FFF2-40B4-BE49-F238E27FC236}">
                <a16:creationId xmlns:a16="http://schemas.microsoft.com/office/drawing/2014/main" id="{0B328CEE-A68A-4A27-A495-55F1E265B3B2}"/>
              </a:ext>
            </a:extLst>
          </p:cNvPr>
          <p:cNvSpPr/>
          <p:nvPr/>
        </p:nvSpPr>
        <p:spPr>
          <a:xfrm>
            <a:off x="2509305" y="3842928"/>
            <a:ext cx="1627433" cy="300082"/>
          </a:xfrm>
          <a:prstGeom prst="rect">
            <a:avLst/>
          </a:prstGeom>
        </p:spPr>
        <p:txBody>
          <a:bodyPr wrap="none">
            <a:spAutoFit/>
          </a:bodyPr>
          <a:lstStyle/>
          <a:p>
            <a:r>
              <a:rPr lang="en-US" sz="1350" dirty="0">
                <a:solidFill>
                  <a:schemeClr val="accent2">
                    <a:lumMod val="50000"/>
                  </a:schemeClr>
                </a:solidFill>
                <a:ea typeface="Calibri" panose="020F0502020204030204" pitchFamily="34" charset="0"/>
                <a:cs typeface="Times New Roman" panose="02020603050405020304" pitchFamily="18" charset="0"/>
              </a:rPr>
              <a:t>Central Forced Air </a:t>
            </a:r>
            <a:endParaRPr lang="en-US" sz="1350" dirty="0">
              <a:solidFill>
                <a:schemeClr val="accent2">
                  <a:lumMod val="50000"/>
                </a:schemeClr>
              </a:solidFill>
            </a:endParaRPr>
          </a:p>
        </p:txBody>
      </p:sp>
      <p:pic>
        <p:nvPicPr>
          <p:cNvPr id="12" name="Picture 11" descr="Friedrich MM09YJ 30 Wall-Mounted Ductless Split System with Heat ...">
            <a:extLst>
              <a:ext uri="{FF2B5EF4-FFF2-40B4-BE49-F238E27FC236}">
                <a16:creationId xmlns:a16="http://schemas.microsoft.com/office/drawing/2014/main" id="{59181158-9476-4EE8-B1BF-67C45609F018}"/>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51531" y="4180461"/>
            <a:ext cx="1670636" cy="1856774"/>
          </a:xfrm>
          <a:prstGeom prst="rect">
            <a:avLst/>
          </a:prstGeom>
          <a:noFill/>
          <a:ln>
            <a:noFill/>
          </a:ln>
        </p:spPr>
      </p:pic>
      <p:pic>
        <p:nvPicPr>
          <p:cNvPr id="13" name="Picture 12">
            <a:extLst>
              <a:ext uri="{FF2B5EF4-FFF2-40B4-BE49-F238E27FC236}">
                <a16:creationId xmlns:a16="http://schemas.microsoft.com/office/drawing/2014/main" id="{2C8836B1-5665-4C02-B152-6752480DB198}"/>
              </a:ext>
            </a:extLst>
          </p:cNvPr>
          <p:cNvPicPr/>
          <p:nvPr/>
        </p:nvPicPr>
        <p:blipFill rotWithShape="1">
          <a:blip r:embed="rId4">
            <a:extLst>
              <a:ext uri="{28A0092B-C50C-407E-A947-70E740481C1C}">
                <a14:useLocalDpi xmlns:a14="http://schemas.microsoft.com/office/drawing/2010/main"/>
              </a:ext>
            </a:extLst>
          </a:blip>
          <a:srcRect l="12870" r="16694"/>
          <a:stretch/>
        </p:blipFill>
        <p:spPr bwMode="auto">
          <a:xfrm>
            <a:off x="7139011" y="4269103"/>
            <a:ext cx="1781807" cy="2100246"/>
          </a:xfrm>
          <a:prstGeom prst="rect">
            <a:avLst/>
          </a:prstGeom>
          <a:ln>
            <a:noFill/>
          </a:ln>
          <a:extLst>
            <a:ext uri="{53640926-AAD7-44D8-BBD7-CCE9431645EC}">
              <a14:shadowObscured xmlns:a14="http://schemas.microsoft.com/office/drawing/2010/main"/>
            </a:ext>
          </a:extLst>
        </p:spPr>
      </p:pic>
      <p:sp>
        <p:nvSpPr>
          <p:cNvPr id="15" name="Rectangle 14">
            <a:extLst>
              <a:ext uri="{FF2B5EF4-FFF2-40B4-BE49-F238E27FC236}">
                <a16:creationId xmlns:a16="http://schemas.microsoft.com/office/drawing/2014/main" id="{B35EF819-733D-4B2E-A998-33825657D341}"/>
              </a:ext>
            </a:extLst>
          </p:cNvPr>
          <p:cNvSpPr/>
          <p:nvPr/>
        </p:nvSpPr>
        <p:spPr>
          <a:xfrm>
            <a:off x="4943057" y="3880346"/>
            <a:ext cx="1781807" cy="507831"/>
          </a:xfrm>
          <a:prstGeom prst="rect">
            <a:avLst/>
          </a:prstGeom>
        </p:spPr>
        <p:txBody>
          <a:bodyPr wrap="square">
            <a:spAutoFit/>
          </a:bodyPr>
          <a:lstStyle/>
          <a:p>
            <a:r>
              <a:rPr lang="en-US" sz="1350" dirty="0">
                <a:solidFill>
                  <a:schemeClr val="accent3">
                    <a:lumMod val="50000"/>
                  </a:schemeClr>
                </a:solidFill>
                <a:ea typeface="Calibri" panose="020F0502020204030204" pitchFamily="34" charset="0"/>
                <a:cs typeface="Times New Roman" panose="02020603050405020304" pitchFamily="18" charset="0"/>
              </a:rPr>
              <a:t>Inverter-driven compressor + ??</a:t>
            </a:r>
            <a:endParaRPr lang="en-US" sz="1350" dirty="0">
              <a:solidFill>
                <a:schemeClr val="accent3">
                  <a:lumMod val="50000"/>
                </a:schemeClr>
              </a:solidFill>
            </a:endParaRPr>
          </a:p>
        </p:txBody>
      </p:sp>
      <p:sp>
        <p:nvSpPr>
          <p:cNvPr id="16" name="Rectangle 15">
            <a:extLst>
              <a:ext uri="{FF2B5EF4-FFF2-40B4-BE49-F238E27FC236}">
                <a16:creationId xmlns:a16="http://schemas.microsoft.com/office/drawing/2014/main" id="{577821DF-D3A9-4C44-ABCE-C3D41B202F7F}"/>
              </a:ext>
            </a:extLst>
          </p:cNvPr>
          <p:cNvSpPr/>
          <p:nvPr/>
        </p:nvSpPr>
        <p:spPr>
          <a:xfrm>
            <a:off x="7433360" y="3882302"/>
            <a:ext cx="1627433" cy="300082"/>
          </a:xfrm>
          <a:prstGeom prst="rect">
            <a:avLst/>
          </a:prstGeom>
        </p:spPr>
        <p:txBody>
          <a:bodyPr wrap="none">
            <a:spAutoFit/>
          </a:bodyPr>
          <a:lstStyle/>
          <a:p>
            <a:r>
              <a:rPr lang="en-US" sz="1350" dirty="0">
                <a:solidFill>
                  <a:schemeClr val="accent3">
                    <a:lumMod val="50000"/>
                  </a:schemeClr>
                </a:solidFill>
                <a:ea typeface="Calibri" panose="020F0502020204030204" pitchFamily="34" charset="0"/>
                <a:cs typeface="Times New Roman" panose="02020603050405020304" pitchFamily="18" charset="0"/>
              </a:rPr>
              <a:t>Central Forced Air </a:t>
            </a:r>
            <a:endParaRPr lang="en-US" sz="1350" dirty="0">
              <a:solidFill>
                <a:schemeClr val="accent3">
                  <a:lumMod val="50000"/>
                </a:schemeClr>
              </a:solidFill>
            </a:endParaRPr>
          </a:p>
        </p:txBody>
      </p:sp>
      <p:pic>
        <p:nvPicPr>
          <p:cNvPr id="17" name="Picture 16">
            <a:extLst>
              <a:ext uri="{FF2B5EF4-FFF2-40B4-BE49-F238E27FC236}">
                <a16:creationId xmlns:a16="http://schemas.microsoft.com/office/drawing/2014/main" id="{02B99666-A9A2-4F0C-8C3A-15EC17B0B860}"/>
              </a:ext>
            </a:extLst>
          </p:cNvPr>
          <p:cNvPicPr/>
          <p:nvPr/>
        </p:nvPicPr>
        <p:blipFill rotWithShape="1">
          <a:blip r:embed="rId4">
            <a:extLst>
              <a:ext uri="{28A0092B-C50C-407E-A947-70E740481C1C}">
                <a14:useLocalDpi xmlns:a14="http://schemas.microsoft.com/office/drawing/2010/main"/>
              </a:ext>
            </a:extLst>
          </a:blip>
          <a:srcRect l="48960" r="16694" b="16267"/>
          <a:stretch/>
        </p:blipFill>
        <p:spPr bwMode="auto">
          <a:xfrm>
            <a:off x="6310717" y="4716857"/>
            <a:ext cx="868834" cy="1758598"/>
          </a:xfrm>
          <a:prstGeom prst="rect">
            <a:avLst/>
          </a:prstGeom>
          <a:ln>
            <a:noFill/>
          </a:ln>
          <a:extLst>
            <a:ext uri="{53640926-AAD7-44D8-BBD7-CCE9431645EC}">
              <a14:shadowObscured xmlns:a14="http://schemas.microsoft.com/office/drawing/2010/main"/>
            </a:ext>
          </a:extLst>
        </p:spPr>
      </p:pic>
      <p:pic>
        <p:nvPicPr>
          <p:cNvPr id="14" name="Google Shape;69;p15">
            <a:extLst>
              <a:ext uri="{FF2B5EF4-FFF2-40B4-BE49-F238E27FC236}">
                <a16:creationId xmlns:a16="http://schemas.microsoft.com/office/drawing/2014/main" id="{E76087ED-D2D9-4C90-ABF0-79A4E6DA9225}"/>
              </a:ext>
            </a:extLst>
          </p:cNvPr>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4670990" y="5784067"/>
            <a:ext cx="1434333" cy="691388"/>
          </a:xfrm>
          <a:prstGeom prst="rect">
            <a:avLst/>
          </a:prstGeom>
          <a:noFill/>
          <a:ln>
            <a:noFill/>
          </a:ln>
        </p:spPr>
      </p:pic>
      <p:sp>
        <p:nvSpPr>
          <p:cNvPr id="18" name="Rectangle: Rounded Corners 17">
            <a:extLst>
              <a:ext uri="{FF2B5EF4-FFF2-40B4-BE49-F238E27FC236}">
                <a16:creationId xmlns:a16="http://schemas.microsoft.com/office/drawing/2014/main" id="{71F786CA-3EF6-40E6-9365-F4CF34AE7BD5}"/>
              </a:ext>
            </a:extLst>
          </p:cNvPr>
          <p:cNvSpPr/>
          <p:nvPr/>
        </p:nvSpPr>
        <p:spPr>
          <a:xfrm>
            <a:off x="81885" y="3569360"/>
            <a:ext cx="4119521" cy="3092231"/>
          </a:xfrm>
          <a:prstGeom prst="roundRect">
            <a:avLst>
              <a:gd name="adj" fmla="val 7796"/>
            </a:avLst>
          </a:prstGeom>
          <a:solidFill>
            <a:schemeClr val="accent2">
              <a:lumMod val="40000"/>
              <a:lumOff val="60000"/>
              <a:alpha val="10196"/>
            </a:schemeClr>
          </a:solidFill>
          <a:ln w="3810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D831857-A832-4D15-9BDD-CF3468134519}"/>
              </a:ext>
            </a:extLst>
          </p:cNvPr>
          <p:cNvSpPr txBox="1"/>
          <p:nvPr/>
        </p:nvSpPr>
        <p:spPr>
          <a:xfrm flipH="1">
            <a:off x="1739094" y="3387485"/>
            <a:ext cx="822960" cy="442674"/>
          </a:xfrm>
          <a:prstGeom prst="roundRect">
            <a:avLst/>
          </a:prstGeom>
          <a:solidFill>
            <a:schemeClr val="accent2"/>
          </a:solidFill>
        </p:spPr>
        <p:txBody>
          <a:bodyPr wrap="square" rtlCol="0">
            <a:spAutoFit/>
          </a:bodyPr>
          <a:lstStyle/>
          <a:p>
            <a:pPr algn="ctr"/>
            <a:r>
              <a:rPr lang="en-US" sz="2000" b="1" dirty="0">
                <a:solidFill>
                  <a:schemeClr val="accent1">
                    <a:lumMod val="75000"/>
                  </a:schemeClr>
                </a:solidFill>
              </a:rPr>
              <a:t>Old</a:t>
            </a:r>
          </a:p>
        </p:txBody>
      </p:sp>
      <p:sp>
        <p:nvSpPr>
          <p:cNvPr id="19" name="Rectangle: Rounded Corners 18">
            <a:extLst>
              <a:ext uri="{FF2B5EF4-FFF2-40B4-BE49-F238E27FC236}">
                <a16:creationId xmlns:a16="http://schemas.microsoft.com/office/drawing/2014/main" id="{BE145E30-7A36-4A48-8FE0-2E5050FA2FF3}"/>
              </a:ext>
            </a:extLst>
          </p:cNvPr>
          <p:cNvSpPr/>
          <p:nvPr/>
        </p:nvSpPr>
        <p:spPr>
          <a:xfrm>
            <a:off x="4457055" y="3569360"/>
            <a:ext cx="4603738" cy="3092231"/>
          </a:xfrm>
          <a:prstGeom prst="roundRect">
            <a:avLst>
              <a:gd name="adj" fmla="val 5167"/>
            </a:avLst>
          </a:prstGeom>
          <a:solidFill>
            <a:schemeClr val="accent3">
              <a:lumMod val="40000"/>
              <a:lumOff val="60000"/>
              <a:alpha val="10196"/>
            </a:schemeClr>
          </a:solidFill>
          <a:ln w="38100">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336D0A0-D9D0-4D33-9E6C-4F779786862B}"/>
              </a:ext>
            </a:extLst>
          </p:cNvPr>
          <p:cNvSpPr txBox="1"/>
          <p:nvPr/>
        </p:nvSpPr>
        <p:spPr>
          <a:xfrm flipH="1">
            <a:off x="5962071" y="3367018"/>
            <a:ext cx="1593705" cy="442674"/>
          </a:xfrm>
          <a:prstGeom prst="roundRect">
            <a:avLst/>
          </a:prstGeom>
          <a:solidFill>
            <a:schemeClr val="accent3"/>
          </a:solidFill>
          <a:ln>
            <a:noFill/>
          </a:ln>
        </p:spPr>
        <p:txBody>
          <a:bodyPr wrap="square" rtlCol="0">
            <a:spAutoFit/>
          </a:bodyPr>
          <a:lstStyle/>
          <a:p>
            <a:pPr algn="ctr"/>
            <a:r>
              <a:rPr lang="en-US" sz="2000" b="1" dirty="0">
                <a:solidFill>
                  <a:schemeClr val="accent3">
                    <a:lumMod val="50000"/>
                  </a:schemeClr>
                </a:solidFill>
              </a:rPr>
              <a:t>Emerging</a:t>
            </a:r>
          </a:p>
        </p:txBody>
      </p:sp>
      <p:sp>
        <p:nvSpPr>
          <p:cNvPr id="21" name="TextBox 20">
            <a:extLst>
              <a:ext uri="{FF2B5EF4-FFF2-40B4-BE49-F238E27FC236}">
                <a16:creationId xmlns:a16="http://schemas.microsoft.com/office/drawing/2014/main" id="{0CAE551C-1C40-474F-B814-DE67DAACA1EB}"/>
              </a:ext>
            </a:extLst>
          </p:cNvPr>
          <p:cNvSpPr txBox="1"/>
          <p:nvPr/>
        </p:nvSpPr>
        <p:spPr>
          <a:xfrm>
            <a:off x="0" y="1965889"/>
            <a:ext cx="9144000" cy="966036"/>
          </a:xfrm>
          <a:prstGeom prst="rect">
            <a:avLst/>
          </a:prstGeom>
          <a:solidFill>
            <a:schemeClr val="accent6">
              <a:lumMod val="85000"/>
            </a:schemeClr>
          </a:solidFill>
        </p:spPr>
        <p:txBody>
          <a:bodyPr wrap="square" lIns="914400" rIns="914400" rtlCol="0" anchor="ctr">
            <a:noAutofit/>
          </a:bodyPr>
          <a:lstStyle/>
          <a:p>
            <a:pPr algn="l"/>
            <a:r>
              <a:rPr lang="en-US" dirty="0">
                <a:solidFill>
                  <a:schemeClr val="tx2"/>
                </a:solidFill>
                <a:latin typeface="Helvetica" pitchFamily="2" charset="0"/>
              </a:rPr>
              <a:t>Inverter-driven outdoor units that were traditionally associated with </a:t>
            </a:r>
            <a:r>
              <a:rPr lang="en-US" dirty="0" smtClean="0">
                <a:solidFill>
                  <a:schemeClr val="tx2"/>
                </a:solidFill>
                <a:latin typeface="Helvetica" pitchFamily="2" charset="0"/>
              </a:rPr>
              <a:t/>
            </a:r>
            <a:br>
              <a:rPr lang="en-US" dirty="0" smtClean="0">
                <a:solidFill>
                  <a:schemeClr val="tx2"/>
                </a:solidFill>
                <a:latin typeface="Helvetica" pitchFamily="2" charset="0"/>
              </a:rPr>
            </a:br>
            <a:r>
              <a:rPr lang="en-US" dirty="0" smtClean="0">
                <a:solidFill>
                  <a:schemeClr val="tx2"/>
                </a:solidFill>
                <a:latin typeface="Helvetica" pitchFamily="2" charset="0"/>
              </a:rPr>
              <a:t>mini-splits </a:t>
            </a:r>
            <a:r>
              <a:rPr lang="en-US" dirty="0">
                <a:solidFill>
                  <a:schemeClr val="tx2"/>
                </a:solidFill>
                <a:latin typeface="Helvetica" pitchFamily="2" charset="0"/>
              </a:rPr>
              <a:t>are increasingly associated with a variety of product types</a:t>
            </a:r>
          </a:p>
        </p:txBody>
      </p:sp>
    </p:spTree>
    <p:extLst>
      <p:ext uri="{BB962C8B-B14F-4D97-AF65-F5344CB8AC3E}">
        <p14:creationId xmlns:p14="http://schemas.microsoft.com/office/powerpoint/2010/main" val="1260344792"/>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D0E326E9-652F-4DAE-9DD7-6F6B7EEB0ECB}"/>
              </a:ext>
            </a:extLst>
          </p:cNvPr>
          <p:cNvCxnSpPr/>
          <p:nvPr/>
        </p:nvCxnSpPr>
        <p:spPr>
          <a:xfrm>
            <a:off x="1872174" y="6149413"/>
            <a:ext cx="0" cy="914400"/>
          </a:xfrm>
          <a:prstGeom prst="line">
            <a:avLst/>
          </a:prstGeom>
          <a:noFill/>
          <a:ln w="2540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 name="Content Placeholder 1">
            <a:extLst>
              <a:ext uri="{FF2B5EF4-FFF2-40B4-BE49-F238E27FC236}">
                <a16:creationId xmlns:a16="http://schemas.microsoft.com/office/drawing/2014/main" id="{918A58D4-899E-40B5-AD9A-0251C28443FB}"/>
              </a:ext>
            </a:extLst>
          </p:cNvPr>
          <p:cNvSpPr>
            <a:spLocks noGrp="1"/>
          </p:cNvSpPr>
          <p:nvPr>
            <p:ph idx="1"/>
          </p:nvPr>
        </p:nvSpPr>
        <p:spPr>
          <a:xfrm>
            <a:off x="628650" y="1830403"/>
            <a:ext cx="6939085" cy="1238014"/>
          </a:xfrm>
        </p:spPr>
        <p:txBody>
          <a:bodyPr>
            <a:normAutofit/>
          </a:bodyPr>
          <a:lstStyle/>
          <a:p>
            <a:pPr marL="0" indent="0">
              <a:buNone/>
            </a:pPr>
            <a:r>
              <a:rPr lang="en-US" sz="2400" spc="0" dirty="0"/>
              <a:t>Process used to categorize and track equipment could make it difficult to assess these trends</a:t>
            </a:r>
          </a:p>
        </p:txBody>
      </p:sp>
      <p:sp>
        <p:nvSpPr>
          <p:cNvPr id="3" name="Title 2">
            <a:extLst>
              <a:ext uri="{FF2B5EF4-FFF2-40B4-BE49-F238E27FC236}">
                <a16:creationId xmlns:a16="http://schemas.microsoft.com/office/drawing/2014/main" id="{BFDA5325-1D23-4036-B81C-CA2E3C55F49D}"/>
              </a:ext>
            </a:extLst>
          </p:cNvPr>
          <p:cNvSpPr>
            <a:spLocks noGrp="1"/>
          </p:cNvSpPr>
          <p:nvPr>
            <p:ph type="title"/>
          </p:nvPr>
        </p:nvSpPr>
        <p:spPr/>
        <p:txBody>
          <a:bodyPr/>
          <a:lstStyle/>
          <a:p>
            <a:r>
              <a:rPr lang="en-US" dirty="0"/>
              <a:t>Tracking challenges	</a:t>
            </a:r>
          </a:p>
        </p:txBody>
      </p:sp>
      <p:sp>
        <p:nvSpPr>
          <p:cNvPr id="4" name="Slide Number Placeholder 3">
            <a:extLst>
              <a:ext uri="{FF2B5EF4-FFF2-40B4-BE49-F238E27FC236}">
                <a16:creationId xmlns:a16="http://schemas.microsoft.com/office/drawing/2014/main" id="{E6E51069-0202-4E8C-B7EE-178AD8A2F726}"/>
              </a:ext>
            </a:extLst>
          </p:cNvPr>
          <p:cNvSpPr>
            <a:spLocks noGrp="1"/>
          </p:cNvSpPr>
          <p:nvPr>
            <p:ph type="sldNum" sz="quarter" idx="12"/>
          </p:nvPr>
        </p:nvSpPr>
        <p:spPr/>
        <p:txBody>
          <a:bodyPr/>
          <a:lstStyle/>
          <a:p>
            <a:fld id="{41C644E9-0293-45DE-AABA-2E18EB19508A}" type="slidenum">
              <a:rPr lang="en-US" smtClean="0"/>
              <a:pPr/>
              <a:t>12</a:t>
            </a:fld>
            <a:endParaRPr lang="en-US" dirty="0"/>
          </a:p>
        </p:txBody>
      </p:sp>
      <p:sp>
        <p:nvSpPr>
          <p:cNvPr id="5" name="Rectangle: Rounded Corners 4">
            <a:extLst>
              <a:ext uri="{FF2B5EF4-FFF2-40B4-BE49-F238E27FC236}">
                <a16:creationId xmlns:a16="http://schemas.microsoft.com/office/drawing/2014/main" id="{89CF0EA2-29E4-40DB-81AD-07FB4DEB311B}"/>
              </a:ext>
            </a:extLst>
          </p:cNvPr>
          <p:cNvSpPr/>
          <p:nvPr/>
        </p:nvSpPr>
        <p:spPr>
          <a:xfrm rot="2700000">
            <a:off x="606877" y="3269107"/>
            <a:ext cx="2534883" cy="2534883"/>
          </a:xfrm>
          <a:prstGeom prst="roundRect">
            <a:avLst>
              <a:gd name="adj" fmla="val 9689"/>
            </a:avLst>
          </a:prstGeom>
          <a:solidFill>
            <a:schemeClr val="accent2">
              <a:lumMod val="20000"/>
              <a:lumOff val="80000"/>
            </a:schemeClr>
          </a:solidFill>
          <a:ln w="190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253FED4B-BB37-4931-A757-D0491AB7C90E}"/>
              </a:ext>
            </a:extLst>
          </p:cNvPr>
          <p:cNvCxnSpPr/>
          <p:nvPr/>
        </p:nvCxnSpPr>
        <p:spPr>
          <a:xfrm>
            <a:off x="4858608" y="6470133"/>
            <a:ext cx="0" cy="914400"/>
          </a:xfrm>
          <a:prstGeom prst="line">
            <a:avLst/>
          </a:prstGeom>
          <a:noFill/>
          <a:ln w="2540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0" name="Rectangle: Rounded Corners 9">
            <a:extLst>
              <a:ext uri="{FF2B5EF4-FFF2-40B4-BE49-F238E27FC236}">
                <a16:creationId xmlns:a16="http://schemas.microsoft.com/office/drawing/2014/main" id="{21E60278-120E-4F4D-81D9-74E424653C20}"/>
              </a:ext>
            </a:extLst>
          </p:cNvPr>
          <p:cNvSpPr/>
          <p:nvPr/>
        </p:nvSpPr>
        <p:spPr>
          <a:xfrm rot="2700000">
            <a:off x="3846640" y="4186114"/>
            <a:ext cx="2007412" cy="2007412"/>
          </a:xfrm>
          <a:prstGeom prst="roundRect">
            <a:avLst>
              <a:gd name="adj" fmla="val 9689"/>
            </a:avLst>
          </a:prstGeom>
          <a:solidFill>
            <a:schemeClr val="accent2">
              <a:lumMod val="20000"/>
              <a:lumOff val="80000"/>
            </a:schemeClr>
          </a:solidFill>
          <a:ln w="190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2110299-F3FB-40CC-B529-1F92AC589A2C}"/>
              </a:ext>
            </a:extLst>
          </p:cNvPr>
          <p:cNvSpPr txBox="1"/>
          <p:nvPr/>
        </p:nvSpPr>
        <p:spPr>
          <a:xfrm>
            <a:off x="743468" y="3743763"/>
            <a:ext cx="2257412" cy="1554272"/>
          </a:xfrm>
          <a:prstGeom prst="rect">
            <a:avLst/>
          </a:prstGeom>
          <a:noFill/>
        </p:spPr>
        <p:txBody>
          <a:bodyPr wrap="square">
            <a:spAutoFit/>
          </a:bodyPr>
          <a:lstStyle/>
          <a:p>
            <a:pPr marL="0" lvl="1" algn="ctr"/>
            <a:r>
              <a:rPr lang="en-US" sz="1900" b="1" dirty="0"/>
              <a:t>HSPF/SEER not sufficient for identifying performance of </a:t>
            </a:r>
            <a:r>
              <a:rPr lang="en-US" sz="1900" b="1" dirty="0" smtClean="0"/>
              <a:t>variable speed</a:t>
            </a:r>
            <a:endParaRPr lang="en-US" sz="1900" b="1" dirty="0"/>
          </a:p>
        </p:txBody>
      </p:sp>
      <p:sp>
        <p:nvSpPr>
          <p:cNvPr id="9" name="TextBox 8">
            <a:extLst>
              <a:ext uri="{FF2B5EF4-FFF2-40B4-BE49-F238E27FC236}">
                <a16:creationId xmlns:a16="http://schemas.microsoft.com/office/drawing/2014/main" id="{6C8474E3-E841-4B9D-A919-BBF1C024F639}"/>
              </a:ext>
            </a:extLst>
          </p:cNvPr>
          <p:cNvSpPr txBox="1"/>
          <p:nvPr/>
        </p:nvSpPr>
        <p:spPr>
          <a:xfrm>
            <a:off x="4016012" y="4600358"/>
            <a:ext cx="1671850" cy="1261884"/>
          </a:xfrm>
          <a:prstGeom prst="rect">
            <a:avLst/>
          </a:prstGeom>
          <a:noFill/>
        </p:spPr>
        <p:txBody>
          <a:bodyPr wrap="square">
            <a:spAutoFit/>
          </a:bodyPr>
          <a:lstStyle/>
          <a:p>
            <a:pPr marL="0" lvl="1" algn="ctr"/>
            <a:r>
              <a:rPr lang="en-US" sz="1900" b="1" dirty="0"/>
              <a:t>No current AHRI marker for variable speed</a:t>
            </a:r>
          </a:p>
        </p:txBody>
      </p:sp>
      <p:cxnSp>
        <p:nvCxnSpPr>
          <p:cNvPr id="16" name="Straight Connector 15">
            <a:extLst>
              <a:ext uri="{FF2B5EF4-FFF2-40B4-BE49-F238E27FC236}">
                <a16:creationId xmlns:a16="http://schemas.microsoft.com/office/drawing/2014/main" id="{74E7F802-07F6-40C8-B183-D7D39066EA4D}"/>
              </a:ext>
            </a:extLst>
          </p:cNvPr>
          <p:cNvCxnSpPr>
            <a:cxnSpLocks/>
          </p:cNvCxnSpPr>
          <p:nvPr/>
        </p:nvCxnSpPr>
        <p:spPr>
          <a:xfrm>
            <a:off x="7414792" y="5804636"/>
            <a:ext cx="0" cy="1122697"/>
          </a:xfrm>
          <a:prstGeom prst="line">
            <a:avLst/>
          </a:prstGeom>
          <a:noFill/>
          <a:ln w="2540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1" name="Rectangle: Rounded Corners 10">
            <a:extLst>
              <a:ext uri="{FF2B5EF4-FFF2-40B4-BE49-F238E27FC236}">
                <a16:creationId xmlns:a16="http://schemas.microsoft.com/office/drawing/2014/main" id="{FBFCEF82-4E4D-43CB-A2CC-025E902B7703}"/>
              </a:ext>
            </a:extLst>
          </p:cNvPr>
          <p:cNvSpPr/>
          <p:nvPr/>
        </p:nvSpPr>
        <p:spPr>
          <a:xfrm rot="2700000">
            <a:off x="6367212" y="3315629"/>
            <a:ext cx="2095160" cy="2095160"/>
          </a:xfrm>
          <a:prstGeom prst="roundRect">
            <a:avLst>
              <a:gd name="adj" fmla="val 9689"/>
            </a:avLst>
          </a:prstGeom>
          <a:solidFill>
            <a:schemeClr val="accent2">
              <a:lumMod val="20000"/>
              <a:lumOff val="80000"/>
            </a:schemeClr>
          </a:solidFill>
          <a:ln w="190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44F0C5CA-69FC-40D7-9CFA-CE76DCA68258}"/>
              </a:ext>
            </a:extLst>
          </p:cNvPr>
          <p:cNvSpPr txBox="1"/>
          <p:nvPr/>
        </p:nvSpPr>
        <p:spPr>
          <a:xfrm>
            <a:off x="6249199" y="4043561"/>
            <a:ext cx="2331186" cy="969496"/>
          </a:xfrm>
          <a:prstGeom prst="rect">
            <a:avLst/>
          </a:prstGeom>
          <a:noFill/>
        </p:spPr>
        <p:txBody>
          <a:bodyPr wrap="square">
            <a:spAutoFit/>
          </a:bodyPr>
          <a:lstStyle/>
          <a:p>
            <a:pPr marL="0" lvl="1" algn="ctr"/>
            <a:r>
              <a:rPr lang="en-US" sz="1900" b="1" dirty="0"/>
              <a:t>Not easy to track “mix and match” systems</a:t>
            </a:r>
          </a:p>
        </p:txBody>
      </p:sp>
    </p:spTree>
    <p:extLst>
      <p:ext uri="{BB962C8B-B14F-4D97-AF65-F5344CB8AC3E}">
        <p14:creationId xmlns:p14="http://schemas.microsoft.com/office/powerpoint/2010/main" val="3012090385"/>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F805BBE-AC1C-4276-92BC-AE370B312D82}"/>
              </a:ext>
            </a:extLst>
          </p:cNvPr>
          <p:cNvSpPr>
            <a:spLocks noGrp="1"/>
          </p:cNvSpPr>
          <p:nvPr>
            <p:ph type="title"/>
          </p:nvPr>
        </p:nvSpPr>
        <p:spPr/>
        <p:txBody>
          <a:bodyPr/>
          <a:lstStyle/>
          <a:p>
            <a:r>
              <a:rPr lang="en-US" dirty="0"/>
              <a:t>Insights: Residential Market</a:t>
            </a:r>
          </a:p>
        </p:txBody>
      </p:sp>
      <p:sp>
        <p:nvSpPr>
          <p:cNvPr id="5" name="Slide Number Placeholder 4">
            <a:extLst>
              <a:ext uri="{FF2B5EF4-FFF2-40B4-BE49-F238E27FC236}">
                <a16:creationId xmlns:a16="http://schemas.microsoft.com/office/drawing/2014/main" id="{C44376B8-39F2-433C-8FD1-77D5D4DE1E62}"/>
              </a:ext>
            </a:extLst>
          </p:cNvPr>
          <p:cNvSpPr>
            <a:spLocks noGrp="1"/>
          </p:cNvSpPr>
          <p:nvPr>
            <p:ph type="sldNum" sz="quarter" idx="12"/>
          </p:nvPr>
        </p:nvSpPr>
        <p:spPr/>
        <p:txBody>
          <a:bodyPr/>
          <a:lstStyle/>
          <a:p>
            <a:fld id="{41C644E9-0293-45DE-AABA-2E18EB19508A}" type="slidenum">
              <a:rPr lang="en-US" smtClean="0"/>
              <a:pPr/>
              <a:t>13</a:t>
            </a:fld>
            <a:endParaRPr lang="en-US" dirty="0"/>
          </a:p>
        </p:txBody>
      </p:sp>
      <p:sp>
        <p:nvSpPr>
          <p:cNvPr id="4" name="Oval 3">
            <a:extLst>
              <a:ext uri="{FF2B5EF4-FFF2-40B4-BE49-F238E27FC236}">
                <a16:creationId xmlns:a16="http://schemas.microsoft.com/office/drawing/2014/main" id="{B1D797E4-519C-490A-963F-99DC9CD85E83}"/>
              </a:ext>
            </a:extLst>
          </p:cNvPr>
          <p:cNvSpPr/>
          <p:nvPr/>
        </p:nvSpPr>
        <p:spPr>
          <a:xfrm>
            <a:off x="633412" y="1864865"/>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2</a:t>
            </a:r>
          </a:p>
        </p:txBody>
      </p:sp>
    </p:spTree>
    <p:extLst>
      <p:ext uri="{BB962C8B-B14F-4D97-AF65-F5344CB8AC3E}">
        <p14:creationId xmlns:p14="http://schemas.microsoft.com/office/powerpoint/2010/main" val="2159286066"/>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333412-0675-4305-B179-FF02EB4797A0}"/>
              </a:ext>
            </a:extLst>
          </p:cNvPr>
          <p:cNvPicPr/>
          <p:nvPr/>
        </p:nvPicPr>
        <p:blipFill rotWithShape="1">
          <a:blip r:embed="rId3" cstate="print">
            <a:extLst>
              <a:ext uri="{28A0092B-C50C-407E-A947-70E740481C1C}">
                <a14:useLocalDpi xmlns:a14="http://schemas.microsoft.com/office/drawing/2010/main"/>
              </a:ext>
            </a:extLst>
          </a:blip>
          <a:srcRect l="4307" t="22579" r="2638" b="9866"/>
          <a:stretch/>
        </p:blipFill>
        <p:spPr bwMode="auto">
          <a:xfrm>
            <a:off x="0" y="2159001"/>
            <a:ext cx="9017000" cy="4074222"/>
          </a:xfrm>
          <a:prstGeom prst="rect">
            <a:avLst/>
          </a:prstGeom>
          <a:noFill/>
          <a:ln>
            <a:noFill/>
          </a:ln>
          <a:extLst>
            <a:ext uri="{53640926-AAD7-44D8-BBD7-CCE9431645EC}">
              <a14:shadowObscured xmlns:a14="http://schemas.microsoft.com/office/drawing/2010/main"/>
            </a:ext>
          </a:extLst>
        </p:spPr>
      </p:pic>
      <p:sp>
        <p:nvSpPr>
          <p:cNvPr id="9" name="Title 2">
            <a:extLst>
              <a:ext uri="{FF2B5EF4-FFF2-40B4-BE49-F238E27FC236}">
                <a16:creationId xmlns:a16="http://schemas.microsoft.com/office/drawing/2014/main" id="{A96D78E8-6290-499B-8C8B-E37EA06FD5B4}"/>
              </a:ext>
            </a:extLst>
          </p:cNvPr>
          <p:cNvSpPr>
            <a:spLocks noGrp="1"/>
          </p:cNvSpPr>
          <p:nvPr>
            <p:ph type="title"/>
          </p:nvPr>
        </p:nvSpPr>
        <p:spPr>
          <a:xfrm>
            <a:off x="628650" y="196409"/>
            <a:ext cx="7886700" cy="1238014"/>
          </a:xfrm>
        </p:spPr>
        <p:txBody>
          <a:bodyPr/>
          <a:lstStyle/>
          <a:p>
            <a:r>
              <a:rPr lang="en-US" dirty="0"/>
              <a:t>Evolving Residential </a:t>
            </a:r>
            <a:br>
              <a:rPr lang="en-US" dirty="0"/>
            </a:br>
            <a:r>
              <a:rPr lang="en-US" dirty="0"/>
              <a:t>Supply Chain</a:t>
            </a:r>
          </a:p>
        </p:txBody>
      </p:sp>
      <p:sp>
        <p:nvSpPr>
          <p:cNvPr id="3" name="Slide Number Placeholder 2">
            <a:extLst>
              <a:ext uri="{FF2B5EF4-FFF2-40B4-BE49-F238E27FC236}">
                <a16:creationId xmlns:a16="http://schemas.microsoft.com/office/drawing/2014/main" id="{A63099EE-5ED9-4C96-8E86-BC26EAFE17D5}"/>
              </a:ext>
            </a:extLst>
          </p:cNvPr>
          <p:cNvSpPr>
            <a:spLocks noGrp="1"/>
          </p:cNvSpPr>
          <p:nvPr>
            <p:ph type="sldNum" sz="quarter" idx="12"/>
          </p:nvPr>
        </p:nvSpPr>
        <p:spPr>
          <a:xfrm>
            <a:off x="6457950" y="6356351"/>
            <a:ext cx="2057400" cy="365125"/>
          </a:xfrm>
        </p:spPr>
        <p:txBody>
          <a:bodyPr anchor="ctr">
            <a:normAutofit/>
          </a:bodyPr>
          <a:lstStyle/>
          <a:p>
            <a:pPr>
              <a:spcAft>
                <a:spcPts val="600"/>
              </a:spcAft>
            </a:pPr>
            <a:fld id="{41C644E9-0293-45DE-AABA-2E18EB19508A}" type="slidenum">
              <a:rPr lang="en-US" smtClean="0"/>
              <a:pPr>
                <a:spcAft>
                  <a:spcPts val="600"/>
                </a:spcAft>
              </a:pPr>
              <a:t>14</a:t>
            </a:fld>
            <a:endParaRPr lang="en-US"/>
          </a:p>
        </p:txBody>
      </p:sp>
      <p:sp>
        <p:nvSpPr>
          <p:cNvPr id="5" name="Oval 4">
            <a:extLst>
              <a:ext uri="{FF2B5EF4-FFF2-40B4-BE49-F238E27FC236}">
                <a16:creationId xmlns:a16="http://schemas.microsoft.com/office/drawing/2014/main" id="{A9560885-43CD-4E14-8D7C-0E536B34588F}"/>
              </a:ext>
            </a:extLst>
          </p:cNvPr>
          <p:cNvSpPr/>
          <p:nvPr/>
        </p:nvSpPr>
        <p:spPr>
          <a:xfrm>
            <a:off x="2679700" y="4508500"/>
            <a:ext cx="1587500" cy="1574800"/>
          </a:xfrm>
          <a:prstGeom prst="ellipse">
            <a:avLst/>
          </a:prstGeom>
          <a:noFill/>
          <a:ln w="38100">
            <a:solidFill>
              <a:schemeClr val="accent3"/>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9986880"/>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1C05E37-1186-4E87-8307-58668BEB9CF1}"/>
              </a:ext>
            </a:extLst>
          </p:cNvPr>
          <p:cNvSpPr>
            <a:spLocks noGrp="1"/>
          </p:cNvSpPr>
          <p:nvPr>
            <p:ph idx="4294967295"/>
          </p:nvPr>
        </p:nvSpPr>
        <p:spPr>
          <a:xfrm>
            <a:off x="6844206" y="2873427"/>
            <a:ext cx="2095037" cy="2048022"/>
          </a:xfrm>
          <a:solidFill>
            <a:srgbClr val="626F15">
              <a:alpha val="50196"/>
            </a:srgbClr>
          </a:solidFill>
        </p:spPr>
        <p:txBody>
          <a:bodyPr anchor="ctr">
            <a:noAutofit/>
          </a:bodyPr>
          <a:lstStyle/>
          <a:p>
            <a:pPr marL="233363" lvl="1" indent="-122238">
              <a:buClr>
                <a:schemeClr val="bg1"/>
              </a:buClr>
            </a:pPr>
            <a:r>
              <a:rPr lang="en-US" sz="1800" b="1" spc="0" dirty="0">
                <a:solidFill>
                  <a:schemeClr val="bg1"/>
                </a:solidFill>
              </a:rPr>
              <a:t>Electrification </a:t>
            </a:r>
          </a:p>
          <a:p>
            <a:pPr marL="233363" lvl="1" indent="-122238">
              <a:buClr>
                <a:schemeClr val="bg1"/>
              </a:buClr>
            </a:pPr>
            <a:r>
              <a:rPr lang="en-US" sz="1800" b="1" spc="0" dirty="0">
                <a:solidFill>
                  <a:schemeClr val="bg1"/>
                </a:solidFill>
              </a:rPr>
              <a:t>Whole home </a:t>
            </a:r>
          </a:p>
          <a:p>
            <a:pPr marL="233363" lvl="1" indent="-122238">
              <a:buClr>
                <a:schemeClr val="bg1"/>
              </a:buClr>
            </a:pPr>
            <a:r>
              <a:rPr lang="en-US" sz="1800" b="1" spc="0" dirty="0">
                <a:solidFill>
                  <a:schemeClr val="bg1"/>
                </a:solidFill>
              </a:rPr>
              <a:t>Variable Speed</a:t>
            </a:r>
          </a:p>
        </p:txBody>
      </p:sp>
      <p:sp>
        <p:nvSpPr>
          <p:cNvPr id="3" name="Title 2">
            <a:extLst>
              <a:ext uri="{FF2B5EF4-FFF2-40B4-BE49-F238E27FC236}">
                <a16:creationId xmlns:a16="http://schemas.microsoft.com/office/drawing/2014/main" id="{E4B10ED7-9523-4B82-B46C-70F30F434168}"/>
              </a:ext>
            </a:extLst>
          </p:cNvPr>
          <p:cNvSpPr>
            <a:spLocks noGrp="1"/>
          </p:cNvSpPr>
          <p:nvPr>
            <p:ph type="title" idx="4294967295"/>
          </p:nvPr>
        </p:nvSpPr>
        <p:spPr>
          <a:xfrm>
            <a:off x="474562" y="464554"/>
            <a:ext cx="7886700" cy="1238250"/>
          </a:xfrm>
        </p:spPr>
        <p:txBody>
          <a:bodyPr/>
          <a:lstStyle/>
          <a:p>
            <a:r>
              <a:rPr lang="en-US" dirty="0">
                <a:solidFill>
                  <a:schemeClr val="bg1"/>
                </a:solidFill>
              </a:rPr>
              <a:t>Residential trends</a:t>
            </a:r>
          </a:p>
        </p:txBody>
      </p:sp>
      <p:pic>
        <p:nvPicPr>
          <p:cNvPr id="12" name="Graphic 11" descr="House outline">
            <a:extLst>
              <a:ext uri="{FF2B5EF4-FFF2-40B4-BE49-F238E27FC236}">
                <a16:creationId xmlns:a16="http://schemas.microsoft.com/office/drawing/2014/main" id="{2F7A50FA-97B3-4969-8A65-70B84B6B47D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p:blipFill>
        <p:spPr>
          <a:xfrm>
            <a:off x="165136" y="5293435"/>
            <a:ext cx="1645920" cy="1645920"/>
          </a:xfrm>
          <a:prstGeom prst="rect">
            <a:avLst/>
          </a:prstGeom>
        </p:spPr>
      </p:pic>
      <p:pic>
        <p:nvPicPr>
          <p:cNvPr id="14" name="Graphic 13" descr="Modern architecture outline">
            <a:extLst>
              <a:ext uri="{FF2B5EF4-FFF2-40B4-BE49-F238E27FC236}">
                <a16:creationId xmlns:a16="http://schemas.microsoft.com/office/drawing/2014/main" id="{8922F872-59E0-42E2-8487-FD90F4678E8B}"/>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2266088" y="5229654"/>
            <a:ext cx="1828800" cy="1828800"/>
          </a:xfrm>
          <a:prstGeom prst="rect">
            <a:avLst/>
          </a:prstGeom>
        </p:spPr>
      </p:pic>
      <p:pic>
        <p:nvPicPr>
          <p:cNvPr id="17" name="Graphic 16" descr="Cabin outline">
            <a:extLst>
              <a:ext uri="{FF2B5EF4-FFF2-40B4-BE49-F238E27FC236}">
                <a16:creationId xmlns:a16="http://schemas.microsoft.com/office/drawing/2014/main" id="{549F9960-9F8F-4231-A7AF-F0E75CB220C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4954225" y="5313755"/>
            <a:ext cx="1645920" cy="1645920"/>
          </a:xfrm>
          <a:prstGeom prst="rect">
            <a:avLst/>
          </a:prstGeom>
        </p:spPr>
      </p:pic>
      <p:pic>
        <p:nvPicPr>
          <p:cNvPr id="19" name="Graphic 18" descr="Deciduous tree outline">
            <a:extLst>
              <a:ext uri="{FF2B5EF4-FFF2-40B4-BE49-F238E27FC236}">
                <a16:creationId xmlns:a16="http://schemas.microsoft.com/office/drawing/2014/main" id="{C88845A6-5EE1-45E8-BFAE-E870739A045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3796383" y="5314516"/>
            <a:ext cx="1489719" cy="1489719"/>
          </a:xfrm>
          <a:prstGeom prst="rect">
            <a:avLst/>
          </a:prstGeom>
        </p:spPr>
      </p:pic>
      <p:pic>
        <p:nvPicPr>
          <p:cNvPr id="20" name="Graphic 19" descr="House outline">
            <a:extLst>
              <a:ext uri="{FF2B5EF4-FFF2-40B4-BE49-F238E27FC236}">
                <a16:creationId xmlns:a16="http://schemas.microsoft.com/office/drawing/2014/main" id="{CFD20DB5-B2AC-4F4E-B935-44470B0698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p:blipFill>
        <p:spPr>
          <a:xfrm>
            <a:off x="7293323" y="5285845"/>
            <a:ext cx="1645920" cy="1645920"/>
          </a:xfrm>
          <a:prstGeom prst="rect">
            <a:avLst/>
          </a:prstGeom>
        </p:spPr>
      </p:pic>
      <p:pic>
        <p:nvPicPr>
          <p:cNvPr id="22" name="Graphic 21" descr="Park scene outline">
            <a:extLst>
              <a:ext uri="{FF2B5EF4-FFF2-40B4-BE49-F238E27FC236}">
                <a16:creationId xmlns:a16="http://schemas.microsoft.com/office/drawing/2014/main" id="{88AB32B8-3250-4CD1-99EE-77A001D86C0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6205054" y="5468725"/>
            <a:ext cx="1463040" cy="1463040"/>
          </a:xfrm>
          <a:prstGeom prst="rect">
            <a:avLst/>
          </a:prstGeom>
        </p:spPr>
      </p:pic>
      <p:pic>
        <p:nvPicPr>
          <p:cNvPr id="24" name="Graphic 23" descr="Fence outline">
            <a:extLst>
              <a:ext uri="{FF2B5EF4-FFF2-40B4-BE49-F238E27FC236}">
                <a16:creationId xmlns:a16="http://schemas.microsoft.com/office/drawing/2014/main" id="{E9308B02-E012-4924-AEAE-D67E772F4428}"/>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105081" y="6238345"/>
            <a:ext cx="640080" cy="640080"/>
          </a:xfrm>
          <a:prstGeom prst="rect">
            <a:avLst/>
          </a:prstGeom>
        </p:spPr>
      </p:pic>
      <p:pic>
        <p:nvPicPr>
          <p:cNvPr id="25" name="Graphic 24" descr="Fence outline">
            <a:extLst>
              <a:ext uri="{FF2B5EF4-FFF2-40B4-BE49-F238E27FC236}">
                <a16:creationId xmlns:a16="http://schemas.microsoft.com/office/drawing/2014/main" id="{14C0B3A8-769B-4304-8CA7-A1D19CCBC67E}"/>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8564462" y="6195270"/>
            <a:ext cx="640080" cy="640080"/>
          </a:xfrm>
          <a:prstGeom prst="rect">
            <a:avLst/>
          </a:prstGeom>
        </p:spPr>
      </p:pic>
      <p:pic>
        <p:nvPicPr>
          <p:cNvPr id="27" name="Graphic 26" descr="Palm tree outline">
            <a:extLst>
              <a:ext uri="{FF2B5EF4-FFF2-40B4-BE49-F238E27FC236}">
                <a16:creationId xmlns:a16="http://schemas.microsoft.com/office/drawing/2014/main" id="{F3EAB4A9-EE50-46C6-B0CE-F2C1BE82E26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p:blipFill>
        <p:spPr>
          <a:xfrm>
            <a:off x="1284293" y="5440680"/>
            <a:ext cx="1417320" cy="1417320"/>
          </a:xfrm>
          <a:prstGeom prst="rect">
            <a:avLst/>
          </a:prstGeom>
        </p:spPr>
      </p:pic>
      <p:sp>
        <p:nvSpPr>
          <p:cNvPr id="30" name="TextBox 29">
            <a:extLst>
              <a:ext uri="{FF2B5EF4-FFF2-40B4-BE49-F238E27FC236}">
                <a16:creationId xmlns:a16="http://schemas.microsoft.com/office/drawing/2014/main" id="{DB5597A0-0A4E-4DC4-A593-585C570F2869}"/>
              </a:ext>
            </a:extLst>
          </p:cNvPr>
          <p:cNvSpPr txBox="1"/>
          <p:nvPr/>
        </p:nvSpPr>
        <p:spPr>
          <a:xfrm>
            <a:off x="319180" y="2052320"/>
            <a:ext cx="2430683" cy="1950792"/>
          </a:xfrm>
          <a:prstGeom prst="rect">
            <a:avLst/>
          </a:prstGeom>
          <a:noFill/>
        </p:spPr>
        <p:txBody>
          <a:bodyPr wrap="square" anchor="ctr">
            <a:noAutofit/>
          </a:bodyPr>
          <a:lstStyle/>
          <a:p>
            <a:pPr marL="0" lvl="0" indent="0" algn="ctr" defTabSz="800100">
              <a:lnSpc>
                <a:spcPct val="90000"/>
              </a:lnSpc>
              <a:spcBef>
                <a:spcPct val="0"/>
              </a:spcBef>
              <a:spcAft>
                <a:spcPct val="35000"/>
              </a:spcAft>
              <a:buNone/>
            </a:pPr>
            <a:r>
              <a:rPr lang="en-US" sz="2000" b="1" kern="1200" baseline="0" dirty="0">
                <a:solidFill>
                  <a:schemeClr val="bg1"/>
                </a:solidFill>
              </a:rPr>
              <a:t>Increasing sales… supply chain disruptions</a:t>
            </a:r>
          </a:p>
        </p:txBody>
      </p:sp>
      <p:cxnSp>
        <p:nvCxnSpPr>
          <p:cNvPr id="31" name="Straight Connector 30">
            <a:extLst>
              <a:ext uri="{FF2B5EF4-FFF2-40B4-BE49-F238E27FC236}">
                <a16:creationId xmlns:a16="http://schemas.microsoft.com/office/drawing/2014/main" id="{95C334C4-A5E3-4539-A0F2-392685B2A59E}"/>
              </a:ext>
            </a:extLst>
          </p:cNvPr>
          <p:cNvCxnSpPr>
            <a:cxnSpLocks/>
            <a:stCxn id="30" idx="2"/>
          </p:cNvCxnSpPr>
          <p:nvPr/>
        </p:nvCxnSpPr>
        <p:spPr>
          <a:xfrm>
            <a:off x="1534522" y="4003112"/>
            <a:ext cx="0" cy="1465613"/>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E55DD0AA-A572-442C-B6FD-F4DA16F25C84}"/>
              </a:ext>
            </a:extLst>
          </p:cNvPr>
          <p:cNvSpPr txBox="1"/>
          <p:nvPr/>
        </p:nvSpPr>
        <p:spPr>
          <a:xfrm>
            <a:off x="3040995" y="3095851"/>
            <a:ext cx="2430683" cy="1212256"/>
          </a:xfrm>
          <a:prstGeom prst="rect">
            <a:avLst/>
          </a:prstGeom>
          <a:noFill/>
        </p:spPr>
        <p:txBody>
          <a:bodyPr wrap="square" anchor="ctr">
            <a:noAutofit/>
          </a:bodyPr>
          <a:lstStyle/>
          <a:p>
            <a:pPr marL="0" lvl="0" indent="0" algn="ctr" defTabSz="800100">
              <a:lnSpc>
                <a:spcPct val="90000"/>
              </a:lnSpc>
              <a:spcBef>
                <a:spcPct val="0"/>
              </a:spcBef>
              <a:spcAft>
                <a:spcPct val="35000"/>
              </a:spcAft>
              <a:buNone/>
            </a:pPr>
            <a:r>
              <a:rPr lang="en-US" sz="2000" b="1" kern="1200" baseline="0" dirty="0">
                <a:solidFill>
                  <a:schemeClr val="bg1"/>
                </a:solidFill>
              </a:rPr>
              <a:t>Air quality and ventilation features</a:t>
            </a:r>
          </a:p>
        </p:txBody>
      </p:sp>
      <p:cxnSp>
        <p:nvCxnSpPr>
          <p:cNvPr id="35" name="Straight Connector 34">
            <a:extLst>
              <a:ext uri="{FF2B5EF4-FFF2-40B4-BE49-F238E27FC236}">
                <a16:creationId xmlns:a16="http://schemas.microsoft.com/office/drawing/2014/main" id="{E2105E25-382E-4FB0-863C-EBE08F8AE150}"/>
              </a:ext>
            </a:extLst>
          </p:cNvPr>
          <p:cNvCxnSpPr>
            <a:cxnSpLocks/>
            <a:stCxn id="34" idx="2"/>
          </p:cNvCxnSpPr>
          <p:nvPr/>
        </p:nvCxnSpPr>
        <p:spPr>
          <a:xfrm>
            <a:off x="4256337" y="4308107"/>
            <a:ext cx="0" cy="1065306"/>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EE385420-DDAB-4383-9B3C-EB6DC0E7B04B}"/>
              </a:ext>
            </a:extLst>
          </p:cNvPr>
          <p:cNvSpPr txBox="1"/>
          <p:nvPr/>
        </p:nvSpPr>
        <p:spPr>
          <a:xfrm>
            <a:off x="5435601" y="2052321"/>
            <a:ext cx="1467932" cy="1066800"/>
          </a:xfrm>
          <a:prstGeom prst="rect">
            <a:avLst/>
          </a:prstGeom>
          <a:noFill/>
        </p:spPr>
        <p:txBody>
          <a:bodyPr wrap="square" anchor="ctr">
            <a:noAutofit/>
          </a:bodyPr>
          <a:lstStyle/>
          <a:p>
            <a:pPr marL="0" lvl="0" indent="0" algn="ctr" defTabSz="800100">
              <a:lnSpc>
                <a:spcPct val="90000"/>
              </a:lnSpc>
              <a:spcBef>
                <a:spcPct val="0"/>
              </a:spcBef>
              <a:spcAft>
                <a:spcPct val="35000"/>
              </a:spcAft>
              <a:buNone/>
            </a:pPr>
            <a:r>
              <a:rPr lang="en-US" sz="2000" b="1" kern="1200" baseline="0" dirty="0">
                <a:solidFill>
                  <a:schemeClr val="bg1"/>
                </a:solidFill>
              </a:rPr>
              <a:t>Heat pumps rising</a:t>
            </a:r>
          </a:p>
        </p:txBody>
      </p:sp>
      <p:cxnSp>
        <p:nvCxnSpPr>
          <p:cNvPr id="39" name="Straight Connector 38">
            <a:extLst>
              <a:ext uri="{FF2B5EF4-FFF2-40B4-BE49-F238E27FC236}">
                <a16:creationId xmlns:a16="http://schemas.microsoft.com/office/drawing/2014/main" id="{3D0175D1-F149-47D8-951C-2E43D47CEF6B}"/>
              </a:ext>
            </a:extLst>
          </p:cNvPr>
          <p:cNvCxnSpPr>
            <a:cxnSpLocks/>
            <a:stCxn id="38" idx="2"/>
          </p:cNvCxnSpPr>
          <p:nvPr/>
        </p:nvCxnSpPr>
        <p:spPr>
          <a:xfrm>
            <a:off x="6169567" y="3119121"/>
            <a:ext cx="0" cy="2254292"/>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3" name="Isosceles Triangle 42">
            <a:extLst>
              <a:ext uri="{FF2B5EF4-FFF2-40B4-BE49-F238E27FC236}">
                <a16:creationId xmlns:a16="http://schemas.microsoft.com/office/drawing/2014/main" id="{53B7E13C-50CA-4785-A20A-3BFC59C25404}"/>
              </a:ext>
            </a:extLst>
          </p:cNvPr>
          <p:cNvSpPr/>
          <p:nvPr/>
        </p:nvSpPr>
        <p:spPr>
          <a:xfrm rot="16200000">
            <a:off x="5612244" y="3621607"/>
            <a:ext cx="2048022" cy="572054"/>
          </a:xfrm>
          <a:prstGeom prst="triangle">
            <a:avLst>
              <a:gd name="adj" fmla="val 81935"/>
            </a:avLst>
          </a:prstGeom>
          <a:solidFill>
            <a:srgbClr val="626F15">
              <a:alpha val="20000"/>
            </a:srgbClr>
          </a:solidFill>
        </p:spPr>
        <p:txBody>
          <a:bodyPr vert="horz" lIns="91440" tIns="45720" rIns="91440" bIns="45720" rtlCol="0" anchor="ctr">
            <a:noAutofit/>
          </a:bodyPr>
          <a:lstStyle/>
          <a:p>
            <a:pPr marL="228600" indent="-228600" defTabSz="914400">
              <a:spcBef>
                <a:spcPts val="1000"/>
              </a:spcBef>
              <a:spcAft>
                <a:spcPts val="600"/>
              </a:spcAft>
              <a:buClr>
                <a:schemeClr val="accent4"/>
              </a:buClr>
              <a:buFont typeface="Helvetica" panose="020B0604020202020204" pitchFamily="34" charset="0"/>
              <a:buChar char="›"/>
            </a:pPr>
            <a:endParaRPr lang="en-US" sz="2800" spc="50" dirty="0">
              <a:solidFill>
                <a:schemeClr val="tx1"/>
              </a:solidFill>
            </a:endParaRPr>
          </a:p>
        </p:txBody>
      </p:sp>
    </p:spTree>
    <p:extLst>
      <p:ext uri="{BB962C8B-B14F-4D97-AF65-F5344CB8AC3E}">
        <p14:creationId xmlns:p14="http://schemas.microsoft.com/office/powerpoint/2010/main" val="3181831322"/>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01558B-0DBA-4515-9A21-FEA1178739DC}"/>
              </a:ext>
            </a:extLst>
          </p:cNvPr>
          <p:cNvSpPr>
            <a:spLocks noGrp="1"/>
          </p:cNvSpPr>
          <p:nvPr>
            <p:ph type="title"/>
          </p:nvPr>
        </p:nvSpPr>
        <p:spPr>
          <a:xfrm>
            <a:off x="628650" y="196409"/>
            <a:ext cx="7886700" cy="1238014"/>
          </a:xfrm>
        </p:spPr>
        <p:txBody>
          <a:bodyPr anchor="b">
            <a:normAutofit/>
          </a:bodyPr>
          <a:lstStyle/>
          <a:p>
            <a:r>
              <a:rPr lang="en-US" dirty="0"/>
              <a:t>Ducted ASHP: HSPF Trends</a:t>
            </a:r>
          </a:p>
        </p:txBody>
      </p:sp>
      <p:sp>
        <p:nvSpPr>
          <p:cNvPr id="4" name="Slide Number Placeholder 3">
            <a:extLst>
              <a:ext uri="{FF2B5EF4-FFF2-40B4-BE49-F238E27FC236}">
                <a16:creationId xmlns:a16="http://schemas.microsoft.com/office/drawing/2014/main" id="{64A68AF3-C5A1-4ADD-9398-340CC85AF0D4}"/>
              </a:ext>
            </a:extLst>
          </p:cNvPr>
          <p:cNvSpPr>
            <a:spLocks noGrp="1"/>
          </p:cNvSpPr>
          <p:nvPr>
            <p:ph type="sldNum" sz="quarter" idx="12"/>
          </p:nvPr>
        </p:nvSpPr>
        <p:spPr>
          <a:xfrm>
            <a:off x="6457950" y="6356351"/>
            <a:ext cx="2057400" cy="365125"/>
          </a:xfrm>
        </p:spPr>
        <p:txBody>
          <a:bodyPr anchor="ctr">
            <a:normAutofit/>
          </a:bodyPr>
          <a:lstStyle/>
          <a:p>
            <a:pPr>
              <a:spcAft>
                <a:spcPts val="600"/>
              </a:spcAft>
            </a:pPr>
            <a:fld id="{41C644E9-0293-45DE-AABA-2E18EB19508A}" type="slidenum">
              <a:rPr lang="en-US" smtClean="0"/>
              <a:pPr>
                <a:spcAft>
                  <a:spcPts val="600"/>
                </a:spcAft>
              </a:pPr>
              <a:t>16</a:t>
            </a:fld>
            <a:endParaRPr lang="en-US"/>
          </a:p>
        </p:txBody>
      </p:sp>
      <p:graphicFrame>
        <p:nvGraphicFramePr>
          <p:cNvPr id="5" name="Chart 4">
            <a:extLst>
              <a:ext uri="{FF2B5EF4-FFF2-40B4-BE49-F238E27FC236}">
                <a16:creationId xmlns:a16="http://schemas.microsoft.com/office/drawing/2014/main" id="{375B2669-D549-40A6-BD31-7E7EC18C9444}"/>
              </a:ext>
            </a:extLst>
          </p:cNvPr>
          <p:cNvGraphicFramePr/>
          <p:nvPr>
            <p:extLst>
              <p:ext uri="{D42A27DB-BD31-4B8C-83A1-F6EECF244321}">
                <p14:modId xmlns:p14="http://schemas.microsoft.com/office/powerpoint/2010/main" val="763785104"/>
              </p:ext>
            </p:extLst>
          </p:nvPr>
        </p:nvGraphicFramePr>
        <p:xfrm>
          <a:off x="628650" y="1825625"/>
          <a:ext cx="7886700" cy="48359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89428193"/>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CACC8F-662A-4AB0-9871-62EA96289877}"/>
              </a:ext>
            </a:extLst>
          </p:cNvPr>
          <p:cNvSpPr>
            <a:spLocks noGrp="1"/>
          </p:cNvSpPr>
          <p:nvPr>
            <p:ph type="title"/>
          </p:nvPr>
        </p:nvSpPr>
        <p:spPr>
          <a:xfrm>
            <a:off x="628650" y="196409"/>
            <a:ext cx="7886700" cy="1238014"/>
          </a:xfrm>
        </p:spPr>
        <p:txBody>
          <a:bodyPr anchor="b">
            <a:normAutofit/>
          </a:bodyPr>
          <a:lstStyle/>
          <a:p>
            <a:r>
              <a:rPr lang="en-US" dirty="0"/>
              <a:t>Ductless Heat Pumps</a:t>
            </a:r>
          </a:p>
        </p:txBody>
      </p:sp>
      <p:sp>
        <p:nvSpPr>
          <p:cNvPr id="4" name="Slide Number Placeholder 3">
            <a:extLst>
              <a:ext uri="{FF2B5EF4-FFF2-40B4-BE49-F238E27FC236}">
                <a16:creationId xmlns:a16="http://schemas.microsoft.com/office/drawing/2014/main" id="{10A50233-281E-4D9D-8846-388D0BC213B8}"/>
              </a:ext>
            </a:extLst>
          </p:cNvPr>
          <p:cNvSpPr>
            <a:spLocks noGrp="1"/>
          </p:cNvSpPr>
          <p:nvPr>
            <p:ph type="sldNum" sz="quarter" idx="12"/>
          </p:nvPr>
        </p:nvSpPr>
        <p:spPr>
          <a:xfrm>
            <a:off x="6457950" y="6356351"/>
            <a:ext cx="2057400" cy="365125"/>
          </a:xfrm>
        </p:spPr>
        <p:txBody>
          <a:bodyPr anchor="ctr">
            <a:normAutofit/>
          </a:bodyPr>
          <a:lstStyle/>
          <a:p>
            <a:pPr>
              <a:spcAft>
                <a:spcPts val="600"/>
              </a:spcAft>
            </a:pPr>
            <a:fld id="{41C644E9-0293-45DE-AABA-2E18EB19508A}" type="slidenum">
              <a:rPr lang="en-US" smtClean="0"/>
              <a:pPr>
                <a:spcAft>
                  <a:spcPts val="600"/>
                </a:spcAft>
              </a:pPr>
              <a:t>17</a:t>
            </a:fld>
            <a:endParaRPr lang="en-US"/>
          </a:p>
        </p:txBody>
      </p:sp>
      <p:graphicFrame>
        <p:nvGraphicFramePr>
          <p:cNvPr id="7" name="Chart 6">
            <a:extLst>
              <a:ext uri="{FF2B5EF4-FFF2-40B4-BE49-F238E27FC236}">
                <a16:creationId xmlns:a16="http://schemas.microsoft.com/office/drawing/2014/main" id="{A8E53A09-D3F0-4AC2-8856-86BA574B2C8A}"/>
              </a:ext>
            </a:extLst>
          </p:cNvPr>
          <p:cNvGraphicFramePr/>
          <p:nvPr>
            <p:extLst>
              <p:ext uri="{D42A27DB-BD31-4B8C-83A1-F6EECF244321}">
                <p14:modId xmlns:p14="http://schemas.microsoft.com/office/powerpoint/2010/main" val="4230948341"/>
              </p:ext>
            </p:extLst>
          </p:nvPr>
        </p:nvGraphicFramePr>
        <p:xfrm>
          <a:off x="628650" y="1825625"/>
          <a:ext cx="7886700" cy="48359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46126833"/>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B5C200-4600-4758-9991-C78D9B4F36DD}"/>
              </a:ext>
            </a:extLst>
          </p:cNvPr>
          <p:cNvSpPr>
            <a:spLocks noGrp="1"/>
          </p:cNvSpPr>
          <p:nvPr>
            <p:ph idx="1"/>
          </p:nvPr>
        </p:nvSpPr>
        <p:spPr>
          <a:xfrm>
            <a:off x="441325" y="1787928"/>
            <a:ext cx="3511977" cy="4656578"/>
          </a:xfrm>
        </p:spPr>
        <p:txBody>
          <a:bodyPr anchor="ctr"/>
          <a:lstStyle/>
          <a:p>
            <a:pPr marL="0" indent="0">
              <a:buNone/>
            </a:pPr>
            <a:r>
              <a:rPr lang="en-US" spc="0" dirty="0"/>
              <a:t>Electrical distributors not major source of sales</a:t>
            </a:r>
          </a:p>
          <a:p>
            <a:pPr marL="0" indent="0">
              <a:buNone/>
            </a:pPr>
            <a:r>
              <a:rPr lang="en-US" spc="0" dirty="0"/>
              <a:t>Portion of sales flowing through online and retail unknown; most to contractors</a:t>
            </a:r>
          </a:p>
        </p:txBody>
      </p:sp>
      <p:sp>
        <p:nvSpPr>
          <p:cNvPr id="3" name="Title 2">
            <a:extLst>
              <a:ext uri="{FF2B5EF4-FFF2-40B4-BE49-F238E27FC236}">
                <a16:creationId xmlns:a16="http://schemas.microsoft.com/office/drawing/2014/main" id="{AAC36E29-CC9F-41BF-A82B-BE5392323DBF}"/>
              </a:ext>
            </a:extLst>
          </p:cNvPr>
          <p:cNvSpPr>
            <a:spLocks noGrp="1"/>
          </p:cNvSpPr>
          <p:nvPr>
            <p:ph type="title"/>
          </p:nvPr>
        </p:nvSpPr>
        <p:spPr/>
        <p:txBody>
          <a:bodyPr/>
          <a:lstStyle/>
          <a:p>
            <a:r>
              <a:rPr lang="en-US" dirty="0"/>
              <a:t>DHP Sales Paths(s)</a:t>
            </a:r>
          </a:p>
        </p:txBody>
      </p:sp>
      <p:sp>
        <p:nvSpPr>
          <p:cNvPr id="4" name="Slide Number Placeholder 3">
            <a:extLst>
              <a:ext uri="{FF2B5EF4-FFF2-40B4-BE49-F238E27FC236}">
                <a16:creationId xmlns:a16="http://schemas.microsoft.com/office/drawing/2014/main" id="{7512C9DD-48D7-4E02-B8B9-3D1B4E1C6D18}"/>
              </a:ext>
            </a:extLst>
          </p:cNvPr>
          <p:cNvSpPr>
            <a:spLocks noGrp="1"/>
          </p:cNvSpPr>
          <p:nvPr>
            <p:ph type="sldNum" sz="quarter" idx="12"/>
          </p:nvPr>
        </p:nvSpPr>
        <p:spPr/>
        <p:txBody>
          <a:bodyPr/>
          <a:lstStyle/>
          <a:p>
            <a:fld id="{41C644E9-0293-45DE-AABA-2E18EB19508A}" type="slidenum">
              <a:rPr lang="en-US" smtClean="0"/>
              <a:pPr/>
              <a:t>18</a:t>
            </a:fld>
            <a:endParaRPr lang="en-US" dirty="0"/>
          </a:p>
        </p:txBody>
      </p:sp>
      <p:pic>
        <p:nvPicPr>
          <p:cNvPr id="8" name="Graphic 7" descr="Box outline">
            <a:extLst>
              <a:ext uri="{FF2B5EF4-FFF2-40B4-BE49-F238E27FC236}">
                <a16:creationId xmlns:a16="http://schemas.microsoft.com/office/drawing/2014/main" id="{1BC7F9C3-3D63-4842-A8B6-132D5A5D2A8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124700" y="3227673"/>
            <a:ext cx="2103120" cy="2103120"/>
          </a:xfrm>
          <a:prstGeom prst="rect">
            <a:avLst/>
          </a:prstGeom>
        </p:spPr>
      </p:pic>
      <p:pic>
        <p:nvPicPr>
          <p:cNvPr id="1030" name="Picture 6" descr="HVACDirect.com - YouTube">
            <a:extLst>
              <a:ext uri="{FF2B5EF4-FFF2-40B4-BE49-F238E27FC236}">
                <a16:creationId xmlns:a16="http://schemas.microsoft.com/office/drawing/2014/main" id="{A66539F8-6A71-4053-9EEE-E6777A97B611}"/>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rot="1727647">
            <a:off x="4915683" y="5735358"/>
            <a:ext cx="601477" cy="601477"/>
          </a:xfrm>
          <a:prstGeom prst="rect">
            <a:avLst/>
          </a:prstGeom>
          <a:noFill/>
          <a:extLst>
            <a:ext uri="{909E8E84-426E-40DD-AFC4-6F175D3DCCD1}">
              <a14:hiddenFill xmlns:a14="http://schemas.microsoft.com/office/drawing/2010/main">
                <a:solidFill>
                  <a:srgbClr val="FFFFFF"/>
                </a:solidFill>
              </a14:hiddenFill>
            </a:ext>
          </a:extLst>
        </p:spPr>
      </p:pic>
      <p:pic>
        <p:nvPicPr>
          <p:cNvPr id="9" name="Graphic 8" descr="Box outline">
            <a:extLst>
              <a:ext uri="{FF2B5EF4-FFF2-40B4-BE49-F238E27FC236}">
                <a16:creationId xmlns:a16="http://schemas.microsoft.com/office/drawing/2014/main" id="{B9FA048C-9F14-4944-BF42-633FE884F49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3665220" y="3227673"/>
            <a:ext cx="2103120" cy="2103120"/>
          </a:xfrm>
          <a:prstGeom prst="rect">
            <a:avLst/>
          </a:prstGeom>
        </p:spPr>
      </p:pic>
      <p:pic>
        <p:nvPicPr>
          <p:cNvPr id="10" name="Graphic 9" descr="Box outline">
            <a:extLst>
              <a:ext uri="{FF2B5EF4-FFF2-40B4-BE49-F238E27FC236}">
                <a16:creationId xmlns:a16="http://schemas.microsoft.com/office/drawing/2014/main" id="{E43B15CE-9E6A-4077-9E8A-47564A69B64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5406390" y="3227673"/>
            <a:ext cx="2103120" cy="2103120"/>
          </a:xfrm>
          <a:prstGeom prst="rect">
            <a:avLst/>
          </a:prstGeom>
        </p:spPr>
      </p:pic>
      <p:pic>
        <p:nvPicPr>
          <p:cNvPr id="1032" name="Picture 8" descr="Working at eComfort | Glassdoor">
            <a:extLst>
              <a:ext uri="{FF2B5EF4-FFF2-40B4-BE49-F238E27FC236}">
                <a16:creationId xmlns:a16="http://schemas.microsoft.com/office/drawing/2014/main" id="{DDAECF42-E7A6-4AE8-99E6-ECC079F2FC09}"/>
              </a:ext>
            </a:extLst>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6728887" y="5703062"/>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12" name="Graphic 11" descr="Box outline">
            <a:extLst>
              <a:ext uri="{FF2B5EF4-FFF2-40B4-BE49-F238E27FC236}">
                <a16:creationId xmlns:a16="http://schemas.microsoft.com/office/drawing/2014/main" id="{09DF883C-8DA6-406A-9DF6-0D367BC4EB8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4505960" y="4724028"/>
            <a:ext cx="2103120" cy="2103120"/>
          </a:xfrm>
          <a:prstGeom prst="rect">
            <a:avLst/>
          </a:prstGeom>
        </p:spPr>
      </p:pic>
      <p:pic>
        <p:nvPicPr>
          <p:cNvPr id="13" name="Graphic 12" descr="Box outline">
            <a:extLst>
              <a:ext uri="{FF2B5EF4-FFF2-40B4-BE49-F238E27FC236}">
                <a16:creationId xmlns:a16="http://schemas.microsoft.com/office/drawing/2014/main" id="{1FF0035C-AFCE-432B-89B1-D5EF0C00C8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8011160" y="4724028"/>
            <a:ext cx="2103120" cy="2103120"/>
          </a:xfrm>
          <a:prstGeom prst="rect">
            <a:avLst/>
          </a:prstGeom>
        </p:spPr>
      </p:pic>
      <p:pic>
        <p:nvPicPr>
          <p:cNvPr id="14" name="Graphic 13" descr="Box outline">
            <a:extLst>
              <a:ext uri="{FF2B5EF4-FFF2-40B4-BE49-F238E27FC236}">
                <a16:creationId xmlns:a16="http://schemas.microsoft.com/office/drawing/2014/main" id="{36B415AE-C443-4070-B406-E8FEE8611AE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p:blipFill>
        <p:spPr>
          <a:xfrm>
            <a:off x="6269990" y="4724028"/>
            <a:ext cx="2103120" cy="2103120"/>
          </a:xfrm>
          <a:prstGeom prst="rect">
            <a:avLst/>
          </a:prstGeom>
        </p:spPr>
      </p:pic>
      <p:pic>
        <p:nvPicPr>
          <p:cNvPr id="1034" name="Picture 10" descr="Costco - Home | Facebook">
            <a:extLst>
              <a:ext uri="{FF2B5EF4-FFF2-40B4-BE49-F238E27FC236}">
                <a16:creationId xmlns:a16="http://schemas.microsoft.com/office/drawing/2014/main" id="{ABCB00E8-182C-4048-8170-683C7A7A5A5A}"/>
              </a:ext>
            </a:extLst>
          </p:cNvPr>
          <p:cNvPicPr>
            <a:picLocks noChangeAspect="1" noChangeArrowheads="1"/>
          </p:cNvPicPr>
          <p:nvPr/>
        </p:nvPicPr>
        <p:blipFill>
          <a:blip r:embed="rId17" cstate="hqprint">
            <a:extLst>
              <a:ext uri="{28A0092B-C50C-407E-A947-70E740481C1C}">
                <a14:useLocalDpi xmlns:a14="http://schemas.microsoft.com/office/drawing/2010/main" val="0"/>
              </a:ext>
            </a:extLst>
          </a:blip>
          <a:srcRect/>
          <a:stretch>
            <a:fillRect/>
          </a:stretch>
        </p:blipFill>
        <p:spPr bwMode="auto">
          <a:xfrm rot="1689984">
            <a:off x="4951260" y="2701925"/>
            <a:ext cx="621426" cy="621426"/>
          </a:xfrm>
          <a:prstGeom prst="rect">
            <a:avLst/>
          </a:prstGeom>
          <a:noFill/>
          <a:extLst>
            <a:ext uri="{909E8E84-426E-40DD-AFC4-6F175D3DCCD1}">
              <a14:hiddenFill xmlns:a14="http://schemas.microsoft.com/office/drawing/2010/main">
                <a:solidFill>
                  <a:srgbClr val="FFFFFF"/>
                </a:solidFill>
              </a14:hiddenFill>
            </a:ext>
          </a:extLst>
        </p:spPr>
      </p:pic>
      <p:pic>
        <p:nvPicPr>
          <p:cNvPr id="15" name="Graphic 14" descr="Box outline">
            <a:extLst>
              <a:ext uri="{FF2B5EF4-FFF2-40B4-BE49-F238E27FC236}">
                <a16:creationId xmlns:a16="http://schemas.microsoft.com/office/drawing/2014/main" id="{4AE102F6-14E1-4F30-9D01-2E5046178AD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4573270" y="1731318"/>
            <a:ext cx="2103120" cy="2103120"/>
          </a:xfrm>
          <a:prstGeom prst="rect">
            <a:avLst/>
          </a:prstGeom>
        </p:spPr>
      </p:pic>
      <p:pic>
        <p:nvPicPr>
          <p:cNvPr id="16" name="Graphic 15" descr="Box outline">
            <a:extLst>
              <a:ext uri="{FF2B5EF4-FFF2-40B4-BE49-F238E27FC236}">
                <a16:creationId xmlns:a16="http://schemas.microsoft.com/office/drawing/2014/main" id="{123EAF8F-AF0B-40B6-83BF-192F0E60C617}"/>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p:blipFill>
        <p:spPr>
          <a:xfrm>
            <a:off x="6309360" y="1731318"/>
            <a:ext cx="2103120" cy="2103120"/>
          </a:xfrm>
          <a:prstGeom prst="rect">
            <a:avLst/>
          </a:prstGeom>
        </p:spPr>
      </p:pic>
      <p:pic>
        <p:nvPicPr>
          <p:cNvPr id="18" name="Graphic 17" descr="Box outline">
            <a:extLst>
              <a:ext uri="{FF2B5EF4-FFF2-40B4-BE49-F238E27FC236}">
                <a16:creationId xmlns:a16="http://schemas.microsoft.com/office/drawing/2014/main" id="{05092924-3AE7-42D8-B77A-AD9F6CD7620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8045450" y="1731318"/>
            <a:ext cx="2103120" cy="2103120"/>
          </a:xfrm>
          <a:prstGeom prst="rect">
            <a:avLst/>
          </a:prstGeom>
        </p:spPr>
      </p:pic>
      <p:pic>
        <p:nvPicPr>
          <p:cNvPr id="1026" name="Picture 2" descr="The Home Depot - Wikipedia">
            <a:extLst>
              <a:ext uri="{FF2B5EF4-FFF2-40B4-BE49-F238E27FC236}">
                <a16:creationId xmlns:a16="http://schemas.microsoft.com/office/drawing/2014/main" id="{3EF789F0-21C2-4480-9A09-3A64CF68D9D3}"/>
              </a:ext>
            </a:extLst>
          </p:cNvPr>
          <p:cNvPicPr>
            <a:picLocks noChangeAspect="1" noChangeArrowheads="1"/>
          </p:cNvPicPr>
          <p:nvPr/>
        </p:nvPicPr>
        <p:blipFill>
          <a:blip r:embed="rId18" cstate="hqprint">
            <a:extLst>
              <a:ext uri="{28A0092B-C50C-407E-A947-70E740481C1C}">
                <a14:useLocalDpi xmlns:a14="http://schemas.microsoft.com/office/drawing/2010/main" val="0"/>
              </a:ext>
            </a:extLst>
          </a:blip>
          <a:srcRect/>
          <a:stretch>
            <a:fillRect/>
          </a:stretch>
        </p:blipFill>
        <p:spPr bwMode="auto">
          <a:xfrm rot="2890889">
            <a:off x="5933602" y="4313138"/>
            <a:ext cx="388296" cy="3900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owe's Home Improvement">
            <a:extLst>
              <a:ext uri="{FF2B5EF4-FFF2-40B4-BE49-F238E27FC236}">
                <a16:creationId xmlns:a16="http://schemas.microsoft.com/office/drawing/2014/main" id="{99A0BAC8-93F6-4065-9ADC-54D1FE657E3B}"/>
              </a:ext>
            </a:extLst>
          </p:cNvPr>
          <p:cNvPicPr>
            <a:picLocks noChangeAspect="1" noChangeArrowheads="1"/>
          </p:cNvPicPr>
          <p:nvPr/>
        </p:nvPicPr>
        <p:blipFill>
          <a:blip r:embed="rId19" cstate="hqprint">
            <a:extLst>
              <a:ext uri="{28A0092B-C50C-407E-A947-70E740481C1C}">
                <a14:useLocalDpi xmlns:a14="http://schemas.microsoft.com/office/drawing/2010/main" val="0"/>
              </a:ext>
            </a:extLst>
          </a:blip>
          <a:srcRect/>
          <a:stretch>
            <a:fillRect/>
          </a:stretch>
        </p:blipFill>
        <p:spPr bwMode="auto">
          <a:xfrm rot="1771479">
            <a:off x="4095079" y="4396756"/>
            <a:ext cx="575942" cy="261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73490"/>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00D07A-255E-4A60-8E48-DAC63D4D504B}"/>
              </a:ext>
            </a:extLst>
          </p:cNvPr>
          <p:cNvSpPr>
            <a:spLocks noGrp="1"/>
          </p:cNvSpPr>
          <p:nvPr>
            <p:ph type="title"/>
          </p:nvPr>
        </p:nvSpPr>
        <p:spPr>
          <a:xfrm>
            <a:off x="628650" y="196409"/>
            <a:ext cx="7886700" cy="1238014"/>
          </a:xfrm>
        </p:spPr>
        <p:txBody>
          <a:bodyPr anchor="b">
            <a:normAutofit/>
          </a:bodyPr>
          <a:lstStyle/>
          <a:p>
            <a:r>
              <a:rPr lang="en-US" dirty="0"/>
              <a:t>Natural Gas Furnaces</a:t>
            </a:r>
          </a:p>
        </p:txBody>
      </p:sp>
      <p:sp>
        <p:nvSpPr>
          <p:cNvPr id="4" name="Slide Number Placeholder 3">
            <a:extLst>
              <a:ext uri="{FF2B5EF4-FFF2-40B4-BE49-F238E27FC236}">
                <a16:creationId xmlns:a16="http://schemas.microsoft.com/office/drawing/2014/main" id="{57B5A3EF-B003-463D-8E0E-30BB53B45A1A}"/>
              </a:ext>
            </a:extLst>
          </p:cNvPr>
          <p:cNvSpPr>
            <a:spLocks noGrp="1"/>
          </p:cNvSpPr>
          <p:nvPr>
            <p:ph type="sldNum" sz="quarter" idx="12"/>
          </p:nvPr>
        </p:nvSpPr>
        <p:spPr>
          <a:xfrm>
            <a:off x="6457950" y="6356351"/>
            <a:ext cx="2057400" cy="365125"/>
          </a:xfrm>
        </p:spPr>
        <p:txBody>
          <a:bodyPr anchor="ctr">
            <a:normAutofit/>
          </a:bodyPr>
          <a:lstStyle/>
          <a:p>
            <a:pPr>
              <a:spcAft>
                <a:spcPts val="600"/>
              </a:spcAft>
            </a:pPr>
            <a:fld id="{41C644E9-0293-45DE-AABA-2E18EB19508A}" type="slidenum">
              <a:rPr lang="en-US" smtClean="0"/>
              <a:pPr>
                <a:spcAft>
                  <a:spcPts val="600"/>
                </a:spcAft>
              </a:pPr>
              <a:t>19</a:t>
            </a:fld>
            <a:endParaRPr lang="en-US"/>
          </a:p>
        </p:txBody>
      </p:sp>
      <p:graphicFrame>
        <p:nvGraphicFramePr>
          <p:cNvPr id="5" name="Chart 4">
            <a:extLst>
              <a:ext uri="{FF2B5EF4-FFF2-40B4-BE49-F238E27FC236}">
                <a16:creationId xmlns:a16="http://schemas.microsoft.com/office/drawing/2014/main" id="{F5FE472A-D317-4D19-A2EF-621957CC93BE}"/>
              </a:ext>
            </a:extLst>
          </p:cNvPr>
          <p:cNvGraphicFramePr/>
          <p:nvPr>
            <p:extLst>
              <p:ext uri="{D42A27DB-BD31-4B8C-83A1-F6EECF244321}">
                <p14:modId xmlns:p14="http://schemas.microsoft.com/office/powerpoint/2010/main" val="2014949220"/>
              </p:ext>
            </p:extLst>
          </p:nvPr>
        </p:nvGraphicFramePr>
        <p:xfrm>
          <a:off x="628650" y="1825625"/>
          <a:ext cx="7886700" cy="48359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09057789"/>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10000" b="100000" l="7800" r="90000">
                        <a14:backgroundMark x1="52800" y1="97600" x2="52800" y2="97600"/>
                        <a14:backgroundMark x1="54100" y1="95200" x2="54100" y2="95200"/>
                        <a14:backgroundMark x1="55600" y1="74800" x2="55600" y2="74800"/>
                        <a14:backgroundMark x1="53900" y1="76500" x2="53900" y2="76500"/>
                        <a14:backgroundMark x1="53100" y1="78100" x2="53100" y2="78100"/>
                        <a14:backgroundMark x1="54400" y1="94600" x2="54400" y2="94600"/>
                        <a14:backgroundMark x1="54800" y1="93900" x2="54800" y2="93900"/>
                        <a14:backgroundMark x1="52600" y1="79400" x2="52600" y2="79400"/>
                      </a14:backgroundRemoval>
                    </a14:imgEffect>
                  </a14:imgLayer>
                </a14:imgProps>
              </a:ext>
              <a:ext uri="{28A0092B-C50C-407E-A947-70E740481C1C}">
                <a14:useLocalDpi xmlns:a14="http://schemas.microsoft.com/office/drawing/2010/main" val="0"/>
              </a:ext>
            </a:extLst>
          </a:blip>
          <a:stretch>
            <a:fillRect/>
          </a:stretch>
        </p:blipFill>
        <p:spPr>
          <a:xfrm>
            <a:off x="145775" y="612914"/>
            <a:ext cx="6245086" cy="6245086"/>
          </a:xfrm>
          <a:prstGeom prst="rect">
            <a:avLst/>
          </a:prstGeom>
        </p:spPr>
      </p:pic>
      <p:sp>
        <p:nvSpPr>
          <p:cNvPr id="5" name="Oval Callout 4"/>
          <p:cNvSpPr/>
          <p:nvPr/>
        </p:nvSpPr>
        <p:spPr>
          <a:xfrm>
            <a:off x="4477871" y="202102"/>
            <a:ext cx="4526982" cy="2066925"/>
          </a:xfrm>
          <a:prstGeom prst="wedgeEllipseCallout">
            <a:avLst>
              <a:gd name="adj1" fmla="val -43145"/>
              <a:gd name="adj2" fmla="val 69873"/>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Org Name</a:t>
            </a:r>
          </a:p>
          <a:p>
            <a:pPr algn="ctr"/>
            <a:r>
              <a:rPr lang="en-US" sz="2000" dirty="0">
                <a:solidFill>
                  <a:schemeClr val="tx1"/>
                </a:solidFill>
              </a:rPr>
              <a:t>+</a:t>
            </a:r>
          </a:p>
          <a:p>
            <a:pPr algn="ctr"/>
            <a:r>
              <a:rPr lang="en-US" sz="2000" dirty="0" smtClean="0">
                <a:solidFill>
                  <a:schemeClr val="tx1"/>
                </a:solidFill>
              </a:rPr>
              <a:t>Answer this question: </a:t>
            </a:r>
          </a:p>
          <a:p>
            <a:pPr algn="ctr"/>
            <a:r>
              <a:rPr lang="en-US" sz="2000" dirty="0" smtClean="0">
                <a:solidFill>
                  <a:schemeClr val="tx1"/>
                </a:solidFill>
              </a:rPr>
              <a:t>hotdog or burger for BBQ?</a:t>
            </a:r>
          </a:p>
          <a:p>
            <a:pPr algn="ctr"/>
            <a:r>
              <a:rPr lang="en-US" sz="2000" dirty="0" smtClean="0">
                <a:solidFill>
                  <a:schemeClr val="tx1"/>
                </a:solidFill>
              </a:rPr>
              <a:t>(protein-agnostic)</a:t>
            </a:r>
          </a:p>
        </p:txBody>
      </p:sp>
    </p:spTree>
    <p:extLst>
      <p:ext uri="{BB962C8B-B14F-4D97-AF65-F5344CB8AC3E}">
        <p14:creationId xmlns:p14="http://schemas.microsoft.com/office/powerpoint/2010/main" val="1652563934"/>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683275-506D-4665-B5AA-CEAE406A06B2}"/>
              </a:ext>
            </a:extLst>
          </p:cNvPr>
          <p:cNvSpPr>
            <a:spLocks noGrp="1"/>
          </p:cNvSpPr>
          <p:nvPr>
            <p:ph type="title"/>
          </p:nvPr>
        </p:nvSpPr>
        <p:spPr>
          <a:xfrm>
            <a:off x="628650" y="196409"/>
            <a:ext cx="7886700" cy="1238014"/>
          </a:xfrm>
        </p:spPr>
        <p:txBody>
          <a:bodyPr anchor="b">
            <a:normAutofit/>
          </a:bodyPr>
          <a:lstStyle/>
          <a:p>
            <a:r>
              <a:rPr lang="en-US" dirty="0"/>
              <a:t>Central Air Conditioning</a:t>
            </a:r>
          </a:p>
        </p:txBody>
      </p:sp>
      <p:sp>
        <p:nvSpPr>
          <p:cNvPr id="4" name="Slide Number Placeholder 3">
            <a:extLst>
              <a:ext uri="{FF2B5EF4-FFF2-40B4-BE49-F238E27FC236}">
                <a16:creationId xmlns:a16="http://schemas.microsoft.com/office/drawing/2014/main" id="{0022F0E8-CB10-4811-9606-57F27823DD62}"/>
              </a:ext>
            </a:extLst>
          </p:cNvPr>
          <p:cNvSpPr>
            <a:spLocks noGrp="1"/>
          </p:cNvSpPr>
          <p:nvPr>
            <p:ph type="sldNum" sz="quarter" idx="12"/>
          </p:nvPr>
        </p:nvSpPr>
        <p:spPr>
          <a:xfrm>
            <a:off x="6457950" y="6356351"/>
            <a:ext cx="2057400" cy="365125"/>
          </a:xfrm>
        </p:spPr>
        <p:txBody>
          <a:bodyPr anchor="ctr">
            <a:normAutofit/>
          </a:bodyPr>
          <a:lstStyle/>
          <a:p>
            <a:pPr>
              <a:spcAft>
                <a:spcPts val="600"/>
              </a:spcAft>
            </a:pPr>
            <a:fld id="{41C644E9-0293-45DE-AABA-2E18EB19508A}" type="slidenum">
              <a:rPr lang="en-US" smtClean="0"/>
              <a:pPr>
                <a:spcAft>
                  <a:spcPts val="600"/>
                </a:spcAft>
              </a:pPr>
              <a:t>20</a:t>
            </a:fld>
            <a:endParaRPr lang="en-US"/>
          </a:p>
        </p:txBody>
      </p:sp>
      <p:graphicFrame>
        <p:nvGraphicFramePr>
          <p:cNvPr id="7" name="Chart 6">
            <a:extLst>
              <a:ext uri="{FF2B5EF4-FFF2-40B4-BE49-F238E27FC236}">
                <a16:creationId xmlns:a16="http://schemas.microsoft.com/office/drawing/2014/main" id="{C5074629-46BD-4A61-9F01-1D671DAE8946}"/>
              </a:ext>
            </a:extLst>
          </p:cNvPr>
          <p:cNvGraphicFramePr/>
          <p:nvPr>
            <p:extLst>
              <p:ext uri="{D42A27DB-BD31-4B8C-83A1-F6EECF244321}">
                <p14:modId xmlns:p14="http://schemas.microsoft.com/office/powerpoint/2010/main" val="1506316595"/>
              </p:ext>
            </p:extLst>
          </p:nvPr>
        </p:nvGraphicFramePr>
        <p:xfrm>
          <a:off x="628650" y="1825625"/>
          <a:ext cx="7886700" cy="48359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15713101"/>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F805BBE-AC1C-4276-92BC-AE370B312D82}"/>
              </a:ext>
            </a:extLst>
          </p:cNvPr>
          <p:cNvSpPr>
            <a:spLocks noGrp="1"/>
          </p:cNvSpPr>
          <p:nvPr>
            <p:ph type="title"/>
          </p:nvPr>
        </p:nvSpPr>
        <p:spPr/>
        <p:txBody>
          <a:bodyPr/>
          <a:lstStyle/>
          <a:p>
            <a:r>
              <a:rPr lang="en-US" dirty="0"/>
              <a:t>Insights: Commercial Market</a:t>
            </a:r>
          </a:p>
        </p:txBody>
      </p:sp>
      <p:sp>
        <p:nvSpPr>
          <p:cNvPr id="5" name="Slide Number Placeholder 4">
            <a:extLst>
              <a:ext uri="{FF2B5EF4-FFF2-40B4-BE49-F238E27FC236}">
                <a16:creationId xmlns:a16="http://schemas.microsoft.com/office/drawing/2014/main" id="{C44376B8-39F2-433C-8FD1-77D5D4DE1E62}"/>
              </a:ext>
            </a:extLst>
          </p:cNvPr>
          <p:cNvSpPr>
            <a:spLocks noGrp="1"/>
          </p:cNvSpPr>
          <p:nvPr>
            <p:ph type="sldNum" sz="quarter" idx="12"/>
          </p:nvPr>
        </p:nvSpPr>
        <p:spPr/>
        <p:txBody>
          <a:bodyPr/>
          <a:lstStyle/>
          <a:p>
            <a:fld id="{41C644E9-0293-45DE-AABA-2E18EB19508A}" type="slidenum">
              <a:rPr lang="en-US" smtClean="0"/>
              <a:pPr/>
              <a:t>21</a:t>
            </a:fld>
            <a:endParaRPr lang="en-US" dirty="0"/>
          </a:p>
        </p:txBody>
      </p:sp>
      <p:sp>
        <p:nvSpPr>
          <p:cNvPr id="4" name="Oval 3">
            <a:extLst>
              <a:ext uri="{FF2B5EF4-FFF2-40B4-BE49-F238E27FC236}">
                <a16:creationId xmlns:a16="http://schemas.microsoft.com/office/drawing/2014/main" id="{0026B822-8788-4582-B762-D3C255DC90A4}"/>
              </a:ext>
            </a:extLst>
          </p:cNvPr>
          <p:cNvSpPr/>
          <p:nvPr/>
        </p:nvSpPr>
        <p:spPr>
          <a:xfrm>
            <a:off x="633412" y="1864865"/>
            <a:ext cx="914400" cy="914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3</a:t>
            </a:r>
          </a:p>
        </p:txBody>
      </p:sp>
    </p:spTree>
    <p:extLst>
      <p:ext uri="{BB962C8B-B14F-4D97-AF65-F5344CB8AC3E}">
        <p14:creationId xmlns:p14="http://schemas.microsoft.com/office/powerpoint/2010/main" val="2322622854"/>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 schematic&#10;&#10;Description automatically generated">
            <a:extLst>
              <a:ext uri="{FF2B5EF4-FFF2-40B4-BE49-F238E27FC236}">
                <a16:creationId xmlns:a16="http://schemas.microsoft.com/office/drawing/2014/main" id="{39A3B44A-2AB2-4D0F-908C-EAFBD8CF3E1C}"/>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7597"/>
          <a:stretch/>
        </p:blipFill>
        <p:spPr>
          <a:xfrm>
            <a:off x="-410028" y="2336800"/>
            <a:ext cx="9756398" cy="4521200"/>
          </a:xfrm>
          <a:prstGeom prst="rect">
            <a:avLst/>
          </a:prstGeom>
        </p:spPr>
      </p:pic>
      <p:sp>
        <p:nvSpPr>
          <p:cNvPr id="3" name="Title 2">
            <a:extLst>
              <a:ext uri="{FF2B5EF4-FFF2-40B4-BE49-F238E27FC236}">
                <a16:creationId xmlns:a16="http://schemas.microsoft.com/office/drawing/2014/main" id="{1EF6DF76-25B9-4DFC-ADF0-6E7B8D1F57D9}"/>
              </a:ext>
            </a:extLst>
          </p:cNvPr>
          <p:cNvSpPr>
            <a:spLocks noGrp="1"/>
          </p:cNvSpPr>
          <p:nvPr>
            <p:ph type="title"/>
          </p:nvPr>
        </p:nvSpPr>
        <p:spPr/>
        <p:txBody>
          <a:bodyPr/>
          <a:lstStyle/>
          <a:p>
            <a:r>
              <a:rPr lang="en-US" dirty="0"/>
              <a:t>Commercial Market: Multiple product flows</a:t>
            </a:r>
          </a:p>
        </p:txBody>
      </p:sp>
      <p:sp>
        <p:nvSpPr>
          <p:cNvPr id="4" name="Slide Number Placeholder 3">
            <a:extLst>
              <a:ext uri="{FF2B5EF4-FFF2-40B4-BE49-F238E27FC236}">
                <a16:creationId xmlns:a16="http://schemas.microsoft.com/office/drawing/2014/main" id="{249208E4-F44B-4DE7-8099-EF9CCF89A203}"/>
              </a:ext>
            </a:extLst>
          </p:cNvPr>
          <p:cNvSpPr>
            <a:spLocks noGrp="1"/>
          </p:cNvSpPr>
          <p:nvPr>
            <p:ph type="sldNum" sz="quarter" idx="12"/>
          </p:nvPr>
        </p:nvSpPr>
        <p:spPr/>
        <p:txBody>
          <a:bodyPr/>
          <a:lstStyle/>
          <a:p>
            <a:fld id="{41C644E9-0293-45DE-AABA-2E18EB19508A}" type="slidenum">
              <a:rPr lang="en-US" smtClean="0"/>
              <a:pPr/>
              <a:t>22</a:t>
            </a:fld>
            <a:endParaRPr lang="en-US" dirty="0"/>
          </a:p>
        </p:txBody>
      </p:sp>
      <p:sp>
        <p:nvSpPr>
          <p:cNvPr id="7" name="Oval 6">
            <a:extLst>
              <a:ext uri="{FF2B5EF4-FFF2-40B4-BE49-F238E27FC236}">
                <a16:creationId xmlns:a16="http://schemas.microsoft.com/office/drawing/2014/main" id="{D84EEB94-89B0-4060-8325-D67AF72FA0FB}"/>
              </a:ext>
            </a:extLst>
          </p:cNvPr>
          <p:cNvSpPr/>
          <p:nvPr/>
        </p:nvSpPr>
        <p:spPr>
          <a:xfrm>
            <a:off x="2543358" y="3884123"/>
            <a:ext cx="1920239" cy="1675947"/>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2968975"/>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3C017E-87EE-408C-AFAD-D67B3D6B1FB4}"/>
              </a:ext>
            </a:extLst>
          </p:cNvPr>
          <p:cNvSpPr>
            <a:spLocks noGrp="1"/>
          </p:cNvSpPr>
          <p:nvPr>
            <p:ph idx="4294967295"/>
          </p:nvPr>
        </p:nvSpPr>
        <p:spPr>
          <a:xfrm>
            <a:off x="4815069" y="599606"/>
            <a:ext cx="4155311" cy="2454543"/>
          </a:xfrm>
        </p:spPr>
        <p:txBody>
          <a:bodyPr>
            <a:noAutofit/>
          </a:bodyPr>
          <a:lstStyle/>
          <a:p>
            <a:pPr marL="347663" lvl="1" indent="-231775">
              <a:buClr>
                <a:schemeClr val="accent4"/>
              </a:buClr>
            </a:pPr>
            <a:r>
              <a:rPr lang="en-US" sz="2000" spc="0" dirty="0"/>
              <a:t>Packaged systems</a:t>
            </a:r>
          </a:p>
          <a:p>
            <a:pPr marL="347663" lvl="1" indent="-231775">
              <a:buClr>
                <a:schemeClr val="accent4"/>
              </a:buClr>
            </a:pPr>
            <a:r>
              <a:rPr lang="en-US" sz="2000" spc="0" dirty="0"/>
              <a:t>Retrofit kits</a:t>
            </a:r>
          </a:p>
          <a:p>
            <a:pPr marL="347663" lvl="1" indent="-231775">
              <a:buClr>
                <a:schemeClr val="accent4"/>
              </a:buClr>
            </a:pPr>
            <a:r>
              <a:rPr lang="en-US" sz="2000" spc="0" dirty="0"/>
              <a:t>Unitary HVAC under 5 tons</a:t>
            </a:r>
          </a:p>
          <a:p>
            <a:pPr marL="347663" lvl="1" indent="-231775">
              <a:buClr>
                <a:schemeClr val="accent4"/>
              </a:buClr>
            </a:pPr>
            <a:r>
              <a:rPr lang="en-US" sz="2000" spc="0" dirty="0"/>
              <a:t>DHPs </a:t>
            </a:r>
          </a:p>
          <a:p>
            <a:pPr marL="347663" lvl="1" indent="-231775">
              <a:buClr>
                <a:schemeClr val="accent4"/>
              </a:buClr>
            </a:pPr>
            <a:r>
              <a:rPr lang="en-US" sz="2000" spc="0" dirty="0"/>
              <a:t>RTUs</a:t>
            </a:r>
          </a:p>
        </p:txBody>
      </p:sp>
      <p:sp>
        <p:nvSpPr>
          <p:cNvPr id="8" name="Rectangle 7">
            <a:extLst>
              <a:ext uri="{FF2B5EF4-FFF2-40B4-BE49-F238E27FC236}">
                <a16:creationId xmlns:a16="http://schemas.microsoft.com/office/drawing/2014/main" id="{AEDC6903-C05D-49C0-BFCB-4EB9CF6E6A9A}"/>
              </a:ext>
            </a:extLst>
          </p:cNvPr>
          <p:cNvSpPr/>
          <p:nvPr/>
        </p:nvSpPr>
        <p:spPr>
          <a:xfrm>
            <a:off x="0" y="6571"/>
            <a:ext cx="4572000" cy="68580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2F141587-9BF8-44DF-ADBC-688F80AA20C0}"/>
              </a:ext>
            </a:extLst>
          </p:cNvPr>
          <p:cNvSpPr>
            <a:spLocks noGrp="1"/>
          </p:cNvSpPr>
          <p:nvPr>
            <p:ph type="title" idx="4294967295"/>
          </p:nvPr>
        </p:nvSpPr>
        <p:spPr>
          <a:xfrm>
            <a:off x="381965" y="851523"/>
            <a:ext cx="3842794" cy="5363299"/>
          </a:xfrm>
        </p:spPr>
        <p:txBody>
          <a:bodyPr anchor="ctr">
            <a:noAutofit/>
          </a:bodyPr>
          <a:lstStyle/>
          <a:p>
            <a:pPr marL="0" indent="0">
              <a:buNone/>
            </a:pPr>
            <a:r>
              <a:rPr lang="en-US" sz="3600" dirty="0">
                <a:solidFill>
                  <a:schemeClr val="bg1"/>
                </a:solidFill>
              </a:rPr>
              <a:t>Distributors have a role in commercial equipment sales, </a:t>
            </a:r>
            <a:r>
              <a:rPr lang="en-US" sz="3600" b="0" dirty="0">
                <a:solidFill>
                  <a:schemeClr val="accent4"/>
                </a:solidFill>
              </a:rPr>
              <a:t>but primarily commodity packaged equipment</a:t>
            </a:r>
          </a:p>
        </p:txBody>
      </p:sp>
      <p:pic>
        <p:nvPicPr>
          <p:cNvPr id="16" name="Picture 15" descr="A picture containing text, building, warehouse&#10;&#10;Description automatically generated">
            <a:extLst>
              <a:ext uri="{FF2B5EF4-FFF2-40B4-BE49-F238E27FC236}">
                <a16:creationId xmlns:a16="http://schemas.microsoft.com/office/drawing/2014/main" id="{CB360B78-C18D-4FD5-BE45-9869CD6E263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41266" b="45290"/>
          <a:stretch/>
        </p:blipFill>
        <p:spPr>
          <a:xfrm>
            <a:off x="3391382" y="3210408"/>
            <a:ext cx="5370653" cy="3328505"/>
          </a:xfrm>
          <a:prstGeom prst="rect">
            <a:avLst/>
          </a:prstGeom>
        </p:spPr>
      </p:pic>
    </p:spTree>
    <p:extLst>
      <p:ext uri="{BB962C8B-B14F-4D97-AF65-F5344CB8AC3E}">
        <p14:creationId xmlns:p14="http://schemas.microsoft.com/office/powerpoint/2010/main" val="1732901470"/>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6EF1CC-D101-4100-AB9F-A3C5B6087A20}"/>
              </a:ext>
            </a:extLst>
          </p:cNvPr>
          <p:cNvSpPr>
            <a:spLocks noGrp="1"/>
          </p:cNvSpPr>
          <p:nvPr>
            <p:ph idx="1"/>
          </p:nvPr>
        </p:nvSpPr>
        <p:spPr>
          <a:xfrm>
            <a:off x="1164922" y="2187575"/>
            <a:ext cx="7674106" cy="4351338"/>
          </a:xfrm>
        </p:spPr>
        <p:txBody>
          <a:bodyPr>
            <a:normAutofit fontScale="92500"/>
          </a:bodyPr>
          <a:lstStyle/>
          <a:p>
            <a:pPr marL="0" indent="0">
              <a:spcAft>
                <a:spcPts val="1800"/>
              </a:spcAft>
              <a:buNone/>
            </a:pPr>
            <a:r>
              <a:rPr lang="en-US" spc="0" dirty="0"/>
              <a:t>VRF increasing in popularity &amp; sales</a:t>
            </a:r>
          </a:p>
          <a:p>
            <a:pPr marL="0" indent="0">
              <a:spcAft>
                <a:spcPts val="1800"/>
              </a:spcAft>
              <a:buNone/>
            </a:pPr>
            <a:r>
              <a:rPr lang="en-US" spc="0" dirty="0"/>
              <a:t>Heat recovery chillers promoted by new manufacturers/competitive pressure from overseas</a:t>
            </a:r>
          </a:p>
          <a:p>
            <a:pPr marL="0" indent="0">
              <a:spcAft>
                <a:spcPts val="1800"/>
              </a:spcAft>
              <a:buNone/>
            </a:pPr>
            <a:r>
              <a:rPr lang="en-US" spc="0" dirty="0"/>
              <a:t>Air filtration &amp; air quality</a:t>
            </a:r>
          </a:p>
          <a:p>
            <a:pPr marL="0" indent="0">
              <a:spcAft>
                <a:spcPts val="1800"/>
              </a:spcAft>
              <a:buNone/>
            </a:pPr>
            <a:r>
              <a:rPr lang="en-US" spc="0" dirty="0"/>
              <a:t>Controls; cloud based direct communication &amp; diagnostics</a:t>
            </a:r>
          </a:p>
          <a:p>
            <a:pPr marL="0" indent="0">
              <a:spcAft>
                <a:spcPts val="1800"/>
              </a:spcAft>
              <a:buNone/>
            </a:pPr>
            <a:r>
              <a:rPr lang="en-US" spc="0" dirty="0"/>
              <a:t>Electrification</a:t>
            </a:r>
          </a:p>
        </p:txBody>
      </p:sp>
      <p:sp>
        <p:nvSpPr>
          <p:cNvPr id="3" name="Title 2">
            <a:extLst>
              <a:ext uri="{FF2B5EF4-FFF2-40B4-BE49-F238E27FC236}">
                <a16:creationId xmlns:a16="http://schemas.microsoft.com/office/drawing/2014/main" id="{19F0C487-9151-44EA-9221-E14A1A0D5F32}"/>
              </a:ext>
            </a:extLst>
          </p:cNvPr>
          <p:cNvSpPr>
            <a:spLocks noGrp="1"/>
          </p:cNvSpPr>
          <p:nvPr>
            <p:ph type="title"/>
          </p:nvPr>
        </p:nvSpPr>
        <p:spPr/>
        <p:txBody>
          <a:bodyPr/>
          <a:lstStyle/>
          <a:p>
            <a:r>
              <a:rPr lang="en-US" dirty="0"/>
              <a:t>Commercial product trends</a:t>
            </a:r>
          </a:p>
        </p:txBody>
      </p:sp>
      <p:sp>
        <p:nvSpPr>
          <p:cNvPr id="4" name="Slide Number Placeholder 3">
            <a:extLst>
              <a:ext uri="{FF2B5EF4-FFF2-40B4-BE49-F238E27FC236}">
                <a16:creationId xmlns:a16="http://schemas.microsoft.com/office/drawing/2014/main" id="{E7FA8D93-FC0C-46C8-B4AA-7D7B33DF9564}"/>
              </a:ext>
            </a:extLst>
          </p:cNvPr>
          <p:cNvSpPr>
            <a:spLocks noGrp="1"/>
          </p:cNvSpPr>
          <p:nvPr>
            <p:ph type="sldNum" sz="quarter" idx="12"/>
          </p:nvPr>
        </p:nvSpPr>
        <p:spPr/>
        <p:txBody>
          <a:bodyPr/>
          <a:lstStyle/>
          <a:p>
            <a:fld id="{41C644E9-0293-45DE-AABA-2E18EB19508A}" type="slidenum">
              <a:rPr lang="en-US" smtClean="0"/>
              <a:pPr/>
              <a:t>24</a:t>
            </a:fld>
            <a:endParaRPr lang="en-US" dirty="0"/>
          </a:p>
        </p:txBody>
      </p:sp>
      <p:sp>
        <p:nvSpPr>
          <p:cNvPr id="17" name="Graphic 15" descr="Toggle with solid fill">
            <a:extLst>
              <a:ext uri="{FF2B5EF4-FFF2-40B4-BE49-F238E27FC236}">
                <a16:creationId xmlns:a16="http://schemas.microsoft.com/office/drawing/2014/main" id="{DDC1718F-49F8-4312-B08D-AE6FF44C2BC3}"/>
              </a:ext>
            </a:extLst>
          </p:cNvPr>
          <p:cNvSpPr/>
          <p:nvPr/>
        </p:nvSpPr>
        <p:spPr>
          <a:xfrm>
            <a:off x="520008" y="2185008"/>
            <a:ext cx="552783" cy="230326"/>
          </a:xfrm>
          <a:custGeom>
            <a:avLst/>
            <a:gdLst>
              <a:gd name="connsiteX0" fmla="*/ 437620 w 552783"/>
              <a:gd name="connsiteY0" fmla="*/ 0 h 230326"/>
              <a:gd name="connsiteX1" fmla="*/ 115163 w 552783"/>
              <a:gd name="connsiteY1" fmla="*/ 0 h 230326"/>
              <a:gd name="connsiteX2" fmla="*/ 0 w 552783"/>
              <a:gd name="connsiteY2" fmla="*/ 115163 h 230326"/>
              <a:gd name="connsiteX3" fmla="*/ 115163 w 552783"/>
              <a:gd name="connsiteY3" fmla="*/ 230326 h 230326"/>
              <a:gd name="connsiteX4" fmla="*/ 437620 w 552783"/>
              <a:gd name="connsiteY4" fmla="*/ 230326 h 230326"/>
              <a:gd name="connsiteX5" fmla="*/ 552783 w 552783"/>
              <a:gd name="connsiteY5" fmla="*/ 115163 h 230326"/>
              <a:gd name="connsiteX6" fmla="*/ 437620 w 552783"/>
              <a:gd name="connsiteY6" fmla="*/ 0 h 230326"/>
              <a:gd name="connsiteX7" fmla="*/ 437620 w 552783"/>
              <a:gd name="connsiteY7" fmla="*/ 184261 h 230326"/>
              <a:gd name="connsiteX8" fmla="*/ 368522 w 552783"/>
              <a:gd name="connsiteY8" fmla="*/ 115163 h 230326"/>
              <a:gd name="connsiteX9" fmla="*/ 437620 w 552783"/>
              <a:gd name="connsiteY9" fmla="*/ 46065 h 230326"/>
              <a:gd name="connsiteX10" fmla="*/ 506718 w 552783"/>
              <a:gd name="connsiteY10" fmla="*/ 115163 h 230326"/>
              <a:gd name="connsiteX11" fmla="*/ 437620 w 552783"/>
              <a:gd name="connsiteY11" fmla="*/ 184261 h 23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2783" h="230326">
                <a:moveTo>
                  <a:pt x="437620" y="0"/>
                </a:moveTo>
                <a:lnTo>
                  <a:pt x="115163" y="0"/>
                </a:lnTo>
                <a:cubicBezTo>
                  <a:pt x="51560" y="0"/>
                  <a:pt x="0" y="51560"/>
                  <a:pt x="0" y="115163"/>
                </a:cubicBezTo>
                <a:cubicBezTo>
                  <a:pt x="0" y="178766"/>
                  <a:pt x="51560" y="230326"/>
                  <a:pt x="115163" y="230326"/>
                </a:cubicBezTo>
                <a:lnTo>
                  <a:pt x="437620" y="230326"/>
                </a:lnTo>
                <a:cubicBezTo>
                  <a:pt x="501223" y="230326"/>
                  <a:pt x="552783" y="178766"/>
                  <a:pt x="552783" y="115163"/>
                </a:cubicBezTo>
                <a:cubicBezTo>
                  <a:pt x="552783" y="51560"/>
                  <a:pt x="501223" y="0"/>
                  <a:pt x="437620" y="0"/>
                </a:cubicBezTo>
                <a:close/>
                <a:moveTo>
                  <a:pt x="437620" y="184261"/>
                </a:moveTo>
                <a:cubicBezTo>
                  <a:pt x="399458" y="184261"/>
                  <a:pt x="368522" y="153325"/>
                  <a:pt x="368522" y="115163"/>
                </a:cubicBezTo>
                <a:cubicBezTo>
                  <a:pt x="368522" y="77001"/>
                  <a:pt x="399458" y="46065"/>
                  <a:pt x="437620" y="46065"/>
                </a:cubicBezTo>
                <a:cubicBezTo>
                  <a:pt x="475782" y="46065"/>
                  <a:pt x="506718" y="77001"/>
                  <a:pt x="506718" y="115163"/>
                </a:cubicBezTo>
                <a:cubicBezTo>
                  <a:pt x="506676" y="153307"/>
                  <a:pt x="475764" y="184219"/>
                  <a:pt x="437620" y="184261"/>
                </a:cubicBezTo>
                <a:close/>
              </a:path>
            </a:pathLst>
          </a:custGeom>
          <a:solidFill>
            <a:schemeClr val="accent1"/>
          </a:solidFill>
          <a:ln w="7640" cap="flat">
            <a:noFill/>
            <a:prstDash val="solid"/>
            <a:miter/>
          </a:ln>
        </p:spPr>
        <p:txBody>
          <a:bodyPr rtlCol="0" anchor="ctr"/>
          <a:lstStyle/>
          <a:p>
            <a:endParaRPr lang="en-US"/>
          </a:p>
        </p:txBody>
      </p:sp>
      <p:sp>
        <p:nvSpPr>
          <p:cNvPr id="18" name="Graphic 15" descr="Toggle with solid fill">
            <a:extLst>
              <a:ext uri="{FF2B5EF4-FFF2-40B4-BE49-F238E27FC236}">
                <a16:creationId xmlns:a16="http://schemas.microsoft.com/office/drawing/2014/main" id="{DDC1718F-49F8-4312-B08D-AE6FF44C2BC3}"/>
              </a:ext>
            </a:extLst>
          </p:cNvPr>
          <p:cNvSpPr/>
          <p:nvPr/>
        </p:nvSpPr>
        <p:spPr>
          <a:xfrm>
            <a:off x="520008" y="2476755"/>
            <a:ext cx="552783" cy="230326"/>
          </a:xfrm>
          <a:custGeom>
            <a:avLst/>
            <a:gdLst>
              <a:gd name="connsiteX0" fmla="*/ 437620 w 552783"/>
              <a:gd name="connsiteY0" fmla="*/ 0 h 230326"/>
              <a:gd name="connsiteX1" fmla="*/ 115163 w 552783"/>
              <a:gd name="connsiteY1" fmla="*/ 0 h 230326"/>
              <a:gd name="connsiteX2" fmla="*/ 0 w 552783"/>
              <a:gd name="connsiteY2" fmla="*/ 115163 h 230326"/>
              <a:gd name="connsiteX3" fmla="*/ 115163 w 552783"/>
              <a:gd name="connsiteY3" fmla="*/ 230326 h 230326"/>
              <a:gd name="connsiteX4" fmla="*/ 437620 w 552783"/>
              <a:gd name="connsiteY4" fmla="*/ 230326 h 230326"/>
              <a:gd name="connsiteX5" fmla="*/ 552783 w 552783"/>
              <a:gd name="connsiteY5" fmla="*/ 115163 h 230326"/>
              <a:gd name="connsiteX6" fmla="*/ 437620 w 552783"/>
              <a:gd name="connsiteY6" fmla="*/ 0 h 230326"/>
              <a:gd name="connsiteX7" fmla="*/ 115163 w 552783"/>
              <a:gd name="connsiteY7" fmla="*/ 184261 h 230326"/>
              <a:gd name="connsiteX8" fmla="*/ 46065 w 552783"/>
              <a:gd name="connsiteY8" fmla="*/ 115163 h 230326"/>
              <a:gd name="connsiteX9" fmla="*/ 115163 w 552783"/>
              <a:gd name="connsiteY9" fmla="*/ 46065 h 230326"/>
              <a:gd name="connsiteX10" fmla="*/ 184261 w 552783"/>
              <a:gd name="connsiteY10" fmla="*/ 115163 h 230326"/>
              <a:gd name="connsiteX11" fmla="*/ 115163 w 552783"/>
              <a:gd name="connsiteY11" fmla="*/ 184261 h 23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2783" h="230326">
                <a:moveTo>
                  <a:pt x="437620" y="0"/>
                </a:moveTo>
                <a:lnTo>
                  <a:pt x="115163" y="0"/>
                </a:lnTo>
                <a:cubicBezTo>
                  <a:pt x="51560" y="0"/>
                  <a:pt x="0" y="51560"/>
                  <a:pt x="0" y="115163"/>
                </a:cubicBezTo>
                <a:cubicBezTo>
                  <a:pt x="0" y="178766"/>
                  <a:pt x="51560" y="230326"/>
                  <a:pt x="115163" y="230326"/>
                </a:cubicBezTo>
                <a:lnTo>
                  <a:pt x="437620" y="230326"/>
                </a:lnTo>
                <a:cubicBezTo>
                  <a:pt x="501223" y="230326"/>
                  <a:pt x="552783" y="178766"/>
                  <a:pt x="552783" y="115163"/>
                </a:cubicBezTo>
                <a:cubicBezTo>
                  <a:pt x="552783" y="51560"/>
                  <a:pt x="501223" y="0"/>
                  <a:pt x="437620" y="0"/>
                </a:cubicBezTo>
                <a:close/>
                <a:moveTo>
                  <a:pt x="115163" y="184261"/>
                </a:moveTo>
                <a:cubicBezTo>
                  <a:pt x="77001" y="184261"/>
                  <a:pt x="46065" y="153325"/>
                  <a:pt x="46065" y="115163"/>
                </a:cubicBezTo>
                <a:cubicBezTo>
                  <a:pt x="46065" y="77001"/>
                  <a:pt x="77001" y="46065"/>
                  <a:pt x="115163" y="46065"/>
                </a:cubicBezTo>
                <a:cubicBezTo>
                  <a:pt x="153325" y="46065"/>
                  <a:pt x="184261" y="77001"/>
                  <a:pt x="184261" y="115163"/>
                </a:cubicBezTo>
                <a:cubicBezTo>
                  <a:pt x="184219" y="153307"/>
                  <a:pt x="153307" y="184219"/>
                  <a:pt x="115163" y="184261"/>
                </a:cubicBezTo>
                <a:close/>
              </a:path>
            </a:pathLst>
          </a:custGeom>
          <a:solidFill>
            <a:schemeClr val="accent4"/>
          </a:solidFill>
          <a:ln w="7640" cap="flat">
            <a:noFill/>
            <a:prstDash val="solid"/>
            <a:miter/>
          </a:ln>
        </p:spPr>
        <p:txBody>
          <a:bodyPr rtlCol="0" anchor="ctr"/>
          <a:lstStyle/>
          <a:p>
            <a:endParaRPr lang="en-US"/>
          </a:p>
        </p:txBody>
      </p:sp>
      <p:pic>
        <p:nvPicPr>
          <p:cNvPr id="20" name="Graphic 19" descr="Fire with solid fill">
            <a:extLst>
              <a:ext uri="{FF2B5EF4-FFF2-40B4-BE49-F238E27FC236}">
                <a16:creationId xmlns:a16="http://schemas.microsoft.com/office/drawing/2014/main" id="{763CF9C1-FF07-48AD-AB0A-DD953BCCE314}"/>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67781" y="2968857"/>
            <a:ext cx="651076" cy="651076"/>
          </a:xfrm>
          <a:prstGeom prst="rect">
            <a:avLst/>
          </a:prstGeom>
        </p:spPr>
      </p:pic>
      <p:pic>
        <p:nvPicPr>
          <p:cNvPr id="21" name="Graphic 20" descr="Windy with solid fill">
            <a:extLst>
              <a:ext uri="{FF2B5EF4-FFF2-40B4-BE49-F238E27FC236}">
                <a16:creationId xmlns:a16="http://schemas.microsoft.com/office/drawing/2014/main" id="{CFD6EF41-8E1B-4344-8CDE-BA1862013267}"/>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p:blipFill>
        <p:spPr>
          <a:xfrm>
            <a:off x="520008" y="4017567"/>
            <a:ext cx="651076" cy="651076"/>
          </a:xfrm>
          <a:prstGeom prst="rect">
            <a:avLst/>
          </a:prstGeom>
        </p:spPr>
      </p:pic>
      <p:pic>
        <p:nvPicPr>
          <p:cNvPr id="22" name="Graphic 21" descr="Lightning bolt with solid fill">
            <a:extLst>
              <a:ext uri="{FF2B5EF4-FFF2-40B4-BE49-F238E27FC236}">
                <a16:creationId xmlns:a16="http://schemas.microsoft.com/office/drawing/2014/main" id="{83A46F32-3FF7-4A1D-AAD8-6934AFFA3703}"/>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p:blipFill>
        <p:spPr>
          <a:xfrm>
            <a:off x="520320" y="5903047"/>
            <a:ext cx="651076" cy="651076"/>
          </a:xfrm>
          <a:prstGeom prst="rect">
            <a:avLst/>
          </a:prstGeom>
        </p:spPr>
      </p:pic>
      <p:pic>
        <p:nvPicPr>
          <p:cNvPr id="25" name="Graphic 24" descr="Syncing cloud with solid fill">
            <a:extLst>
              <a:ext uri="{FF2B5EF4-FFF2-40B4-BE49-F238E27FC236}">
                <a16:creationId xmlns:a16="http://schemas.microsoft.com/office/drawing/2014/main" id="{CED81A41-14D3-432C-A614-270097261AB9}"/>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p:blipFill>
        <p:spPr>
          <a:xfrm>
            <a:off x="520320" y="4865811"/>
            <a:ext cx="651076" cy="651076"/>
          </a:xfrm>
          <a:prstGeom prst="rect">
            <a:avLst/>
          </a:prstGeom>
        </p:spPr>
      </p:pic>
    </p:spTree>
    <p:extLst>
      <p:ext uri="{BB962C8B-B14F-4D97-AF65-F5344CB8AC3E}">
        <p14:creationId xmlns:p14="http://schemas.microsoft.com/office/powerpoint/2010/main" val="478959924"/>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DDD1517-DA0A-4FA3-B812-BDD56B3CDF75}"/>
              </a:ext>
            </a:extLst>
          </p:cNvPr>
          <p:cNvSpPr txBox="1"/>
          <p:nvPr/>
        </p:nvSpPr>
        <p:spPr>
          <a:xfrm>
            <a:off x="372470" y="1296159"/>
            <a:ext cx="7560860"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Helvetica"/>
                <a:ea typeface="+mn-ea"/>
                <a:cs typeface="+mn-cs"/>
              </a:rPr>
              <a:t>Thank you!</a:t>
            </a:r>
          </a:p>
        </p:txBody>
      </p:sp>
      <p:sp>
        <p:nvSpPr>
          <p:cNvPr id="2" name="Content Placeholder 1">
            <a:extLst>
              <a:ext uri="{FF2B5EF4-FFF2-40B4-BE49-F238E27FC236}">
                <a16:creationId xmlns:a16="http://schemas.microsoft.com/office/drawing/2014/main" id="{1F08AD77-3DDB-4953-9646-DDDA5CFB5DFF}"/>
              </a:ext>
            </a:extLst>
          </p:cNvPr>
          <p:cNvSpPr>
            <a:spLocks noGrp="1"/>
          </p:cNvSpPr>
          <p:nvPr>
            <p:ph idx="1"/>
          </p:nvPr>
        </p:nvSpPr>
        <p:spPr/>
        <p:txBody>
          <a:bodyPr/>
          <a:lstStyle/>
          <a:p>
            <a:pPr>
              <a:spcBef>
                <a:spcPts val="0"/>
              </a:spcBef>
            </a:pPr>
            <a:r>
              <a:rPr lang="en-US" sz="2400" dirty="0"/>
              <a:t>JOAN WANG </a:t>
            </a:r>
          </a:p>
          <a:p>
            <a:pPr>
              <a:spcBef>
                <a:spcPts val="0"/>
              </a:spcBef>
            </a:pPr>
            <a:r>
              <a:rPr lang="en-US" b="0" i="1" dirty="0"/>
              <a:t>Project Manager</a:t>
            </a:r>
          </a:p>
          <a:p>
            <a:pPr>
              <a:spcBef>
                <a:spcPts val="0"/>
              </a:spcBef>
            </a:pPr>
            <a:r>
              <a:rPr lang="en-US" b="0" dirty="0">
                <a:solidFill>
                  <a:schemeClr val="tx2">
                    <a:lumMod val="60000"/>
                    <a:lumOff val="40000"/>
                  </a:schemeClr>
                </a:solidFill>
                <a:hlinkClick r:id="rId3">
                  <a:extLst>
                    <a:ext uri="{A12FA001-AC4F-418D-AE19-62706E023703}">
                      <ahyp:hlinkClr xmlns:ahyp="http://schemas.microsoft.com/office/drawing/2018/hyperlinkcolor" xmlns="" val="tx"/>
                    </a:ext>
                  </a:extLst>
                </a:hlinkClick>
              </a:rPr>
              <a:t>jjwang@bpa.gov</a:t>
            </a:r>
            <a:endParaRPr lang="en-US" b="0" dirty="0">
              <a:solidFill>
                <a:schemeClr val="tx2">
                  <a:lumMod val="60000"/>
                  <a:lumOff val="40000"/>
                </a:schemeClr>
              </a:solidFill>
            </a:endParaRPr>
          </a:p>
        </p:txBody>
      </p:sp>
      <p:sp>
        <p:nvSpPr>
          <p:cNvPr id="4" name="Title 2"/>
          <p:cNvSpPr txBox="1">
            <a:spLocks/>
          </p:cNvSpPr>
          <p:nvPr/>
        </p:nvSpPr>
        <p:spPr>
          <a:xfrm>
            <a:off x="372470" y="2362200"/>
            <a:ext cx="8409164" cy="1877858"/>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spc="50" baseline="0">
                <a:solidFill>
                  <a:schemeClr val="tx1"/>
                </a:solidFill>
                <a:latin typeface="+mj-lt"/>
                <a:ea typeface="+mj-ea"/>
                <a:cs typeface="Arial" panose="020B0604020202020204" pitchFamily="34" charset="0"/>
              </a:defRPr>
            </a:lvl1pPr>
          </a:lstStyle>
          <a:p>
            <a:pPr>
              <a:lnSpc>
                <a:spcPct val="150000"/>
              </a:lnSpc>
            </a:pPr>
            <a:r>
              <a:rPr lang="en-US" sz="1800" b="1" dirty="0" smtClean="0">
                <a:solidFill>
                  <a:schemeClr val="accent4"/>
                </a:solidFill>
              </a:rPr>
              <a:t>Upcoming </a:t>
            </a:r>
            <a:r>
              <a:rPr lang="en-US" sz="1800" b="1" dirty="0">
                <a:solidFill>
                  <a:schemeClr val="accent4"/>
                </a:solidFill>
              </a:rPr>
              <a:t>Dates &amp; Topics:</a:t>
            </a:r>
          </a:p>
          <a:p>
            <a:pPr marL="182880" indent="-182880">
              <a:lnSpc>
                <a:spcPct val="150000"/>
              </a:lnSpc>
              <a:buFont typeface="Arial" panose="020B0604020202020204" pitchFamily="34" charset="0"/>
              <a:buChar char="•"/>
              <a:defRPr/>
            </a:pPr>
            <a:r>
              <a:rPr lang="en-US" sz="1800" dirty="0" smtClean="0">
                <a:solidFill>
                  <a:schemeClr val="accent4"/>
                </a:solidFill>
              </a:rPr>
              <a:t>6/24</a:t>
            </a:r>
            <a:r>
              <a:rPr lang="en-US" sz="1800" dirty="0">
                <a:solidFill>
                  <a:schemeClr val="accent4"/>
                </a:solidFill>
              </a:rPr>
              <a:t>, 9-10 AM – ASD Market Actor Interviews</a:t>
            </a:r>
          </a:p>
          <a:p>
            <a:pPr marL="182880" indent="-182880">
              <a:lnSpc>
                <a:spcPct val="150000"/>
              </a:lnSpc>
              <a:buFont typeface="Arial" panose="020B0604020202020204" pitchFamily="34" charset="0"/>
              <a:buChar char="•"/>
            </a:pPr>
            <a:r>
              <a:rPr lang="en-US" sz="1800" dirty="0">
                <a:solidFill>
                  <a:schemeClr val="accent4"/>
                </a:solidFill>
              </a:rPr>
              <a:t>8/4, 9-10 AM – Quarterly Call</a:t>
            </a:r>
          </a:p>
          <a:p>
            <a:pPr marL="182880" indent="-182880">
              <a:lnSpc>
                <a:spcPct val="150000"/>
              </a:lnSpc>
              <a:buFont typeface="Arial" panose="020B0604020202020204" pitchFamily="34" charset="0"/>
              <a:buChar char="•"/>
            </a:pPr>
            <a:r>
              <a:rPr lang="en-US" sz="1800" dirty="0">
                <a:solidFill>
                  <a:schemeClr val="accent4"/>
                </a:solidFill>
              </a:rPr>
              <a:t>9/8, 9-10 AM – Non-Res Lighting Sales </a:t>
            </a:r>
            <a:r>
              <a:rPr lang="en-US" sz="1800" dirty="0" smtClean="0">
                <a:solidFill>
                  <a:schemeClr val="accent4"/>
                </a:solidFill>
              </a:rPr>
              <a:t>Data</a:t>
            </a:r>
            <a:endParaRPr lang="en-US" sz="1800" dirty="0">
              <a:solidFill>
                <a:schemeClr val="accent4"/>
              </a:solidFill>
            </a:endParaRPr>
          </a:p>
        </p:txBody>
      </p:sp>
      <p:sp>
        <p:nvSpPr>
          <p:cNvPr id="6" name="Title 2"/>
          <p:cNvSpPr txBox="1">
            <a:spLocks/>
          </p:cNvSpPr>
          <p:nvPr/>
        </p:nvSpPr>
        <p:spPr>
          <a:xfrm>
            <a:off x="372470" y="4009745"/>
            <a:ext cx="9454648" cy="746047"/>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spc="50" baseline="0">
                <a:solidFill>
                  <a:schemeClr val="tx1"/>
                </a:solidFill>
                <a:latin typeface="+mj-lt"/>
                <a:ea typeface="+mj-ea"/>
                <a:cs typeface="Arial" panose="020B0604020202020204" pitchFamily="34" charset="0"/>
              </a:defRPr>
            </a:lvl1pPr>
          </a:lstStyle>
          <a:p>
            <a:pPr>
              <a:lnSpc>
                <a:spcPct val="150000"/>
              </a:lnSpc>
            </a:pPr>
            <a:r>
              <a:rPr lang="en-US" sz="1800" b="1" u="sng" dirty="0" smtClean="0">
                <a:solidFill>
                  <a:schemeClr val="accent4"/>
                </a:solidFill>
              </a:rPr>
              <a:t>https</a:t>
            </a:r>
            <a:r>
              <a:rPr lang="en-US" sz="1800" b="1" u="sng" dirty="0">
                <a:solidFill>
                  <a:schemeClr val="accent4"/>
                </a:solidFill>
              </a:rPr>
              <a:t>://www.bpa.gov/EE/Utility/Momentum-Savings/Pages/Calls.aspx</a:t>
            </a:r>
          </a:p>
        </p:txBody>
      </p:sp>
      <p:grpSp>
        <p:nvGrpSpPr>
          <p:cNvPr id="8" name="Group 7"/>
          <p:cNvGrpSpPr/>
          <p:nvPr/>
        </p:nvGrpSpPr>
        <p:grpSpPr>
          <a:xfrm>
            <a:off x="5757625" y="-171450"/>
            <a:ext cx="3386375" cy="3590880"/>
            <a:chOff x="5757625" y="-171450"/>
            <a:chExt cx="3386375" cy="3590880"/>
          </a:xfrm>
        </p:grpSpPr>
        <p:sp>
          <p:nvSpPr>
            <p:cNvPr id="3" name="Oval 2"/>
            <p:cNvSpPr/>
            <p:nvPr/>
          </p:nvSpPr>
          <p:spPr>
            <a:xfrm>
              <a:off x="6562726" y="742949"/>
              <a:ext cx="1714500" cy="172402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Effect>
                        <a14:saturation sat="300000"/>
                      </a14:imgEffect>
                    </a14:imgLayer>
                  </a14:imgProps>
                </a:ext>
                <a:ext uri="{28A0092B-C50C-407E-A947-70E740481C1C}">
                  <a14:useLocalDpi xmlns:a14="http://schemas.microsoft.com/office/drawing/2010/main" val="0"/>
                </a:ext>
              </a:extLst>
            </a:blip>
            <a:srcRect r="5822"/>
            <a:stretch/>
          </p:blipFill>
          <p:spPr>
            <a:xfrm>
              <a:off x="5757625" y="-171450"/>
              <a:ext cx="3386375" cy="3590880"/>
            </a:xfrm>
            <a:prstGeom prst="rect">
              <a:avLst/>
            </a:prstGeom>
          </p:spPr>
        </p:pic>
      </p:grpSp>
    </p:spTree>
    <p:extLst>
      <p:ext uri="{BB962C8B-B14F-4D97-AF65-F5344CB8AC3E}">
        <p14:creationId xmlns:p14="http://schemas.microsoft.com/office/powerpoint/2010/main" val="2133537143"/>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4">
            <a:extLst>
              <a:ext uri="{FF2B5EF4-FFF2-40B4-BE49-F238E27FC236}">
                <a16:creationId xmlns:a16="http://schemas.microsoft.com/office/drawing/2014/main" id="{5FCE0ACD-9259-42AA-828D-09986527B45E}"/>
              </a:ext>
            </a:extLst>
          </p:cNvPr>
          <p:cNvSpPr>
            <a:spLocks noGrp="1"/>
          </p:cNvSpPr>
          <p:nvPr>
            <p:ph type="sldNum" sz="quarter" idx="12"/>
          </p:nvPr>
        </p:nvSpPr>
        <p:spPr>
          <a:xfrm>
            <a:off x="6457950" y="6356351"/>
            <a:ext cx="2057400" cy="365125"/>
          </a:xfrm>
        </p:spPr>
        <p:txBody>
          <a:bodyPr/>
          <a:lstStyle/>
          <a:p>
            <a:pPr>
              <a:spcAft>
                <a:spcPts val="600"/>
              </a:spcAft>
            </a:pPr>
            <a:fld id="{41C644E9-0293-45DE-AABA-2E18EB19508A}" type="slidenum">
              <a:rPr lang="en-US" smtClean="0"/>
              <a:pPr>
                <a:spcAft>
                  <a:spcPts val="600"/>
                </a:spcAft>
              </a:pPr>
              <a:t>26</a:t>
            </a:fld>
            <a:endParaRPr lang="en-US"/>
          </a:p>
        </p:txBody>
      </p:sp>
      <p:pic>
        <p:nvPicPr>
          <p:cNvPr id="6" name="Picture 5" descr="Chart, bar chart&#10;&#10;Description automatically generated">
            <a:extLst>
              <a:ext uri="{FF2B5EF4-FFF2-40B4-BE49-F238E27FC236}">
                <a16:creationId xmlns:a16="http://schemas.microsoft.com/office/drawing/2014/main" id="{78D34920-9117-4DA4-9610-7BB56AE666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5774" y="2820345"/>
            <a:ext cx="6559309" cy="3718568"/>
          </a:xfrm>
          <a:prstGeom prst="rect">
            <a:avLst/>
          </a:prstGeom>
        </p:spPr>
      </p:pic>
      <p:sp>
        <p:nvSpPr>
          <p:cNvPr id="7" name="Rectangle 6">
            <a:extLst>
              <a:ext uri="{FF2B5EF4-FFF2-40B4-BE49-F238E27FC236}">
                <a16:creationId xmlns:a16="http://schemas.microsoft.com/office/drawing/2014/main" id="{300212A0-0FDA-4956-8DC9-FEB7E28998A8}"/>
              </a:ext>
            </a:extLst>
          </p:cNvPr>
          <p:cNvSpPr/>
          <p:nvPr/>
        </p:nvSpPr>
        <p:spPr>
          <a:xfrm>
            <a:off x="0" y="0"/>
            <a:ext cx="9144000" cy="2538805"/>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3" name="Title 3">
            <a:extLst>
              <a:ext uri="{FF2B5EF4-FFF2-40B4-BE49-F238E27FC236}">
                <a16:creationId xmlns:a16="http://schemas.microsoft.com/office/drawing/2014/main" id="{6CC648C7-DC3E-40D4-A7DF-EA502B5220AE}"/>
              </a:ext>
            </a:extLst>
          </p:cNvPr>
          <p:cNvSpPr>
            <a:spLocks noGrp="1"/>
          </p:cNvSpPr>
          <p:nvPr>
            <p:ph type="title"/>
          </p:nvPr>
        </p:nvSpPr>
        <p:spPr>
          <a:xfrm>
            <a:off x="628650" y="0"/>
            <a:ext cx="7886700" cy="2538805"/>
          </a:xfrm>
        </p:spPr>
        <p:txBody>
          <a:bodyPr anchor="ctr">
            <a:normAutofit/>
          </a:bodyPr>
          <a:lstStyle/>
          <a:p>
            <a:r>
              <a:rPr lang="en-US" b="0" dirty="0">
                <a:solidFill>
                  <a:schemeClr val="accent4"/>
                </a:solidFill>
              </a:rPr>
              <a:t>Question: </a:t>
            </a:r>
            <a:r>
              <a:rPr lang="en-US" dirty="0"/>
              <a:t>how accurate are our total market sales estimates?</a:t>
            </a:r>
          </a:p>
        </p:txBody>
      </p:sp>
    </p:spTree>
    <p:extLst>
      <p:ext uri="{BB962C8B-B14F-4D97-AF65-F5344CB8AC3E}">
        <p14:creationId xmlns:p14="http://schemas.microsoft.com/office/powerpoint/2010/main" val="2852860726"/>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EB54AC9-2E72-4137-B14E-E5F3BC9DA80E}"/>
              </a:ext>
            </a:extLst>
          </p:cNvPr>
          <p:cNvSpPr>
            <a:spLocks noGrp="1"/>
          </p:cNvSpPr>
          <p:nvPr>
            <p:ph type="title" idx="4294967295"/>
          </p:nvPr>
        </p:nvSpPr>
        <p:spPr>
          <a:xfrm>
            <a:off x="290456" y="1449275"/>
            <a:ext cx="3238052" cy="3959449"/>
          </a:xfrm>
        </p:spPr>
        <p:txBody>
          <a:bodyPr/>
          <a:lstStyle/>
          <a:p>
            <a:r>
              <a:rPr lang="en-US" dirty="0">
                <a:solidFill>
                  <a:schemeClr val="bg1"/>
                </a:solidFill>
              </a:rPr>
              <a:t>Overall, market estimates seemed reasonable</a:t>
            </a:r>
          </a:p>
        </p:txBody>
      </p:sp>
      <p:graphicFrame>
        <p:nvGraphicFramePr>
          <p:cNvPr id="9" name="Table 7">
            <a:extLst>
              <a:ext uri="{FF2B5EF4-FFF2-40B4-BE49-F238E27FC236}">
                <a16:creationId xmlns:a16="http://schemas.microsoft.com/office/drawing/2014/main" id="{6F59960D-9574-42B9-9353-DB9B11BE4821}"/>
              </a:ext>
            </a:extLst>
          </p:cNvPr>
          <p:cNvGraphicFramePr>
            <a:graphicFrameLocks noGrp="1"/>
          </p:cNvGraphicFramePr>
          <p:nvPr>
            <p:ph idx="4294967295"/>
            <p:extLst>
              <p:ext uri="{D42A27DB-BD31-4B8C-83A1-F6EECF244321}">
                <p14:modId xmlns:p14="http://schemas.microsoft.com/office/powerpoint/2010/main" val="983131903"/>
              </p:ext>
            </p:extLst>
          </p:nvPr>
        </p:nvGraphicFramePr>
        <p:xfrm>
          <a:off x="3775934" y="1495978"/>
          <a:ext cx="5217933" cy="3657600"/>
        </p:xfrm>
        <a:graphic>
          <a:graphicData uri="http://schemas.openxmlformats.org/drawingml/2006/table">
            <a:tbl>
              <a:tblPr firstRow="1" bandRow="1">
                <a:tableStyleId>{93296810-A885-4BE3-A3E7-6D5BEEA58F35}</a:tableStyleId>
              </a:tblPr>
              <a:tblGrid>
                <a:gridCol w="2454964">
                  <a:extLst>
                    <a:ext uri="{9D8B030D-6E8A-4147-A177-3AD203B41FA5}">
                      <a16:colId xmlns:a16="http://schemas.microsoft.com/office/drawing/2014/main" val="2486728201"/>
                    </a:ext>
                  </a:extLst>
                </a:gridCol>
                <a:gridCol w="920989">
                  <a:extLst>
                    <a:ext uri="{9D8B030D-6E8A-4147-A177-3AD203B41FA5}">
                      <a16:colId xmlns:a16="http://schemas.microsoft.com/office/drawing/2014/main" val="2149204005"/>
                    </a:ext>
                  </a:extLst>
                </a:gridCol>
                <a:gridCol w="920990">
                  <a:extLst>
                    <a:ext uri="{9D8B030D-6E8A-4147-A177-3AD203B41FA5}">
                      <a16:colId xmlns:a16="http://schemas.microsoft.com/office/drawing/2014/main" val="504508885"/>
                    </a:ext>
                  </a:extLst>
                </a:gridCol>
                <a:gridCol w="920990">
                  <a:extLst>
                    <a:ext uri="{9D8B030D-6E8A-4147-A177-3AD203B41FA5}">
                      <a16:colId xmlns:a16="http://schemas.microsoft.com/office/drawing/2014/main" val="1680276858"/>
                    </a:ext>
                  </a:extLst>
                </a:gridCol>
              </a:tblGrid>
              <a:tr h="731520">
                <a:tc>
                  <a:txBody>
                    <a:bodyPr/>
                    <a:lstStyle/>
                    <a:p>
                      <a:r>
                        <a:rPr lang="en-US" dirty="0"/>
                        <a:t>Residential Technology</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gn="ctr"/>
                      <a:r>
                        <a:rPr lang="en-US" dirty="0"/>
                        <a:t>Too high</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gn="ctr"/>
                      <a:r>
                        <a:rPr lang="en-US" dirty="0"/>
                        <a:t>Too low</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gn="ctr"/>
                      <a:r>
                        <a:rPr lang="en-US" dirty="0"/>
                        <a:t>About right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623547105"/>
                  </a:ext>
                </a:extLst>
              </a:tr>
              <a:tr h="731520">
                <a:tc>
                  <a:txBody>
                    <a:bodyPr/>
                    <a:lstStyle/>
                    <a:p>
                      <a:r>
                        <a:rPr lang="en-US" b="1" dirty="0"/>
                        <a:t>Gas Furnace </a:t>
                      </a:r>
                      <a:r>
                        <a:rPr lang="en-US" dirty="0"/>
                        <a:t>(100,000 units)</a:t>
                      </a:r>
                    </a:p>
                  </a:txBody>
                  <a:tcPr anchor="ctr">
                    <a:lnL w="12700" cmpd="sng">
                      <a:noFill/>
                    </a:lnL>
                    <a:lnR w="12700" cmpd="sng">
                      <a:noFill/>
                    </a:lnR>
                    <a:lnT w="381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alpha val="40000"/>
                      </a:srgbClr>
                    </a:solidFill>
                  </a:tcPr>
                </a:tc>
                <a:tc>
                  <a:txBody>
                    <a:bodyPr/>
                    <a:lstStyle/>
                    <a:p>
                      <a:pPr algn="ctr"/>
                      <a:endParaRPr lang="en-US" dirty="0"/>
                    </a:p>
                  </a:txBody>
                  <a:tcPr anchor="ctr">
                    <a:lnL w="12700" cmpd="sng">
                      <a:noFill/>
                    </a:lnL>
                    <a:lnR w="12700" cmpd="sng">
                      <a:noFill/>
                    </a:lnR>
                    <a:lnT w="381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alpha val="40000"/>
                      </a:srgbClr>
                    </a:solidFill>
                  </a:tcPr>
                </a:tc>
                <a:tc>
                  <a:txBody>
                    <a:bodyPr/>
                    <a:lstStyle/>
                    <a:p>
                      <a:pPr algn="ctr"/>
                      <a:r>
                        <a:rPr lang="en-US" dirty="0"/>
                        <a:t>2</a:t>
                      </a:r>
                    </a:p>
                  </a:txBody>
                  <a:tcPr anchor="ctr">
                    <a:lnL w="12700" cmpd="sng">
                      <a:noFill/>
                    </a:lnL>
                    <a:lnR w="12700" cmpd="sng">
                      <a:noFill/>
                    </a:lnR>
                    <a:lnT w="381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alpha val="40000"/>
                      </a:srgbClr>
                    </a:solidFill>
                  </a:tcPr>
                </a:tc>
                <a:tc>
                  <a:txBody>
                    <a:bodyPr/>
                    <a:lstStyle/>
                    <a:p>
                      <a:pPr algn="ctr"/>
                      <a:r>
                        <a:rPr lang="en-US" dirty="0"/>
                        <a:t>7</a:t>
                      </a:r>
                    </a:p>
                  </a:txBody>
                  <a:tcPr anchor="ctr">
                    <a:lnL w="12700" cmpd="sng">
                      <a:noFill/>
                    </a:lnL>
                    <a:lnR w="12700" cmpd="sng">
                      <a:noFill/>
                    </a:lnR>
                    <a:lnT w="381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alpha val="40000"/>
                      </a:srgbClr>
                    </a:solidFill>
                  </a:tcPr>
                </a:tc>
                <a:extLst>
                  <a:ext uri="{0D108BD9-81ED-4DB2-BD59-A6C34878D82A}">
                    <a16:rowId xmlns:a16="http://schemas.microsoft.com/office/drawing/2014/main" val="3894625260"/>
                  </a:ext>
                </a:extLst>
              </a:tr>
              <a:tr h="731520">
                <a:tc>
                  <a:txBody>
                    <a:bodyPr/>
                    <a:lstStyle/>
                    <a:p>
                      <a:r>
                        <a:rPr lang="en-US" b="1" dirty="0"/>
                        <a:t>Central AC* </a:t>
                      </a:r>
                    </a:p>
                    <a:p>
                      <a:r>
                        <a:rPr lang="en-US" dirty="0"/>
                        <a:t>(76,000 units)</a:t>
                      </a:r>
                    </a:p>
                  </a:txBody>
                  <a:tcPr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alpha val="40000"/>
                      </a:srgbClr>
                    </a:solidFill>
                  </a:tcPr>
                </a:tc>
                <a:tc>
                  <a:txBody>
                    <a:bodyPr/>
                    <a:lstStyle/>
                    <a:p>
                      <a:pPr algn="ctr"/>
                      <a:endParaRPr lang="en-US" dirty="0"/>
                    </a:p>
                  </a:txBody>
                  <a:tcPr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alpha val="40000"/>
                      </a:srgbClr>
                    </a:solidFill>
                  </a:tcPr>
                </a:tc>
                <a:tc>
                  <a:txBody>
                    <a:bodyPr/>
                    <a:lstStyle/>
                    <a:p>
                      <a:pPr algn="ctr"/>
                      <a:r>
                        <a:rPr lang="en-US" dirty="0"/>
                        <a:t>1</a:t>
                      </a:r>
                    </a:p>
                  </a:txBody>
                  <a:tcPr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alpha val="40000"/>
                      </a:srgbClr>
                    </a:solidFill>
                  </a:tcPr>
                </a:tc>
                <a:tc>
                  <a:txBody>
                    <a:bodyPr/>
                    <a:lstStyle/>
                    <a:p>
                      <a:pPr algn="ctr"/>
                      <a:r>
                        <a:rPr lang="en-US" dirty="0"/>
                        <a:t>6</a:t>
                      </a:r>
                    </a:p>
                  </a:txBody>
                  <a:tcPr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alpha val="40000"/>
                      </a:srgbClr>
                    </a:solidFill>
                  </a:tcPr>
                </a:tc>
                <a:extLst>
                  <a:ext uri="{0D108BD9-81ED-4DB2-BD59-A6C34878D82A}">
                    <a16:rowId xmlns:a16="http://schemas.microsoft.com/office/drawing/2014/main" val="13445329"/>
                  </a:ext>
                </a:extLst>
              </a:tr>
              <a:tr h="731520">
                <a:tc>
                  <a:txBody>
                    <a:bodyPr/>
                    <a:lstStyle/>
                    <a:p>
                      <a:r>
                        <a:rPr lang="en-US" b="1" dirty="0"/>
                        <a:t>Heat Pump* </a:t>
                      </a:r>
                    </a:p>
                    <a:p>
                      <a:r>
                        <a:rPr lang="en-US" dirty="0"/>
                        <a:t>(61,000 units)</a:t>
                      </a:r>
                    </a:p>
                  </a:txBody>
                  <a:tcPr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alpha val="40000"/>
                      </a:srgbClr>
                    </a:solidFill>
                  </a:tcPr>
                </a:tc>
                <a:tc>
                  <a:txBody>
                    <a:bodyPr/>
                    <a:lstStyle/>
                    <a:p>
                      <a:pPr algn="ctr"/>
                      <a:endParaRPr lang="en-US" dirty="0"/>
                    </a:p>
                  </a:txBody>
                  <a:tcPr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alpha val="40000"/>
                      </a:srgbClr>
                    </a:solidFill>
                  </a:tcPr>
                </a:tc>
                <a:tc>
                  <a:txBody>
                    <a:bodyPr/>
                    <a:lstStyle/>
                    <a:p>
                      <a:pPr algn="ctr"/>
                      <a:endParaRPr lang="en-US" dirty="0"/>
                    </a:p>
                  </a:txBody>
                  <a:tcPr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alpha val="40000"/>
                      </a:srgbClr>
                    </a:solidFill>
                  </a:tcPr>
                </a:tc>
                <a:tc>
                  <a:txBody>
                    <a:bodyPr/>
                    <a:lstStyle/>
                    <a:p>
                      <a:pPr algn="ctr"/>
                      <a:r>
                        <a:rPr lang="en-US" dirty="0"/>
                        <a:t>6</a:t>
                      </a:r>
                    </a:p>
                  </a:txBody>
                  <a:tcPr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alpha val="40000"/>
                      </a:srgbClr>
                    </a:solidFill>
                  </a:tcPr>
                </a:tc>
                <a:extLst>
                  <a:ext uri="{0D108BD9-81ED-4DB2-BD59-A6C34878D82A}">
                    <a16:rowId xmlns:a16="http://schemas.microsoft.com/office/drawing/2014/main" val="4256963831"/>
                  </a:ext>
                </a:extLst>
              </a:tr>
              <a:tr h="731520">
                <a:tc>
                  <a:txBody>
                    <a:bodyPr/>
                    <a:lstStyle/>
                    <a:p>
                      <a:r>
                        <a:rPr lang="en-US" b="1" dirty="0"/>
                        <a:t>Ductless Heat Pump </a:t>
                      </a:r>
                      <a:r>
                        <a:rPr lang="en-US" dirty="0"/>
                        <a:t>(38,000 units)</a:t>
                      </a:r>
                    </a:p>
                  </a:txBody>
                  <a:tcPr anchor="ctr">
                    <a:lnL w="12700" cmpd="sng">
                      <a:noFill/>
                    </a:lnL>
                    <a:lnR w="12700" cmpd="sng">
                      <a:noFill/>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alpha val="40000"/>
                      </a:srgbClr>
                    </a:solidFill>
                  </a:tcPr>
                </a:tc>
                <a:tc>
                  <a:txBody>
                    <a:bodyPr/>
                    <a:lstStyle/>
                    <a:p>
                      <a:pPr algn="ctr"/>
                      <a:r>
                        <a:rPr lang="en-US" dirty="0"/>
                        <a:t>--</a:t>
                      </a:r>
                    </a:p>
                  </a:txBody>
                  <a:tcPr anchor="ctr">
                    <a:lnL w="12700" cmpd="sng">
                      <a:noFill/>
                    </a:lnL>
                    <a:lnR w="12700" cmpd="sng">
                      <a:noFill/>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alpha val="40000"/>
                      </a:srgbClr>
                    </a:solidFill>
                  </a:tcPr>
                </a:tc>
                <a:tc>
                  <a:txBody>
                    <a:bodyPr/>
                    <a:lstStyle/>
                    <a:p>
                      <a:pPr algn="ctr"/>
                      <a:r>
                        <a:rPr lang="en-US" dirty="0"/>
                        <a:t>2</a:t>
                      </a:r>
                    </a:p>
                  </a:txBody>
                  <a:tcPr anchor="ctr">
                    <a:lnL w="12700" cmpd="sng">
                      <a:noFill/>
                    </a:lnL>
                    <a:lnR w="12700" cmpd="sng">
                      <a:noFill/>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alpha val="40000"/>
                      </a:srgbClr>
                    </a:solidFill>
                  </a:tcPr>
                </a:tc>
                <a:tc>
                  <a:txBody>
                    <a:bodyPr/>
                    <a:lstStyle/>
                    <a:p>
                      <a:pPr algn="ctr"/>
                      <a:r>
                        <a:rPr lang="en-US" dirty="0"/>
                        <a:t>10</a:t>
                      </a:r>
                    </a:p>
                  </a:txBody>
                  <a:tcPr anchor="ctr">
                    <a:lnL w="12700" cmpd="sng">
                      <a:noFill/>
                    </a:lnL>
                    <a:lnR w="12700" cmpd="sng">
                      <a:noFill/>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alpha val="40000"/>
                      </a:srgbClr>
                    </a:solidFill>
                  </a:tcPr>
                </a:tc>
                <a:extLst>
                  <a:ext uri="{0D108BD9-81ED-4DB2-BD59-A6C34878D82A}">
                    <a16:rowId xmlns:a16="http://schemas.microsoft.com/office/drawing/2014/main" val="3566166572"/>
                  </a:ext>
                </a:extLst>
              </a:tr>
            </a:tbl>
          </a:graphicData>
        </a:graphic>
      </p:graphicFrame>
      <p:sp>
        <p:nvSpPr>
          <p:cNvPr id="5" name="TextBox 4">
            <a:extLst>
              <a:ext uri="{FF2B5EF4-FFF2-40B4-BE49-F238E27FC236}">
                <a16:creationId xmlns:a16="http://schemas.microsoft.com/office/drawing/2014/main" id="{9FE88B94-595B-4398-BD26-8D7786B62577}"/>
              </a:ext>
            </a:extLst>
          </p:cNvPr>
          <p:cNvSpPr txBox="1"/>
          <p:nvPr/>
        </p:nvSpPr>
        <p:spPr>
          <a:xfrm>
            <a:off x="652568" y="6157215"/>
            <a:ext cx="8125672" cy="369332"/>
          </a:xfrm>
          <a:prstGeom prst="rect">
            <a:avLst/>
          </a:prstGeom>
          <a:noFill/>
        </p:spPr>
        <p:txBody>
          <a:bodyPr wrap="square" rtlCol="0">
            <a:spAutoFit/>
          </a:bodyPr>
          <a:lstStyle/>
          <a:p>
            <a:r>
              <a:rPr lang="en-US" i="1" dirty="0">
                <a:solidFill>
                  <a:schemeClr val="accent4">
                    <a:lumMod val="20000"/>
                    <a:lumOff val="80000"/>
                  </a:schemeClr>
                </a:solidFill>
              </a:rPr>
              <a:t>*CAC and ASHP responses included several that were unwilling to estimate.</a:t>
            </a:r>
          </a:p>
        </p:txBody>
      </p:sp>
    </p:spTree>
    <p:extLst>
      <p:ext uri="{BB962C8B-B14F-4D97-AF65-F5344CB8AC3E}">
        <p14:creationId xmlns:p14="http://schemas.microsoft.com/office/powerpoint/2010/main" val="3091613276"/>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CFD2B8-0EC0-4785-AEEF-F9EF068927EC}"/>
              </a:ext>
            </a:extLst>
          </p:cNvPr>
          <p:cNvSpPr>
            <a:spLocks noGrp="1"/>
          </p:cNvSpPr>
          <p:nvPr>
            <p:ph type="title"/>
          </p:nvPr>
        </p:nvSpPr>
        <p:spPr/>
        <p:txBody>
          <a:bodyPr/>
          <a:lstStyle/>
          <a:p>
            <a:r>
              <a:rPr lang="en-US" dirty="0"/>
              <a:t>Residential Products: Interviewee coverage</a:t>
            </a:r>
          </a:p>
        </p:txBody>
      </p:sp>
      <p:sp>
        <p:nvSpPr>
          <p:cNvPr id="4" name="Slide Number Placeholder 3">
            <a:extLst>
              <a:ext uri="{FF2B5EF4-FFF2-40B4-BE49-F238E27FC236}">
                <a16:creationId xmlns:a16="http://schemas.microsoft.com/office/drawing/2014/main" id="{2049D851-BD42-4842-8CF3-0621A2F84EBA}"/>
              </a:ext>
            </a:extLst>
          </p:cNvPr>
          <p:cNvSpPr>
            <a:spLocks noGrp="1"/>
          </p:cNvSpPr>
          <p:nvPr>
            <p:ph type="sldNum" sz="quarter" idx="12"/>
          </p:nvPr>
        </p:nvSpPr>
        <p:spPr/>
        <p:txBody>
          <a:bodyPr/>
          <a:lstStyle/>
          <a:p>
            <a:fld id="{41C644E9-0293-45DE-AABA-2E18EB19508A}" type="slidenum">
              <a:rPr lang="en-US" smtClean="0"/>
              <a:pPr/>
              <a:t>28</a:t>
            </a:fld>
            <a:endParaRPr lang="en-US" dirty="0"/>
          </a:p>
        </p:txBody>
      </p:sp>
      <p:graphicFrame>
        <p:nvGraphicFramePr>
          <p:cNvPr id="5" name="Table 7">
            <a:extLst>
              <a:ext uri="{FF2B5EF4-FFF2-40B4-BE49-F238E27FC236}">
                <a16:creationId xmlns:a16="http://schemas.microsoft.com/office/drawing/2014/main" id="{D5139DF4-80D6-404E-AF01-18E5A70F3951}"/>
              </a:ext>
            </a:extLst>
          </p:cNvPr>
          <p:cNvGraphicFramePr>
            <a:graphicFrameLocks/>
          </p:cNvGraphicFramePr>
          <p:nvPr>
            <p:extLst>
              <p:ext uri="{D42A27DB-BD31-4B8C-83A1-F6EECF244321}">
                <p14:modId xmlns:p14="http://schemas.microsoft.com/office/powerpoint/2010/main" val="1860063054"/>
              </p:ext>
            </p:extLst>
          </p:nvPr>
        </p:nvGraphicFramePr>
        <p:xfrm>
          <a:off x="628650" y="2111103"/>
          <a:ext cx="7274378" cy="3485026"/>
        </p:xfrm>
        <a:graphic>
          <a:graphicData uri="http://schemas.openxmlformats.org/drawingml/2006/table">
            <a:tbl>
              <a:tblPr firstRow="1" bandRow="1">
                <a:tableStyleId>{93296810-A885-4BE3-A3E7-6D5BEEA58F35}</a:tableStyleId>
              </a:tblPr>
              <a:tblGrid>
                <a:gridCol w="5550082">
                  <a:extLst>
                    <a:ext uri="{9D8B030D-6E8A-4147-A177-3AD203B41FA5}">
                      <a16:colId xmlns:a16="http://schemas.microsoft.com/office/drawing/2014/main" val="2486728201"/>
                    </a:ext>
                  </a:extLst>
                </a:gridCol>
                <a:gridCol w="1724296">
                  <a:extLst>
                    <a:ext uri="{9D8B030D-6E8A-4147-A177-3AD203B41FA5}">
                      <a16:colId xmlns:a16="http://schemas.microsoft.com/office/drawing/2014/main" val="2149204005"/>
                    </a:ext>
                  </a:extLst>
                </a:gridCol>
              </a:tblGrid>
              <a:tr h="689345">
                <a:tc>
                  <a:txBody>
                    <a:bodyPr/>
                    <a:lstStyle/>
                    <a:p>
                      <a:r>
                        <a:rPr lang="en-US" dirty="0"/>
                        <a:t>Product</a:t>
                      </a:r>
                    </a:p>
                  </a:txBody>
                  <a:tcPr>
                    <a:solidFill>
                      <a:schemeClr val="accent3"/>
                    </a:solidFill>
                  </a:tcPr>
                </a:tc>
                <a:tc>
                  <a:txBody>
                    <a:bodyPr/>
                    <a:lstStyle/>
                    <a:p>
                      <a:r>
                        <a:rPr lang="en-US" dirty="0"/>
                        <a:t>Count of Market Actors</a:t>
                      </a:r>
                    </a:p>
                  </a:txBody>
                  <a:tcPr>
                    <a:solidFill>
                      <a:schemeClr val="accent3"/>
                    </a:solidFill>
                  </a:tcPr>
                </a:tc>
                <a:extLst>
                  <a:ext uri="{0D108BD9-81ED-4DB2-BD59-A6C34878D82A}">
                    <a16:rowId xmlns:a16="http://schemas.microsoft.com/office/drawing/2014/main" val="1623547105"/>
                  </a:ext>
                </a:extLst>
              </a:tr>
              <a:tr h="399383">
                <a:tc>
                  <a:txBody>
                    <a:bodyPr/>
                    <a:lstStyle/>
                    <a:p>
                      <a:r>
                        <a:rPr lang="en-US" dirty="0"/>
                        <a:t>Air source heat pumps (ASHP)</a:t>
                      </a:r>
                    </a:p>
                  </a:txBody>
                  <a:tcPr/>
                </a:tc>
                <a:tc>
                  <a:txBody>
                    <a:bodyPr/>
                    <a:lstStyle/>
                    <a:p>
                      <a:pPr algn="ctr"/>
                      <a:r>
                        <a:rPr lang="en-US" dirty="0"/>
                        <a:t>10</a:t>
                      </a:r>
                    </a:p>
                  </a:txBody>
                  <a:tcPr/>
                </a:tc>
                <a:extLst>
                  <a:ext uri="{0D108BD9-81ED-4DB2-BD59-A6C34878D82A}">
                    <a16:rowId xmlns:a16="http://schemas.microsoft.com/office/drawing/2014/main" val="3894625260"/>
                  </a:ext>
                </a:extLst>
              </a:tr>
              <a:tr h="399383">
                <a:tc>
                  <a:txBody>
                    <a:bodyPr/>
                    <a:lstStyle/>
                    <a:p>
                      <a:r>
                        <a:rPr lang="en-US" dirty="0"/>
                        <a:t>Zonal equipment (like wall heaters and baseboards)</a:t>
                      </a:r>
                    </a:p>
                  </a:txBody>
                  <a:tcPr/>
                </a:tc>
                <a:tc>
                  <a:txBody>
                    <a:bodyPr/>
                    <a:lstStyle/>
                    <a:p>
                      <a:pPr algn="ctr"/>
                      <a:r>
                        <a:rPr lang="en-US" dirty="0"/>
                        <a:t>2</a:t>
                      </a:r>
                    </a:p>
                  </a:txBody>
                  <a:tcPr/>
                </a:tc>
                <a:extLst>
                  <a:ext uri="{0D108BD9-81ED-4DB2-BD59-A6C34878D82A}">
                    <a16:rowId xmlns:a16="http://schemas.microsoft.com/office/drawing/2014/main" val="13445329"/>
                  </a:ext>
                </a:extLst>
              </a:tr>
              <a:tr h="399383">
                <a:tc>
                  <a:txBody>
                    <a:bodyPr/>
                    <a:lstStyle/>
                    <a:p>
                      <a:r>
                        <a:rPr lang="en-US" dirty="0"/>
                        <a:t>Ductless heat pumps (DHP)</a:t>
                      </a:r>
                    </a:p>
                  </a:txBody>
                  <a:tcPr/>
                </a:tc>
                <a:tc>
                  <a:txBody>
                    <a:bodyPr/>
                    <a:lstStyle/>
                    <a:p>
                      <a:pPr algn="ctr"/>
                      <a:r>
                        <a:rPr lang="en-US" dirty="0"/>
                        <a:t>13</a:t>
                      </a:r>
                    </a:p>
                  </a:txBody>
                  <a:tcPr/>
                </a:tc>
                <a:extLst>
                  <a:ext uri="{0D108BD9-81ED-4DB2-BD59-A6C34878D82A}">
                    <a16:rowId xmlns:a16="http://schemas.microsoft.com/office/drawing/2014/main" val="4256963831"/>
                  </a:ext>
                </a:extLst>
              </a:tr>
              <a:tr h="399383">
                <a:tc>
                  <a:txBody>
                    <a:bodyPr/>
                    <a:lstStyle/>
                    <a:p>
                      <a:r>
                        <a:rPr lang="en-US" dirty="0"/>
                        <a:t>Thermostats</a:t>
                      </a:r>
                    </a:p>
                  </a:txBody>
                  <a:tcPr/>
                </a:tc>
                <a:tc>
                  <a:txBody>
                    <a:bodyPr/>
                    <a:lstStyle/>
                    <a:p>
                      <a:pPr algn="ctr"/>
                      <a:r>
                        <a:rPr lang="en-US" dirty="0"/>
                        <a:t>11</a:t>
                      </a:r>
                    </a:p>
                  </a:txBody>
                  <a:tcPr/>
                </a:tc>
                <a:extLst>
                  <a:ext uri="{0D108BD9-81ED-4DB2-BD59-A6C34878D82A}">
                    <a16:rowId xmlns:a16="http://schemas.microsoft.com/office/drawing/2014/main" val="1696815075"/>
                  </a:ext>
                </a:extLst>
              </a:tr>
              <a:tr h="399383">
                <a:tc>
                  <a:txBody>
                    <a:bodyPr/>
                    <a:lstStyle/>
                    <a:p>
                      <a:r>
                        <a:rPr lang="en-US" dirty="0"/>
                        <a:t>Natural gas furnaces</a:t>
                      </a:r>
                    </a:p>
                  </a:txBody>
                  <a:tcPr/>
                </a:tc>
                <a:tc>
                  <a:txBody>
                    <a:bodyPr/>
                    <a:lstStyle/>
                    <a:p>
                      <a:pPr algn="ctr"/>
                      <a:r>
                        <a:rPr lang="en-US" dirty="0"/>
                        <a:t>10</a:t>
                      </a:r>
                    </a:p>
                  </a:txBody>
                  <a:tcPr/>
                </a:tc>
                <a:extLst>
                  <a:ext uri="{0D108BD9-81ED-4DB2-BD59-A6C34878D82A}">
                    <a16:rowId xmlns:a16="http://schemas.microsoft.com/office/drawing/2014/main" val="3485226143"/>
                  </a:ext>
                </a:extLst>
              </a:tr>
              <a:tr h="399383">
                <a:tc>
                  <a:txBody>
                    <a:bodyPr/>
                    <a:lstStyle/>
                    <a:p>
                      <a:r>
                        <a:rPr lang="en-US" dirty="0"/>
                        <a:t>Electric furnaces</a:t>
                      </a:r>
                    </a:p>
                  </a:txBody>
                  <a:tcPr/>
                </a:tc>
                <a:tc>
                  <a:txBody>
                    <a:bodyPr/>
                    <a:lstStyle/>
                    <a:p>
                      <a:pPr algn="ctr"/>
                      <a:r>
                        <a:rPr lang="en-US" dirty="0"/>
                        <a:t>7</a:t>
                      </a:r>
                    </a:p>
                  </a:txBody>
                  <a:tcPr/>
                </a:tc>
                <a:extLst>
                  <a:ext uri="{0D108BD9-81ED-4DB2-BD59-A6C34878D82A}">
                    <a16:rowId xmlns:a16="http://schemas.microsoft.com/office/drawing/2014/main" val="708521867"/>
                  </a:ext>
                </a:extLst>
              </a:tr>
              <a:tr h="399383">
                <a:tc>
                  <a:txBody>
                    <a:bodyPr/>
                    <a:lstStyle/>
                    <a:p>
                      <a:r>
                        <a:rPr lang="en-US" dirty="0"/>
                        <a:t>Central air conditioning</a:t>
                      </a:r>
                    </a:p>
                  </a:txBody>
                  <a:tcPr/>
                </a:tc>
                <a:tc>
                  <a:txBody>
                    <a:bodyPr/>
                    <a:lstStyle/>
                    <a:p>
                      <a:pPr algn="ctr"/>
                      <a:r>
                        <a:rPr lang="en-US" dirty="0"/>
                        <a:t>10</a:t>
                      </a:r>
                    </a:p>
                  </a:txBody>
                  <a:tcPr/>
                </a:tc>
                <a:extLst>
                  <a:ext uri="{0D108BD9-81ED-4DB2-BD59-A6C34878D82A}">
                    <a16:rowId xmlns:a16="http://schemas.microsoft.com/office/drawing/2014/main" val="2524746003"/>
                  </a:ext>
                </a:extLst>
              </a:tr>
            </a:tbl>
          </a:graphicData>
        </a:graphic>
      </p:graphicFrame>
    </p:spTree>
    <p:extLst>
      <p:ext uri="{BB962C8B-B14F-4D97-AF65-F5344CB8AC3E}">
        <p14:creationId xmlns:p14="http://schemas.microsoft.com/office/powerpoint/2010/main" val="2920503422"/>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CFD2B8-0EC0-4785-AEEF-F9EF068927EC}"/>
              </a:ext>
            </a:extLst>
          </p:cNvPr>
          <p:cNvSpPr>
            <a:spLocks noGrp="1"/>
          </p:cNvSpPr>
          <p:nvPr>
            <p:ph type="title"/>
          </p:nvPr>
        </p:nvSpPr>
        <p:spPr/>
        <p:txBody>
          <a:bodyPr/>
          <a:lstStyle/>
          <a:p>
            <a:r>
              <a:rPr lang="en-US" dirty="0"/>
              <a:t>Commercial Products: Interviewee coverage</a:t>
            </a:r>
          </a:p>
        </p:txBody>
      </p:sp>
      <p:sp>
        <p:nvSpPr>
          <p:cNvPr id="4" name="Slide Number Placeholder 3">
            <a:extLst>
              <a:ext uri="{FF2B5EF4-FFF2-40B4-BE49-F238E27FC236}">
                <a16:creationId xmlns:a16="http://schemas.microsoft.com/office/drawing/2014/main" id="{2049D851-BD42-4842-8CF3-0621A2F84EBA}"/>
              </a:ext>
            </a:extLst>
          </p:cNvPr>
          <p:cNvSpPr>
            <a:spLocks noGrp="1"/>
          </p:cNvSpPr>
          <p:nvPr>
            <p:ph type="sldNum" sz="quarter" idx="12"/>
          </p:nvPr>
        </p:nvSpPr>
        <p:spPr/>
        <p:txBody>
          <a:bodyPr/>
          <a:lstStyle/>
          <a:p>
            <a:fld id="{41C644E9-0293-45DE-AABA-2E18EB19508A}" type="slidenum">
              <a:rPr lang="en-US" smtClean="0"/>
              <a:pPr/>
              <a:t>29</a:t>
            </a:fld>
            <a:endParaRPr lang="en-US" dirty="0"/>
          </a:p>
        </p:txBody>
      </p:sp>
      <p:graphicFrame>
        <p:nvGraphicFramePr>
          <p:cNvPr id="5" name="Table 7">
            <a:extLst>
              <a:ext uri="{FF2B5EF4-FFF2-40B4-BE49-F238E27FC236}">
                <a16:creationId xmlns:a16="http://schemas.microsoft.com/office/drawing/2014/main" id="{D5139DF4-80D6-404E-AF01-18E5A70F3951}"/>
              </a:ext>
            </a:extLst>
          </p:cNvPr>
          <p:cNvGraphicFramePr>
            <a:graphicFrameLocks/>
          </p:cNvGraphicFramePr>
          <p:nvPr>
            <p:extLst>
              <p:ext uri="{D42A27DB-BD31-4B8C-83A1-F6EECF244321}">
                <p14:modId xmlns:p14="http://schemas.microsoft.com/office/powerpoint/2010/main" val="3216578534"/>
              </p:ext>
            </p:extLst>
          </p:nvPr>
        </p:nvGraphicFramePr>
        <p:xfrm>
          <a:off x="628647" y="2111103"/>
          <a:ext cx="7274381" cy="3403600"/>
        </p:xfrm>
        <a:graphic>
          <a:graphicData uri="http://schemas.openxmlformats.org/drawingml/2006/table">
            <a:tbl>
              <a:tblPr firstRow="1" bandRow="1">
                <a:tableStyleId>{93296810-A885-4BE3-A3E7-6D5BEEA58F35}</a:tableStyleId>
              </a:tblPr>
              <a:tblGrid>
                <a:gridCol w="5550084">
                  <a:extLst>
                    <a:ext uri="{9D8B030D-6E8A-4147-A177-3AD203B41FA5}">
                      <a16:colId xmlns:a16="http://schemas.microsoft.com/office/drawing/2014/main" val="2486728201"/>
                    </a:ext>
                  </a:extLst>
                </a:gridCol>
                <a:gridCol w="1724297">
                  <a:extLst>
                    <a:ext uri="{9D8B030D-6E8A-4147-A177-3AD203B41FA5}">
                      <a16:colId xmlns:a16="http://schemas.microsoft.com/office/drawing/2014/main" val="2149204005"/>
                    </a:ext>
                  </a:extLst>
                </a:gridCol>
              </a:tblGrid>
              <a:tr h="354602">
                <a:tc>
                  <a:txBody>
                    <a:bodyPr/>
                    <a:lstStyle/>
                    <a:p>
                      <a:r>
                        <a:rPr lang="en-US" dirty="0"/>
                        <a:t>Product</a:t>
                      </a:r>
                    </a:p>
                  </a:txBody>
                  <a:tcPr>
                    <a:solidFill>
                      <a:schemeClr val="accent3"/>
                    </a:solidFill>
                  </a:tcPr>
                </a:tc>
                <a:tc>
                  <a:txBody>
                    <a:bodyPr/>
                    <a:lstStyle/>
                    <a:p>
                      <a:r>
                        <a:rPr lang="en-US" dirty="0"/>
                        <a:t>Count of Market Actors</a:t>
                      </a:r>
                    </a:p>
                  </a:txBody>
                  <a:tcPr>
                    <a:solidFill>
                      <a:schemeClr val="accent3"/>
                    </a:solidFill>
                  </a:tcPr>
                </a:tc>
                <a:extLst>
                  <a:ext uri="{0D108BD9-81ED-4DB2-BD59-A6C34878D82A}">
                    <a16:rowId xmlns:a16="http://schemas.microsoft.com/office/drawing/2014/main" val="1623547105"/>
                  </a:ext>
                </a:extLst>
              </a:tr>
              <a:tr h="370840">
                <a:tc>
                  <a:txBody>
                    <a:bodyPr/>
                    <a:lstStyle/>
                    <a:p>
                      <a:r>
                        <a:rPr lang="en-US" dirty="0"/>
                        <a:t>Rooftop units</a:t>
                      </a:r>
                    </a:p>
                  </a:txBody>
                  <a:tcPr/>
                </a:tc>
                <a:tc>
                  <a:txBody>
                    <a:bodyPr/>
                    <a:lstStyle/>
                    <a:p>
                      <a:pPr algn="ctr"/>
                      <a:r>
                        <a:rPr lang="en-US" dirty="0"/>
                        <a:t>11</a:t>
                      </a:r>
                    </a:p>
                  </a:txBody>
                  <a:tcPr/>
                </a:tc>
                <a:extLst>
                  <a:ext uri="{0D108BD9-81ED-4DB2-BD59-A6C34878D82A}">
                    <a16:rowId xmlns:a16="http://schemas.microsoft.com/office/drawing/2014/main" val="3894625260"/>
                  </a:ext>
                </a:extLst>
              </a:tr>
              <a:tr h="370840">
                <a:tc>
                  <a:txBody>
                    <a:bodyPr/>
                    <a:lstStyle/>
                    <a:p>
                      <a:r>
                        <a:rPr lang="en-US" dirty="0"/>
                        <a:t>Commercial split systems (air conditioning and heat pump)</a:t>
                      </a:r>
                    </a:p>
                  </a:txBody>
                  <a:tcPr/>
                </a:tc>
                <a:tc>
                  <a:txBody>
                    <a:bodyPr/>
                    <a:lstStyle/>
                    <a:p>
                      <a:pPr algn="ctr"/>
                      <a:r>
                        <a:rPr lang="en-US" dirty="0"/>
                        <a:t>9</a:t>
                      </a:r>
                    </a:p>
                  </a:txBody>
                  <a:tcPr/>
                </a:tc>
                <a:extLst>
                  <a:ext uri="{0D108BD9-81ED-4DB2-BD59-A6C34878D82A}">
                    <a16:rowId xmlns:a16="http://schemas.microsoft.com/office/drawing/2014/main" val="13445329"/>
                  </a:ext>
                </a:extLst>
              </a:tr>
              <a:tr h="370840">
                <a:tc>
                  <a:txBody>
                    <a:bodyPr/>
                    <a:lstStyle/>
                    <a:p>
                      <a:r>
                        <a:rPr lang="en-US" dirty="0"/>
                        <a:t>Packaged terminal heat pump, packaged terminal air conditioning (PTHP/PTAC)</a:t>
                      </a:r>
                    </a:p>
                  </a:txBody>
                  <a:tcPr/>
                </a:tc>
                <a:tc>
                  <a:txBody>
                    <a:bodyPr/>
                    <a:lstStyle/>
                    <a:p>
                      <a:pPr algn="ctr"/>
                      <a:r>
                        <a:rPr lang="en-US" dirty="0"/>
                        <a:t>8</a:t>
                      </a:r>
                    </a:p>
                  </a:txBody>
                  <a:tcPr/>
                </a:tc>
                <a:extLst>
                  <a:ext uri="{0D108BD9-81ED-4DB2-BD59-A6C34878D82A}">
                    <a16:rowId xmlns:a16="http://schemas.microsoft.com/office/drawing/2014/main" val="4256963831"/>
                  </a:ext>
                </a:extLst>
              </a:tr>
              <a:tr h="370840">
                <a:tc>
                  <a:txBody>
                    <a:bodyPr/>
                    <a:lstStyle/>
                    <a:p>
                      <a:r>
                        <a:rPr lang="en-US" dirty="0"/>
                        <a:t>Variable refrigerant flow systems (VRF)</a:t>
                      </a:r>
                    </a:p>
                  </a:txBody>
                  <a:tcPr/>
                </a:tc>
                <a:tc>
                  <a:txBody>
                    <a:bodyPr/>
                    <a:lstStyle/>
                    <a:p>
                      <a:pPr algn="ctr"/>
                      <a:r>
                        <a:rPr lang="en-US" dirty="0"/>
                        <a:t>9</a:t>
                      </a:r>
                    </a:p>
                  </a:txBody>
                  <a:tcPr/>
                </a:tc>
                <a:extLst>
                  <a:ext uri="{0D108BD9-81ED-4DB2-BD59-A6C34878D82A}">
                    <a16:rowId xmlns:a16="http://schemas.microsoft.com/office/drawing/2014/main" val="1696815075"/>
                  </a:ext>
                </a:extLst>
              </a:tr>
              <a:tr h="370840">
                <a:tc>
                  <a:txBody>
                    <a:bodyPr/>
                    <a:lstStyle/>
                    <a:p>
                      <a:r>
                        <a:rPr lang="en-US" dirty="0"/>
                        <a:t>DHPs for commercial applications</a:t>
                      </a:r>
                    </a:p>
                  </a:txBody>
                  <a:tcPr/>
                </a:tc>
                <a:tc>
                  <a:txBody>
                    <a:bodyPr/>
                    <a:lstStyle/>
                    <a:p>
                      <a:pPr algn="ctr"/>
                      <a:r>
                        <a:rPr lang="en-US" dirty="0"/>
                        <a:t>9</a:t>
                      </a:r>
                    </a:p>
                  </a:txBody>
                  <a:tcPr/>
                </a:tc>
                <a:extLst>
                  <a:ext uri="{0D108BD9-81ED-4DB2-BD59-A6C34878D82A}">
                    <a16:rowId xmlns:a16="http://schemas.microsoft.com/office/drawing/2014/main" val="3485226143"/>
                  </a:ext>
                </a:extLst>
              </a:tr>
              <a:tr h="370840">
                <a:tc>
                  <a:txBody>
                    <a:bodyPr/>
                    <a:lstStyle/>
                    <a:p>
                      <a:r>
                        <a:rPr lang="en-US" dirty="0"/>
                        <a:t>Energy recovery ventilators (ERV/HRV)</a:t>
                      </a:r>
                    </a:p>
                  </a:txBody>
                  <a:tcPr/>
                </a:tc>
                <a:tc>
                  <a:txBody>
                    <a:bodyPr/>
                    <a:lstStyle/>
                    <a:p>
                      <a:pPr algn="ctr"/>
                      <a:r>
                        <a:rPr lang="en-US" dirty="0"/>
                        <a:t>8</a:t>
                      </a:r>
                    </a:p>
                  </a:txBody>
                  <a:tcPr/>
                </a:tc>
                <a:extLst>
                  <a:ext uri="{0D108BD9-81ED-4DB2-BD59-A6C34878D82A}">
                    <a16:rowId xmlns:a16="http://schemas.microsoft.com/office/drawing/2014/main" val="708521867"/>
                  </a:ext>
                </a:extLst>
              </a:tr>
            </a:tbl>
          </a:graphicData>
        </a:graphic>
      </p:graphicFrame>
    </p:spTree>
    <p:extLst>
      <p:ext uri="{BB962C8B-B14F-4D97-AF65-F5344CB8AC3E}">
        <p14:creationId xmlns:p14="http://schemas.microsoft.com/office/powerpoint/2010/main" val="939639580"/>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a:fillRect l="-6000" r="-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05790B-0274-4DF1-AF23-E279F4AB744C}"/>
              </a:ext>
            </a:extLst>
          </p:cNvPr>
          <p:cNvSpPr/>
          <p:nvPr/>
        </p:nvSpPr>
        <p:spPr>
          <a:xfrm>
            <a:off x="0" y="0"/>
            <a:ext cx="9144000" cy="6858000"/>
          </a:xfrm>
          <a:prstGeom prst="rect">
            <a:avLst/>
          </a:prstGeom>
          <a:solidFill>
            <a:srgbClr val="5562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AE6580-86F9-4CA8-8CEE-CD3DA47A5CD9}"/>
              </a:ext>
            </a:extLst>
          </p:cNvPr>
          <p:cNvSpPr>
            <a:spLocks noGrp="1"/>
          </p:cNvSpPr>
          <p:nvPr>
            <p:ph type="ctrTitle" idx="4294967295"/>
          </p:nvPr>
        </p:nvSpPr>
        <p:spPr>
          <a:xfrm>
            <a:off x="532503" y="1948967"/>
            <a:ext cx="7772400" cy="3127375"/>
          </a:xfrm>
        </p:spPr>
        <p:txBody>
          <a:bodyPr>
            <a:noAutofit/>
          </a:bodyPr>
          <a:lstStyle/>
          <a:p>
            <a:pPr algn="ctr"/>
            <a:r>
              <a:rPr lang="en-US" sz="6600" dirty="0">
                <a:solidFill>
                  <a:schemeClr val="bg1"/>
                </a:solidFill>
              </a:rPr>
              <a:t>2020 HVAC Distribution Market Research</a:t>
            </a:r>
          </a:p>
        </p:txBody>
      </p:sp>
      <p:sp>
        <p:nvSpPr>
          <p:cNvPr id="3" name="Subtitle 2">
            <a:extLst>
              <a:ext uri="{FF2B5EF4-FFF2-40B4-BE49-F238E27FC236}">
                <a16:creationId xmlns:a16="http://schemas.microsoft.com/office/drawing/2014/main" id="{C90077D7-7173-4BB3-BDEB-42B9DE6DA2E2}"/>
              </a:ext>
            </a:extLst>
          </p:cNvPr>
          <p:cNvSpPr>
            <a:spLocks noGrp="1"/>
          </p:cNvSpPr>
          <p:nvPr>
            <p:ph type="subTitle" idx="4294967295"/>
          </p:nvPr>
        </p:nvSpPr>
        <p:spPr>
          <a:xfrm>
            <a:off x="2840019" y="5712480"/>
            <a:ext cx="3463962" cy="508000"/>
          </a:xfrm>
          <a:ln>
            <a:solidFill>
              <a:schemeClr val="bg1"/>
            </a:solidFill>
          </a:ln>
        </p:spPr>
        <p:txBody>
          <a:bodyPr anchor="ctr">
            <a:noAutofit/>
          </a:bodyPr>
          <a:lstStyle/>
          <a:p>
            <a:pPr marL="0" indent="0" algn="ctr">
              <a:buNone/>
            </a:pPr>
            <a:r>
              <a:rPr lang="en-US" sz="2000" spc="300" dirty="0">
                <a:solidFill>
                  <a:schemeClr val="bg1"/>
                </a:solidFill>
              </a:rPr>
              <a:t>JUNE 2, 2021</a:t>
            </a:r>
          </a:p>
        </p:txBody>
      </p:sp>
      <p:cxnSp>
        <p:nvCxnSpPr>
          <p:cNvPr id="6" name="Straight Connector 5">
            <a:extLst>
              <a:ext uri="{FF2B5EF4-FFF2-40B4-BE49-F238E27FC236}">
                <a16:creationId xmlns:a16="http://schemas.microsoft.com/office/drawing/2014/main" id="{EA09B406-3B94-45F7-BE89-FBD12740DAB3}"/>
              </a:ext>
            </a:extLst>
          </p:cNvPr>
          <p:cNvCxnSpPr>
            <a:cxnSpLocks/>
            <a:stCxn id="3" idx="1"/>
          </p:cNvCxnSpPr>
          <p:nvPr/>
        </p:nvCxnSpPr>
        <p:spPr>
          <a:xfrm flipH="1">
            <a:off x="0" y="5966480"/>
            <a:ext cx="2840019"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8" name="Straight Connector 7">
            <a:extLst>
              <a:ext uri="{FF2B5EF4-FFF2-40B4-BE49-F238E27FC236}">
                <a16:creationId xmlns:a16="http://schemas.microsoft.com/office/drawing/2014/main" id="{10575098-22D9-4BC2-AA1F-C5468A37CA62}"/>
              </a:ext>
            </a:extLst>
          </p:cNvPr>
          <p:cNvCxnSpPr>
            <a:cxnSpLocks/>
          </p:cNvCxnSpPr>
          <p:nvPr/>
        </p:nvCxnSpPr>
        <p:spPr>
          <a:xfrm flipH="1">
            <a:off x="6303981" y="5966480"/>
            <a:ext cx="2840019" cy="0"/>
          </a:xfrm>
          <a:prstGeom prst="line">
            <a:avLst/>
          </a:prstGeom>
        </p:spPr>
        <p:style>
          <a:lnRef idx="1">
            <a:schemeClr val="accent6"/>
          </a:lnRef>
          <a:fillRef idx="0">
            <a:schemeClr val="accent6"/>
          </a:fillRef>
          <a:effectRef idx="0">
            <a:schemeClr val="accent6"/>
          </a:effectRef>
          <a:fontRef idx="minor">
            <a:schemeClr val="tx1"/>
          </a:fontRef>
        </p:style>
      </p:cxnSp>
      <p:sp>
        <p:nvSpPr>
          <p:cNvPr id="9" name="Isosceles Triangle 8">
            <a:extLst>
              <a:ext uri="{FF2B5EF4-FFF2-40B4-BE49-F238E27FC236}">
                <a16:creationId xmlns:a16="http://schemas.microsoft.com/office/drawing/2014/main" id="{D139E482-BB10-4953-A127-E0A69A52658C}"/>
              </a:ext>
            </a:extLst>
          </p:cNvPr>
          <p:cNvSpPr/>
          <p:nvPr/>
        </p:nvSpPr>
        <p:spPr>
          <a:xfrm rot="10800000">
            <a:off x="3481137" y="-2"/>
            <a:ext cx="2181724" cy="1418665"/>
          </a:xfrm>
          <a:prstGeom prst="triangle">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Logo&#10;&#10;Description automatically generated">
            <a:extLst>
              <a:ext uri="{FF2B5EF4-FFF2-40B4-BE49-F238E27FC236}">
                <a16:creationId xmlns:a16="http://schemas.microsoft.com/office/drawing/2014/main" id="{FB6F0AAA-A614-4CCE-B9FE-3C01DDB68AD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27289" y="129348"/>
            <a:ext cx="1089420" cy="983271"/>
          </a:xfrm>
          <a:prstGeom prst="rect">
            <a:avLst/>
          </a:prstGeom>
        </p:spPr>
      </p:pic>
    </p:spTree>
    <p:extLst>
      <p:ext uri="{BB962C8B-B14F-4D97-AF65-F5344CB8AC3E}">
        <p14:creationId xmlns:p14="http://schemas.microsoft.com/office/powerpoint/2010/main" val="3004018408"/>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C357991-6BF5-43B4-8D20-7DFFA933358D}"/>
              </a:ext>
            </a:extLst>
          </p:cNvPr>
          <p:cNvSpPr>
            <a:spLocks noGrp="1"/>
          </p:cNvSpPr>
          <p:nvPr>
            <p:ph type="sldNum" sz="quarter" idx="12"/>
          </p:nvPr>
        </p:nvSpPr>
        <p:spPr/>
        <p:txBody>
          <a:bodyPr/>
          <a:lstStyle/>
          <a:p>
            <a:fld id="{41C644E9-0293-45DE-AABA-2E18EB19508A}" type="slidenum">
              <a:rPr lang="en-US" smtClean="0"/>
              <a:t>4</a:t>
            </a:fld>
            <a:endParaRPr lang="en-US"/>
          </a:p>
        </p:txBody>
      </p:sp>
      <p:sp>
        <p:nvSpPr>
          <p:cNvPr id="5" name="Content Placeholder 4">
            <a:extLst>
              <a:ext uri="{FF2B5EF4-FFF2-40B4-BE49-F238E27FC236}">
                <a16:creationId xmlns:a16="http://schemas.microsoft.com/office/drawing/2014/main" id="{1C25BE97-5978-4FCB-B14F-C3FDBC48FBAF}"/>
              </a:ext>
            </a:extLst>
          </p:cNvPr>
          <p:cNvSpPr>
            <a:spLocks noGrp="1"/>
          </p:cNvSpPr>
          <p:nvPr>
            <p:ph idx="4294967295"/>
          </p:nvPr>
        </p:nvSpPr>
        <p:spPr>
          <a:xfrm>
            <a:off x="5069114" y="1034898"/>
            <a:ext cx="3446236" cy="1268721"/>
          </a:xfrm>
        </p:spPr>
        <p:txBody>
          <a:bodyPr anchor="ctr">
            <a:normAutofit fontScale="92500"/>
          </a:bodyPr>
          <a:lstStyle/>
          <a:p>
            <a:pPr marL="0" indent="0">
              <a:buNone/>
            </a:pPr>
            <a:r>
              <a:rPr lang="en-US" sz="3200" spc="0" dirty="0">
                <a:solidFill>
                  <a:schemeClr val="tx2"/>
                </a:solidFill>
              </a:rPr>
              <a:t>High Level Interview Findings</a:t>
            </a:r>
          </a:p>
        </p:txBody>
      </p:sp>
      <p:sp>
        <p:nvSpPr>
          <p:cNvPr id="4" name="Title 3">
            <a:extLst>
              <a:ext uri="{FF2B5EF4-FFF2-40B4-BE49-F238E27FC236}">
                <a16:creationId xmlns:a16="http://schemas.microsoft.com/office/drawing/2014/main" id="{3177166C-9412-4DD8-A5F7-D3DDF01ECE30}"/>
              </a:ext>
            </a:extLst>
          </p:cNvPr>
          <p:cNvSpPr>
            <a:spLocks noGrp="1"/>
          </p:cNvSpPr>
          <p:nvPr>
            <p:ph type="title"/>
          </p:nvPr>
        </p:nvSpPr>
        <p:spPr>
          <a:xfrm>
            <a:off x="491318" y="3002990"/>
            <a:ext cx="3643954" cy="852020"/>
          </a:xfrm>
        </p:spPr>
        <p:txBody>
          <a:bodyPr>
            <a:normAutofit/>
          </a:bodyPr>
          <a:lstStyle/>
          <a:p>
            <a:r>
              <a:rPr lang="en-US" sz="5400" dirty="0"/>
              <a:t>Agenda</a:t>
            </a:r>
          </a:p>
        </p:txBody>
      </p:sp>
      <p:sp>
        <p:nvSpPr>
          <p:cNvPr id="2" name="Oval 1">
            <a:extLst>
              <a:ext uri="{FF2B5EF4-FFF2-40B4-BE49-F238E27FC236}">
                <a16:creationId xmlns:a16="http://schemas.microsoft.com/office/drawing/2014/main" id="{3FAA758A-756E-4046-96B2-11158A29BD79}"/>
              </a:ext>
            </a:extLst>
          </p:cNvPr>
          <p:cNvSpPr/>
          <p:nvPr/>
        </p:nvSpPr>
        <p:spPr>
          <a:xfrm>
            <a:off x="3842874" y="1034898"/>
            <a:ext cx="914400" cy="914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1</a:t>
            </a:r>
          </a:p>
        </p:txBody>
      </p:sp>
      <p:sp>
        <p:nvSpPr>
          <p:cNvPr id="7" name="Oval 6">
            <a:extLst>
              <a:ext uri="{FF2B5EF4-FFF2-40B4-BE49-F238E27FC236}">
                <a16:creationId xmlns:a16="http://schemas.microsoft.com/office/drawing/2014/main" id="{618CF18E-A03D-4F8C-A94D-431EF9FB0C4F}"/>
              </a:ext>
            </a:extLst>
          </p:cNvPr>
          <p:cNvSpPr/>
          <p:nvPr/>
        </p:nvSpPr>
        <p:spPr>
          <a:xfrm>
            <a:off x="3842874" y="2672749"/>
            <a:ext cx="914400" cy="914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2</a:t>
            </a:r>
          </a:p>
        </p:txBody>
      </p:sp>
      <p:sp>
        <p:nvSpPr>
          <p:cNvPr id="8" name="Content Placeholder 4">
            <a:extLst>
              <a:ext uri="{FF2B5EF4-FFF2-40B4-BE49-F238E27FC236}">
                <a16:creationId xmlns:a16="http://schemas.microsoft.com/office/drawing/2014/main" id="{EEA872B3-8E93-410F-AE41-5864A05335A7}"/>
              </a:ext>
            </a:extLst>
          </p:cNvPr>
          <p:cNvSpPr>
            <a:spLocks noGrp="1"/>
          </p:cNvSpPr>
          <p:nvPr>
            <p:ph idx="4294967295"/>
          </p:nvPr>
        </p:nvSpPr>
        <p:spPr>
          <a:xfrm>
            <a:off x="5066600" y="4310600"/>
            <a:ext cx="3805474" cy="1268721"/>
          </a:xfrm>
        </p:spPr>
        <p:txBody>
          <a:bodyPr anchor="ctr">
            <a:normAutofit/>
          </a:bodyPr>
          <a:lstStyle/>
          <a:p>
            <a:pPr marL="0" indent="0">
              <a:buNone/>
            </a:pPr>
            <a:r>
              <a:rPr lang="en-US" sz="3200" spc="0" dirty="0">
                <a:solidFill>
                  <a:schemeClr val="tx2"/>
                </a:solidFill>
              </a:rPr>
              <a:t>Insights: Commercial Market</a:t>
            </a:r>
          </a:p>
        </p:txBody>
      </p:sp>
      <p:sp>
        <p:nvSpPr>
          <p:cNvPr id="9" name="Content Placeholder 4">
            <a:extLst>
              <a:ext uri="{FF2B5EF4-FFF2-40B4-BE49-F238E27FC236}">
                <a16:creationId xmlns:a16="http://schemas.microsoft.com/office/drawing/2014/main" id="{83F9264F-8D8C-473E-9959-0753CFAF8B2B}"/>
              </a:ext>
            </a:extLst>
          </p:cNvPr>
          <p:cNvSpPr>
            <a:spLocks noGrp="1"/>
          </p:cNvSpPr>
          <p:nvPr>
            <p:ph idx="4294967295"/>
          </p:nvPr>
        </p:nvSpPr>
        <p:spPr>
          <a:xfrm>
            <a:off x="5066600" y="2809064"/>
            <a:ext cx="3643954" cy="996091"/>
          </a:xfrm>
        </p:spPr>
        <p:txBody>
          <a:bodyPr anchor="ctr">
            <a:noAutofit/>
          </a:bodyPr>
          <a:lstStyle/>
          <a:p>
            <a:pPr marL="0" indent="0">
              <a:buNone/>
            </a:pPr>
            <a:r>
              <a:rPr lang="en-US" sz="3200" spc="0" dirty="0">
                <a:solidFill>
                  <a:schemeClr val="tx2"/>
                </a:solidFill>
              </a:rPr>
              <a:t>Insights: Residential Market</a:t>
            </a:r>
          </a:p>
        </p:txBody>
      </p:sp>
      <p:sp>
        <p:nvSpPr>
          <p:cNvPr id="10" name="Oval 9">
            <a:extLst>
              <a:ext uri="{FF2B5EF4-FFF2-40B4-BE49-F238E27FC236}">
                <a16:creationId xmlns:a16="http://schemas.microsoft.com/office/drawing/2014/main" id="{DCFA4899-0909-4037-8331-0239BC85EF82}"/>
              </a:ext>
            </a:extLst>
          </p:cNvPr>
          <p:cNvSpPr/>
          <p:nvPr/>
        </p:nvSpPr>
        <p:spPr>
          <a:xfrm>
            <a:off x="3840360" y="4310600"/>
            <a:ext cx="914400" cy="914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3</a:t>
            </a:r>
          </a:p>
        </p:txBody>
      </p:sp>
    </p:spTree>
    <p:extLst>
      <p:ext uri="{BB962C8B-B14F-4D97-AF65-F5344CB8AC3E}">
        <p14:creationId xmlns:p14="http://schemas.microsoft.com/office/powerpoint/2010/main" val="3438857611"/>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5FA22E2-BC7C-4BF1-B8D6-952838C5067A}"/>
              </a:ext>
            </a:extLst>
          </p:cNvPr>
          <p:cNvSpPr>
            <a:spLocks noGrp="1"/>
          </p:cNvSpPr>
          <p:nvPr>
            <p:ph type="title"/>
          </p:nvPr>
        </p:nvSpPr>
        <p:spPr/>
        <p:txBody>
          <a:bodyPr/>
          <a:lstStyle/>
          <a:p>
            <a:r>
              <a:rPr lang="en-US" dirty="0"/>
              <a:t>High Level Interview Findings</a:t>
            </a:r>
          </a:p>
        </p:txBody>
      </p:sp>
      <p:sp>
        <p:nvSpPr>
          <p:cNvPr id="4" name="Slide Number Placeholder 3">
            <a:extLst>
              <a:ext uri="{FF2B5EF4-FFF2-40B4-BE49-F238E27FC236}">
                <a16:creationId xmlns:a16="http://schemas.microsoft.com/office/drawing/2014/main" id="{C5CF3CD6-82AA-4D78-B90A-FD63D59A4B3B}"/>
              </a:ext>
            </a:extLst>
          </p:cNvPr>
          <p:cNvSpPr>
            <a:spLocks noGrp="1"/>
          </p:cNvSpPr>
          <p:nvPr>
            <p:ph type="sldNum" sz="quarter" idx="12"/>
          </p:nvPr>
        </p:nvSpPr>
        <p:spPr/>
        <p:txBody>
          <a:bodyPr/>
          <a:lstStyle/>
          <a:p>
            <a:fld id="{41C644E9-0293-45DE-AABA-2E18EB19508A}" type="slidenum">
              <a:rPr lang="en-US" smtClean="0"/>
              <a:pPr/>
              <a:t>5</a:t>
            </a:fld>
            <a:endParaRPr lang="en-US" dirty="0"/>
          </a:p>
        </p:txBody>
      </p:sp>
      <p:sp>
        <p:nvSpPr>
          <p:cNvPr id="6" name="Oval 5">
            <a:extLst>
              <a:ext uri="{FF2B5EF4-FFF2-40B4-BE49-F238E27FC236}">
                <a16:creationId xmlns:a16="http://schemas.microsoft.com/office/drawing/2014/main" id="{0E47C7EC-35CA-4647-9DD2-57EDA64A99B8}"/>
              </a:ext>
            </a:extLst>
          </p:cNvPr>
          <p:cNvSpPr/>
          <p:nvPr/>
        </p:nvSpPr>
        <p:spPr>
          <a:xfrm>
            <a:off x="633412" y="1864865"/>
            <a:ext cx="914400" cy="914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1</a:t>
            </a:r>
          </a:p>
        </p:txBody>
      </p:sp>
    </p:spTree>
    <p:extLst>
      <p:ext uri="{BB962C8B-B14F-4D97-AF65-F5344CB8AC3E}">
        <p14:creationId xmlns:p14="http://schemas.microsoft.com/office/powerpoint/2010/main" val="2118706196"/>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Diagram, engineering drawing&#10;&#10;Description automatically generated">
            <a:extLst>
              <a:ext uri="{FF2B5EF4-FFF2-40B4-BE49-F238E27FC236}">
                <a16:creationId xmlns:a16="http://schemas.microsoft.com/office/drawing/2014/main" id="{8B513BBA-637E-4D7A-AEE5-0F37E46FEC1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50301" r="5254"/>
          <a:stretch/>
        </p:blipFill>
        <p:spPr>
          <a:xfrm>
            <a:off x="0" y="0"/>
            <a:ext cx="4572000" cy="6858001"/>
          </a:xfrm>
          <a:prstGeom prst="rect">
            <a:avLst/>
          </a:prstGeom>
        </p:spPr>
      </p:pic>
      <p:sp>
        <p:nvSpPr>
          <p:cNvPr id="9" name="Rectangle 8">
            <a:extLst>
              <a:ext uri="{FF2B5EF4-FFF2-40B4-BE49-F238E27FC236}">
                <a16:creationId xmlns:a16="http://schemas.microsoft.com/office/drawing/2014/main" id="{4C9E147A-071E-416F-B127-A55BAE00D571}"/>
              </a:ext>
            </a:extLst>
          </p:cNvPr>
          <p:cNvSpPr/>
          <p:nvPr/>
        </p:nvSpPr>
        <p:spPr>
          <a:xfrm>
            <a:off x="0" y="2"/>
            <a:ext cx="4572000" cy="6857998"/>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8A616DCF-74E4-4D10-96B1-07022955CB3F}"/>
              </a:ext>
            </a:extLst>
          </p:cNvPr>
          <p:cNvSpPr>
            <a:spLocks noGrp="1"/>
          </p:cNvSpPr>
          <p:nvPr>
            <p:ph type="sldNum" sz="quarter" idx="12"/>
          </p:nvPr>
        </p:nvSpPr>
        <p:spPr/>
        <p:txBody>
          <a:bodyPr/>
          <a:lstStyle/>
          <a:p>
            <a:fld id="{41C644E9-0293-45DE-AABA-2E18EB19508A}" type="slidenum">
              <a:rPr lang="en-US" smtClean="0"/>
              <a:pPr/>
              <a:t>6</a:t>
            </a:fld>
            <a:endParaRPr lang="en-US" dirty="0"/>
          </a:p>
        </p:txBody>
      </p:sp>
      <p:sp>
        <p:nvSpPr>
          <p:cNvPr id="2" name="Content Placeholder 1">
            <a:extLst>
              <a:ext uri="{FF2B5EF4-FFF2-40B4-BE49-F238E27FC236}">
                <a16:creationId xmlns:a16="http://schemas.microsoft.com/office/drawing/2014/main" id="{C2A28F00-31DC-4D64-8202-637D71548C85}"/>
              </a:ext>
            </a:extLst>
          </p:cNvPr>
          <p:cNvSpPr>
            <a:spLocks noGrp="1"/>
          </p:cNvSpPr>
          <p:nvPr>
            <p:ph idx="4294967295"/>
          </p:nvPr>
        </p:nvSpPr>
        <p:spPr>
          <a:xfrm>
            <a:off x="4855060" y="0"/>
            <a:ext cx="4116816" cy="6858000"/>
          </a:xfrm>
        </p:spPr>
        <p:txBody>
          <a:bodyPr anchor="ctr">
            <a:noAutofit/>
          </a:bodyPr>
          <a:lstStyle/>
          <a:p>
            <a:pPr marL="457200" lvl="1" indent="0">
              <a:spcBef>
                <a:spcPts val="1800"/>
              </a:spcBef>
              <a:spcAft>
                <a:spcPts val="1800"/>
              </a:spcAft>
              <a:buClr>
                <a:schemeClr val="tx2">
                  <a:lumMod val="40000"/>
                  <a:lumOff val="60000"/>
                </a:schemeClr>
              </a:buClr>
              <a:buSzPct val="110000"/>
              <a:buNone/>
            </a:pPr>
            <a:r>
              <a:rPr lang="en-US" sz="2200" spc="0" dirty="0"/>
              <a:t>Consolidation and blurred roles in supply chain</a:t>
            </a:r>
          </a:p>
          <a:p>
            <a:pPr marL="457200" lvl="1" indent="0">
              <a:spcBef>
                <a:spcPts val="1800"/>
              </a:spcBef>
              <a:spcAft>
                <a:spcPts val="1800"/>
              </a:spcAft>
              <a:buClr>
                <a:schemeClr val="tx2">
                  <a:lumMod val="40000"/>
                  <a:lumOff val="60000"/>
                </a:schemeClr>
              </a:buClr>
              <a:buSzPct val="110000"/>
              <a:buNone/>
            </a:pPr>
            <a:r>
              <a:rPr lang="en-US" sz="2200" spc="0" dirty="0"/>
              <a:t>Expected market demand for performance and efficiency</a:t>
            </a:r>
          </a:p>
          <a:p>
            <a:pPr marL="457200" lvl="1" indent="0">
              <a:spcBef>
                <a:spcPts val="1800"/>
              </a:spcBef>
              <a:spcAft>
                <a:spcPts val="1800"/>
              </a:spcAft>
              <a:buClr>
                <a:schemeClr val="tx2">
                  <a:lumMod val="40000"/>
                  <a:lumOff val="60000"/>
                </a:schemeClr>
              </a:buClr>
              <a:buSzPct val="110000"/>
              <a:buNone/>
            </a:pPr>
            <a:r>
              <a:rPr lang="en-US" sz="2200" spc="0" dirty="0"/>
              <a:t>Proliferating electrification &amp; climate change policies</a:t>
            </a:r>
          </a:p>
          <a:p>
            <a:pPr marL="457200" lvl="1" indent="0">
              <a:spcBef>
                <a:spcPts val="1800"/>
              </a:spcBef>
              <a:spcAft>
                <a:spcPts val="1800"/>
              </a:spcAft>
              <a:buClr>
                <a:schemeClr val="tx2">
                  <a:lumMod val="40000"/>
                  <a:lumOff val="60000"/>
                </a:schemeClr>
              </a:buClr>
              <a:buSzPct val="110000"/>
              <a:buNone/>
            </a:pPr>
            <a:r>
              <a:rPr lang="en-US" sz="2200" spc="0" dirty="0"/>
              <a:t>Pandemic-driven focus air quality</a:t>
            </a:r>
          </a:p>
        </p:txBody>
      </p:sp>
      <p:sp>
        <p:nvSpPr>
          <p:cNvPr id="3" name="Title 2">
            <a:extLst>
              <a:ext uri="{FF2B5EF4-FFF2-40B4-BE49-F238E27FC236}">
                <a16:creationId xmlns:a16="http://schemas.microsoft.com/office/drawing/2014/main" id="{C1D377A7-7C91-4C55-B5A8-AF9E02980080}"/>
              </a:ext>
            </a:extLst>
          </p:cNvPr>
          <p:cNvSpPr>
            <a:spLocks noGrp="1"/>
          </p:cNvSpPr>
          <p:nvPr>
            <p:ph type="title" idx="4294967295"/>
          </p:nvPr>
        </p:nvSpPr>
        <p:spPr>
          <a:xfrm>
            <a:off x="497541" y="977191"/>
            <a:ext cx="3576918" cy="1238250"/>
          </a:xfrm>
        </p:spPr>
        <p:txBody>
          <a:bodyPr>
            <a:normAutofit fontScale="90000"/>
          </a:bodyPr>
          <a:lstStyle/>
          <a:p>
            <a:r>
              <a:rPr lang="en-US" b="0" dirty="0">
                <a:solidFill>
                  <a:schemeClr val="bg1"/>
                </a:solidFill>
              </a:rPr>
              <a:t>Overarching Findings</a:t>
            </a:r>
          </a:p>
        </p:txBody>
      </p:sp>
      <p:sp>
        <p:nvSpPr>
          <p:cNvPr id="8" name="TextBox 7">
            <a:extLst>
              <a:ext uri="{FF2B5EF4-FFF2-40B4-BE49-F238E27FC236}">
                <a16:creationId xmlns:a16="http://schemas.microsoft.com/office/drawing/2014/main" id="{0628228B-3CB2-4F2C-A172-A042A257EF44}"/>
              </a:ext>
            </a:extLst>
          </p:cNvPr>
          <p:cNvSpPr txBox="1"/>
          <p:nvPr/>
        </p:nvSpPr>
        <p:spPr>
          <a:xfrm>
            <a:off x="497541" y="2589870"/>
            <a:ext cx="3576918" cy="2123658"/>
          </a:xfrm>
          <a:prstGeom prst="rect">
            <a:avLst/>
          </a:prstGeom>
          <a:noFill/>
        </p:spPr>
        <p:txBody>
          <a:bodyPr wrap="square">
            <a:spAutoFit/>
          </a:bodyPr>
          <a:lstStyle/>
          <a:p>
            <a:r>
              <a:rPr lang="en-US" sz="4400" b="1" dirty="0">
                <a:solidFill>
                  <a:schemeClr val="bg1"/>
                </a:solidFill>
              </a:rPr>
              <a:t>Contacts focused on adapting to:</a:t>
            </a:r>
          </a:p>
        </p:txBody>
      </p:sp>
      <p:cxnSp>
        <p:nvCxnSpPr>
          <p:cNvPr id="14" name="Straight Connector 13">
            <a:extLst>
              <a:ext uri="{FF2B5EF4-FFF2-40B4-BE49-F238E27FC236}">
                <a16:creationId xmlns:a16="http://schemas.microsoft.com/office/drawing/2014/main" id="{C25579D6-3932-490A-AB9C-775A04DABCA9}"/>
              </a:ext>
            </a:extLst>
          </p:cNvPr>
          <p:cNvCxnSpPr/>
          <p:nvPr/>
        </p:nvCxnSpPr>
        <p:spPr>
          <a:xfrm>
            <a:off x="645458" y="2402655"/>
            <a:ext cx="1194099" cy="0"/>
          </a:xfrm>
          <a:prstGeom prst="line">
            <a:avLst/>
          </a:prstGeom>
          <a:ln w="57150">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5A9C7365-7285-4F56-963F-6EC21E5E9862}"/>
              </a:ext>
            </a:extLst>
          </p:cNvPr>
          <p:cNvSpPr/>
          <p:nvPr/>
        </p:nvSpPr>
        <p:spPr>
          <a:xfrm>
            <a:off x="4725970" y="1247597"/>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91FB65-CE7C-48D9-8B3C-1058070F2B3B}"/>
              </a:ext>
            </a:extLst>
          </p:cNvPr>
          <p:cNvSpPr/>
          <p:nvPr/>
        </p:nvSpPr>
        <p:spPr>
          <a:xfrm>
            <a:off x="4725969" y="2328110"/>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1E69163E-9E30-4618-9E2D-F67BBA4002DB}"/>
              </a:ext>
            </a:extLst>
          </p:cNvPr>
          <p:cNvSpPr/>
          <p:nvPr/>
        </p:nvSpPr>
        <p:spPr>
          <a:xfrm>
            <a:off x="4725967" y="3770530"/>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922C6FB-C0D1-4D48-85DD-6F43E9111D69}"/>
              </a:ext>
            </a:extLst>
          </p:cNvPr>
          <p:cNvSpPr/>
          <p:nvPr/>
        </p:nvSpPr>
        <p:spPr>
          <a:xfrm>
            <a:off x="4731872" y="5035909"/>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Link with solid fill">
            <a:extLst>
              <a:ext uri="{FF2B5EF4-FFF2-40B4-BE49-F238E27FC236}">
                <a16:creationId xmlns:a16="http://schemas.microsoft.com/office/drawing/2014/main" id="{D26DD850-A142-4018-8179-CC72D1D0DC00}"/>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4767115" y="1310571"/>
            <a:ext cx="457200" cy="457200"/>
          </a:xfrm>
          <a:prstGeom prst="rect">
            <a:avLst/>
          </a:prstGeom>
        </p:spPr>
      </p:pic>
      <p:pic>
        <p:nvPicPr>
          <p:cNvPr id="22" name="Graphic 21" descr="Flying Money with solid fill">
            <a:extLst>
              <a:ext uri="{FF2B5EF4-FFF2-40B4-BE49-F238E27FC236}">
                <a16:creationId xmlns:a16="http://schemas.microsoft.com/office/drawing/2014/main" id="{68C1259C-A596-4360-A1B5-DD085C42EB8F}"/>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4797595" y="2392620"/>
            <a:ext cx="411480" cy="411480"/>
          </a:xfrm>
          <a:prstGeom prst="rect">
            <a:avLst/>
          </a:prstGeom>
        </p:spPr>
      </p:pic>
      <p:pic>
        <p:nvPicPr>
          <p:cNvPr id="26" name="Graphic 25" descr="Badge Tick with solid fill">
            <a:extLst>
              <a:ext uri="{FF2B5EF4-FFF2-40B4-BE49-F238E27FC236}">
                <a16:creationId xmlns:a16="http://schemas.microsoft.com/office/drawing/2014/main" id="{F1B71D48-45C8-44FF-AA5D-31F8DF856D62}"/>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p:blipFill>
        <p:spPr>
          <a:xfrm>
            <a:off x="4767115" y="3816250"/>
            <a:ext cx="457200" cy="457200"/>
          </a:xfrm>
          <a:prstGeom prst="rect">
            <a:avLst/>
          </a:prstGeom>
        </p:spPr>
      </p:pic>
      <p:pic>
        <p:nvPicPr>
          <p:cNvPr id="28" name="Graphic 27" descr="Cloud with solid fill">
            <a:extLst>
              <a:ext uri="{FF2B5EF4-FFF2-40B4-BE49-F238E27FC236}">
                <a16:creationId xmlns:a16="http://schemas.microsoft.com/office/drawing/2014/main" id="{104F3E94-5086-485A-8703-F387DD60B962}"/>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xmlns="" r:embed="rId11"/>
              </a:ext>
            </a:extLst>
          </a:blip>
          <a:stretch>
            <a:fillRect/>
          </a:stretch>
        </p:blipFill>
        <p:spPr>
          <a:xfrm>
            <a:off x="4774735" y="5047632"/>
            <a:ext cx="457200" cy="457200"/>
          </a:xfrm>
          <a:prstGeom prst="rect">
            <a:avLst/>
          </a:prstGeom>
        </p:spPr>
      </p:pic>
    </p:spTree>
    <p:extLst>
      <p:ext uri="{BB962C8B-B14F-4D97-AF65-F5344CB8AC3E}">
        <p14:creationId xmlns:p14="http://schemas.microsoft.com/office/powerpoint/2010/main" val="1181374344"/>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9ACAF30-1491-449B-BB38-5418983EFEEE}"/>
              </a:ext>
            </a:extLst>
          </p:cNvPr>
          <p:cNvSpPr>
            <a:spLocks noGrp="1"/>
          </p:cNvSpPr>
          <p:nvPr>
            <p:ph sz="half" idx="2"/>
          </p:nvPr>
        </p:nvSpPr>
        <p:spPr>
          <a:xfrm>
            <a:off x="1099596" y="4213185"/>
            <a:ext cx="8044404" cy="1215342"/>
          </a:xfrm>
          <a:solidFill>
            <a:srgbClr val="F3F7D5">
              <a:alpha val="40000"/>
            </a:srgbClr>
          </a:solidFill>
        </p:spPr>
        <p:txBody>
          <a:bodyPr lIns="640080" anchor="ctr"/>
          <a:lstStyle/>
          <a:p>
            <a:pPr marL="0" indent="0">
              <a:buNone/>
            </a:pPr>
            <a:r>
              <a:rPr lang="en-US" dirty="0">
                <a:solidFill>
                  <a:schemeClr val="bg1"/>
                </a:solidFill>
              </a:rPr>
              <a:t>Expanded Heat Pump Applications</a:t>
            </a:r>
          </a:p>
        </p:txBody>
      </p:sp>
      <p:sp>
        <p:nvSpPr>
          <p:cNvPr id="2" name="Content Placeholder 1">
            <a:extLst>
              <a:ext uri="{FF2B5EF4-FFF2-40B4-BE49-F238E27FC236}">
                <a16:creationId xmlns:a16="http://schemas.microsoft.com/office/drawing/2014/main" id="{B647921E-3964-4C31-AFD5-FD71C7A75DA6}"/>
              </a:ext>
            </a:extLst>
          </p:cNvPr>
          <p:cNvSpPr>
            <a:spLocks noGrp="1"/>
          </p:cNvSpPr>
          <p:nvPr>
            <p:ph type="title"/>
          </p:nvPr>
        </p:nvSpPr>
        <p:spPr>
          <a:xfrm>
            <a:off x="478179" y="451052"/>
            <a:ext cx="7886700" cy="1238014"/>
          </a:xfrm>
        </p:spPr>
        <p:txBody>
          <a:bodyPr anchor="b">
            <a:noAutofit/>
          </a:bodyPr>
          <a:lstStyle/>
          <a:p>
            <a:r>
              <a:rPr lang="en-US" sz="4000" dirty="0"/>
              <a:t>Two Emerging Heat Pump Trends</a:t>
            </a:r>
          </a:p>
        </p:txBody>
      </p:sp>
      <p:sp>
        <p:nvSpPr>
          <p:cNvPr id="12" name="Content Placeholder 4">
            <a:extLst>
              <a:ext uri="{FF2B5EF4-FFF2-40B4-BE49-F238E27FC236}">
                <a16:creationId xmlns:a16="http://schemas.microsoft.com/office/drawing/2014/main" id="{F2667791-F6A3-470D-8FB6-8DD104CA7947}"/>
              </a:ext>
            </a:extLst>
          </p:cNvPr>
          <p:cNvSpPr txBox="1">
            <a:spLocks/>
          </p:cNvSpPr>
          <p:nvPr/>
        </p:nvSpPr>
        <p:spPr>
          <a:xfrm>
            <a:off x="1099596" y="2407532"/>
            <a:ext cx="8044404" cy="1215343"/>
          </a:xfrm>
          <a:prstGeom prst="rect">
            <a:avLst/>
          </a:prstGeom>
          <a:solidFill>
            <a:srgbClr val="CEF5F8">
              <a:alpha val="40000"/>
            </a:srgbClr>
          </a:solidFill>
        </p:spPr>
        <p:txBody>
          <a:bodyPr vert="horz" lIns="640080" tIns="45720" rIns="91440" bIns="45720" rtlCol="0" anchor="ctr">
            <a:normAutofit/>
          </a:bodyPr>
          <a:lstStyle>
            <a:lvl1pPr marL="228600" indent="-228600" algn="l" defTabSz="914400" rtl="0" eaLnBrk="1" latinLnBrk="0" hangingPunct="1">
              <a:lnSpc>
                <a:spcPct val="100000"/>
              </a:lnSpc>
              <a:spcBef>
                <a:spcPts val="1000"/>
              </a:spcBef>
              <a:spcAft>
                <a:spcPts val="600"/>
              </a:spcAft>
              <a:buClr>
                <a:schemeClr val="accent4"/>
              </a:buClr>
              <a:buFont typeface="Helvetica" panose="020B0604020202020204" pitchFamily="34" charset="0"/>
              <a:buChar char="›"/>
              <a:defRPr sz="2800" kern="1200" spc="50" baseline="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2400" kern="1200" spc="50" baseline="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600"/>
              </a:spcAft>
              <a:buClr>
                <a:schemeClr val="tx2"/>
              </a:buClr>
              <a:buFont typeface="Helvetica" panose="020B0604020202020204" pitchFamily="34" charset="0"/>
              <a:buChar char="›"/>
              <a:defRPr sz="2000" kern="1200" spc="50" baseline="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600"/>
              </a:spcAft>
              <a:buClr>
                <a:schemeClr val="accent4"/>
              </a:buClr>
              <a:buFont typeface="Arial" panose="020B0604020202020204" pitchFamily="34" charset="0"/>
              <a:buChar char="•"/>
              <a:defRPr sz="1800" kern="1200" spc="50" baseline="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8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Helvetica" panose="020B0604020202020204" pitchFamily="34" charset="0"/>
              <a:buNone/>
            </a:pPr>
            <a:r>
              <a:rPr lang="en-US" dirty="0">
                <a:solidFill>
                  <a:schemeClr val="bg1"/>
                </a:solidFill>
              </a:rPr>
              <a:t>Focus on Variable Capacity Heat Pump Applications</a:t>
            </a:r>
          </a:p>
        </p:txBody>
      </p:sp>
      <p:sp>
        <p:nvSpPr>
          <p:cNvPr id="4" name="Slide Number Placeholder 3">
            <a:extLst>
              <a:ext uri="{FF2B5EF4-FFF2-40B4-BE49-F238E27FC236}">
                <a16:creationId xmlns:a16="http://schemas.microsoft.com/office/drawing/2014/main" id="{28C2E2A7-8B62-495E-B490-33D2D5CE0C36}"/>
              </a:ext>
            </a:extLst>
          </p:cNvPr>
          <p:cNvSpPr>
            <a:spLocks noGrp="1"/>
          </p:cNvSpPr>
          <p:nvPr>
            <p:ph type="sldNum" sz="quarter" idx="12"/>
          </p:nvPr>
        </p:nvSpPr>
        <p:spPr/>
        <p:txBody>
          <a:bodyPr anchor="ctr">
            <a:normAutofit/>
          </a:bodyPr>
          <a:lstStyle/>
          <a:p>
            <a:pPr>
              <a:spcAft>
                <a:spcPts val="600"/>
              </a:spcAft>
            </a:pPr>
            <a:fld id="{41C644E9-0293-45DE-AABA-2E18EB19508A}" type="slidenum">
              <a:rPr lang="en-US" smtClean="0"/>
              <a:pPr>
                <a:spcAft>
                  <a:spcPts val="600"/>
                </a:spcAft>
              </a:pPr>
              <a:t>7</a:t>
            </a:fld>
            <a:endParaRPr lang="en-US"/>
          </a:p>
        </p:txBody>
      </p:sp>
      <p:sp>
        <p:nvSpPr>
          <p:cNvPr id="6" name="Flowchart: Off-page Connector 5">
            <a:extLst>
              <a:ext uri="{FF2B5EF4-FFF2-40B4-BE49-F238E27FC236}">
                <a16:creationId xmlns:a16="http://schemas.microsoft.com/office/drawing/2014/main" id="{EBE782D9-CABB-4460-9DE0-09FE8EA510B4}"/>
              </a:ext>
            </a:extLst>
          </p:cNvPr>
          <p:cNvSpPr/>
          <p:nvPr/>
        </p:nvSpPr>
        <p:spPr>
          <a:xfrm rot="16200000">
            <a:off x="168590" y="2240457"/>
            <a:ext cx="1215343" cy="1549494"/>
          </a:xfrm>
          <a:prstGeom prst="flowChartOffpageConnector">
            <a:avLst/>
          </a:prstGeom>
          <a:solidFill>
            <a:schemeClr val="accent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0904E47-3A52-4B70-9547-FB2F1DE4B882}"/>
              </a:ext>
            </a:extLst>
          </p:cNvPr>
          <p:cNvSpPr txBox="1"/>
          <p:nvPr/>
        </p:nvSpPr>
        <p:spPr>
          <a:xfrm>
            <a:off x="365941" y="2407533"/>
            <a:ext cx="502920" cy="1215342"/>
          </a:xfrm>
          <a:prstGeom prst="rect">
            <a:avLst/>
          </a:prstGeom>
          <a:noFill/>
        </p:spPr>
        <p:txBody>
          <a:bodyPr wrap="square" rtlCol="0" anchor="ctr">
            <a:noAutofit/>
          </a:bodyPr>
          <a:lstStyle/>
          <a:p>
            <a:r>
              <a:rPr lang="en-US" sz="4800" b="1" dirty="0">
                <a:solidFill>
                  <a:schemeClr val="accent4">
                    <a:lumMod val="75000"/>
                  </a:schemeClr>
                </a:solidFill>
              </a:rPr>
              <a:t>1</a:t>
            </a:r>
          </a:p>
        </p:txBody>
      </p:sp>
      <p:sp>
        <p:nvSpPr>
          <p:cNvPr id="8" name="Flowchart: Off-page Connector 7">
            <a:extLst>
              <a:ext uri="{FF2B5EF4-FFF2-40B4-BE49-F238E27FC236}">
                <a16:creationId xmlns:a16="http://schemas.microsoft.com/office/drawing/2014/main" id="{6566FA3E-2C4D-4753-BE56-6DFFC6C34D44}"/>
              </a:ext>
            </a:extLst>
          </p:cNvPr>
          <p:cNvSpPr/>
          <p:nvPr/>
        </p:nvSpPr>
        <p:spPr>
          <a:xfrm rot="16200000">
            <a:off x="168591" y="4046108"/>
            <a:ext cx="1215342" cy="1549494"/>
          </a:xfrm>
          <a:prstGeom prst="flowChartOffpageConnector">
            <a:avLst/>
          </a:prstGeom>
          <a:solidFill>
            <a:schemeClr val="accent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1AEC021-2952-4727-B417-2C07D58195E8}"/>
              </a:ext>
            </a:extLst>
          </p:cNvPr>
          <p:cNvSpPr txBox="1"/>
          <p:nvPr/>
        </p:nvSpPr>
        <p:spPr>
          <a:xfrm>
            <a:off x="365941" y="4213184"/>
            <a:ext cx="502920" cy="1215342"/>
          </a:xfrm>
          <a:prstGeom prst="rect">
            <a:avLst/>
          </a:prstGeom>
          <a:noFill/>
        </p:spPr>
        <p:txBody>
          <a:bodyPr wrap="square" rtlCol="0" anchor="ctr">
            <a:noAutofit/>
          </a:bodyPr>
          <a:lstStyle/>
          <a:p>
            <a:r>
              <a:rPr lang="en-US" sz="4800" b="1" dirty="0">
                <a:solidFill>
                  <a:schemeClr val="accent3">
                    <a:lumMod val="75000"/>
                  </a:schemeClr>
                </a:solidFill>
              </a:rPr>
              <a:t>2</a:t>
            </a:r>
          </a:p>
        </p:txBody>
      </p:sp>
    </p:spTree>
    <p:extLst>
      <p:ext uri="{BB962C8B-B14F-4D97-AF65-F5344CB8AC3E}">
        <p14:creationId xmlns:p14="http://schemas.microsoft.com/office/powerpoint/2010/main" val="221979011"/>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FE3D82-5107-4D80-BA89-7EC19E134474}"/>
              </a:ext>
            </a:extLst>
          </p:cNvPr>
          <p:cNvSpPr>
            <a:spLocks noGrp="1"/>
          </p:cNvSpPr>
          <p:nvPr>
            <p:ph type="sldNum" sz="quarter" idx="12"/>
          </p:nvPr>
        </p:nvSpPr>
        <p:spPr/>
        <p:txBody>
          <a:bodyPr/>
          <a:lstStyle/>
          <a:p>
            <a:fld id="{41C644E9-0293-45DE-AABA-2E18EB19508A}" type="slidenum">
              <a:rPr lang="en-US" smtClean="0"/>
              <a:pPr/>
              <a:t>8</a:t>
            </a:fld>
            <a:endParaRPr lang="en-US" dirty="0"/>
          </a:p>
        </p:txBody>
      </p:sp>
      <p:sp>
        <p:nvSpPr>
          <p:cNvPr id="2" name="Content Placeholder 1">
            <a:extLst>
              <a:ext uri="{FF2B5EF4-FFF2-40B4-BE49-F238E27FC236}">
                <a16:creationId xmlns:a16="http://schemas.microsoft.com/office/drawing/2014/main" id="{1F2B3D25-ECD1-4A15-8F8F-E6E7DE32A3F4}"/>
              </a:ext>
            </a:extLst>
          </p:cNvPr>
          <p:cNvSpPr>
            <a:spLocks noGrp="1"/>
          </p:cNvSpPr>
          <p:nvPr>
            <p:ph idx="4294967295"/>
          </p:nvPr>
        </p:nvSpPr>
        <p:spPr>
          <a:xfrm>
            <a:off x="304518" y="2511705"/>
            <a:ext cx="6800820" cy="4027207"/>
          </a:xfrm>
        </p:spPr>
        <p:txBody>
          <a:bodyPr/>
          <a:lstStyle/>
          <a:p>
            <a:pPr lvl="1">
              <a:buClr>
                <a:schemeClr val="accent4"/>
              </a:buClr>
            </a:pPr>
            <a:r>
              <a:rPr lang="en-US" spc="0" dirty="0"/>
              <a:t>VC equipment enabling more efficient system design for variety of equipment</a:t>
            </a:r>
          </a:p>
          <a:p>
            <a:pPr lvl="1">
              <a:buClr>
                <a:schemeClr val="accent4"/>
              </a:buClr>
            </a:pPr>
            <a:endParaRPr lang="en-US" spc="0" dirty="0"/>
          </a:p>
          <a:p>
            <a:pPr lvl="1">
              <a:buClr>
                <a:schemeClr val="accent4"/>
              </a:buClr>
            </a:pPr>
            <a:r>
              <a:rPr lang="en-US" spc="0" dirty="0"/>
              <a:t>Limitations of HSPF and SEER in discerning real-world performance for variable capacity equipment</a:t>
            </a:r>
          </a:p>
          <a:p>
            <a:pPr marL="0" indent="0">
              <a:buNone/>
            </a:pPr>
            <a:endParaRPr lang="en-US" spc="0" dirty="0"/>
          </a:p>
        </p:txBody>
      </p:sp>
      <p:sp>
        <p:nvSpPr>
          <p:cNvPr id="5" name="TextBox 4">
            <a:extLst>
              <a:ext uri="{FF2B5EF4-FFF2-40B4-BE49-F238E27FC236}">
                <a16:creationId xmlns:a16="http://schemas.microsoft.com/office/drawing/2014/main" id="{C57B21EE-7C97-4378-A685-6CFFCBA1EA46}"/>
              </a:ext>
            </a:extLst>
          </p:cNvPr>
          <p:cNvSpPr txBox="1"/>
          <p:nvPr/>
        </p:nvSpPr>
        <p:spPr>
          <a:xfrm>
            <a:off x="3977995" y="1928226"/>
            <a:ext cx="4981410" cy="400110"/>
          </a:xfrm>
          <a:prstGeom prst="rect">
            <a:avLst/>
          </a:prstGeom>
          <a:noFill/>
        </p:spPr>
        <p:txBody>
          <a:bodyPr wrap="square" rtlCol="0">
            <a:spAutoFit/>
          </a:bodyPr>
          <a:lstStyle/>
          <a:p>
            <a:r>
              <a:rPr lang="en-US" sz="2000" i="1" dirty="0">
                <a:solidFill>
                  <a:schemeClr val="tx2"/>
                </a:solidFill>
              </a:rPr>
              <a:t>A tracking challenge going forward? </a:t>
            </a:r>
          </a:p>
        </p:txBody>
      </p:sp>
      <p:sp>
        <p:nvSpPr>
          <p:cNvPr id="11" name="Content Placeholder 4">
            <a:extLst>
              <a:ext uri="{FF2B5EF4-FFF2-40B4-BE49-F238E27FC236}">
                <a16:creationId xmlns:a16="http://schemas.microsoft.com/office/drawing/2014/main" id="{07746C9B-5C14-4764-A09C-E091EAEAC1C2}"/>
              </a:ext>
            </a:extLst>
          </p:cNvPr>
          <p:cNvSpPr txBox="1">
            <a:spLocks/>
          </p:cNvSpPr>
          <p:nvPr/>
        </p:nvSpPr>
        <p:spPr>
          <a:xfrm>
            <a:off x="1099596" y="458241"/>
            <a:ext cx="8044404" cy="1215343"/>
          </a:xfrm>
          <a:prstGeom prst="rect">
            <a:avLst/>
          </a:prstGeom>
          <a:solidFill>
            <a:srgbClr val="CEF5F8">
              <a:alpha val="40000"/>
            </a:srgbClr>
          </a:solidFill>
        </p:spPr>
        <p:txBody>
          <a:bodyPr vert="horz" lIns="640080" tIns="45720" rIns="91440" bIns="45720" rtlCol="0" anchor="ctr">
            <a:normAutofit/>
          </a:bodyPr>
          <a:lstStyle>
            <a:lvl1pPr marL="228600" indent="-228600" algn="l" defTabSz="914400" rtl="0" eaLnBrk="1" latinLnBrk="0" hangingPunct="1">
              <a:lnSpc>
                <a:spcPct val="100000"/>
              </a:lnSpc>
              <a:spcBef>
                <a:spcPts val="1000"/>
              </a:spcBef>
              <a:spcAft>
                <a:spcPts val="600"/>
              </a:spcAft>
              <a:buClr>
                <a:schemeClr val="accent4"/>
              </a:buClr>
              <a:buFont typeface="Helvetica" panose="020B0604020202020204" pitchFamily="34" charset="0"/>
              <a:buChar char="›"/>
              <a:defRPr sz="2800" kern="1200" spc="50" baseline="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2400" kern="1200" spc="50" baseline="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600"/>
              </a:spcAft>
              <a:buClr>
                <a:schemeClr val="tx2"/>
              </a:buClr>
              <a:buFont typeface="Helvetica" panose="020B0604020202020204" pitchFamily="34" charset="0"/>
              <a:buChar char="›"/>
              <a:defRPr sz="2000" kern="1200" spc="50" baseline="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600"/>
              </a:spcAft>
              <a:buClr>
                <a:schemeClr val="accent4"/>
              </a:buClr>
              <a:buFont typeface="Arial" panose="020B0604020202020204" pitchFamily="34" charset="0"/>
              <a:buChar char="•"/>
              <a:defRPr sz="1800" kern="1200" spc="50" baseline="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8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Helvetica" panose="020B0604020202020204" pitchFamily="34" charset="0"/>
              <a:buNone/>
            </a:pPr>
            <a:r>
              <a:rPr lang="en-US" sz="3600" b="1" dirty="0">
                <a:solidFill>
                  <a:schemeClr val="accent4"/>
                </a:solidFill>
              </a:rPr>
              <a:t>Focus on Variable Capacity Heat Pump Applications</a:t>
            </a:r>
          </a:p>
        </p:txBody>
      </p:sp>
      <p:sp>
        <p:nvSpPr>
          <p:cNvPr id="12" name="Flowchart: Off-page Connector 11">
            <a:extLst>
              <a:ext uri="{FF2B5EF4-FFF2-40B4-BE49-F238E27FC236}">
                <a16:creationId xmlns:a16="http://schemas.microsoft.com/office/drawing/2014/main" id="{6133E7F0-EC5C-40DF-A862-EE6FFD44A6D2}"/>
              </a:ext>
            </a:extLst>
          </p:cNvPr>
          <p:cNvSpPr/>
          <p:nvPr/>
        </p:nvSpPr>
        <p:spPr>
          <a:xfrm rot="16200000">
            <a:off x="168590" y="291166"/>
            <a:ext cx="1215343" cy="1549494"/>
          </a:xfrm>
          <a:prstGeom prst="flowChartOffpageConnector">
            <a:avLst/>
          </a:prstGeom>
          <a:solidFill>
            <a:schemeClr val="accent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880F880-B4BB-41B5-9753-A92D8D7FCE26}"/>
              </a:ext>
            </a:extLst>
          </p:cNvPr>
          <p:cNvSpPr txBox="1"/>
          <p:nvPr/>
        </p:nvSpPr>
        <p:spPr>
          <a:xfrm>
            <a:off x="365941" y="458242"/>
            <a:ext cx="502920" cy="1215342"/>
          </a:xfrm>
          <a:prstGeom prst="rect">
            <a:avLst/>
          </a:prstGeom>
          <a:noFill/>
        </p:spPr>
        <p:txBody>
          <a:bodyPr wrap="square" rtlCol="0" anchor="ctr">
            <a:noAutofit/>
          </a:bodyPr>
          <a:lstStyle/>
          <a:p>
            <a:r>
              <a:rPr lang="en-US" sz="4800" b="1" dirty="0">
                <a:solidFill>
                  <a:schemeClr val="accent4">
                    <a:lumMod val="75000"/>
                  </a:schemeClr>
                </a:solidFill>
              </a:rPr>
              <a:t>1</a:t>
            </a:r>
          </a:p>
        </p:txBody>
      </p:sp>
    </p:spTree>
    <p:extLst>
      <p:ext uri="{BB962C8B-B14F-4D97-AF65-F5344CB8AC3E}">
        <p14:creationId xmlns:p14="http://schemas.microsoft.com/office/powerpoint/2010/main" val="2470205870"/>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riedrich MM09YJ 30 Wall-Mounted Ductless Split System with Heat ...">
            <a:extLst>
              <a:ext uri="{FF2B5EF4-FFF2-40B4-BE49-F238E27FC236}">
                <a16:creationId xmlns:a16="http://schemas.microsoft.com/office/drawing/2014/main" id="{FF8D1A26-88B4-4F03-8ACC-EFC77F4B2E0D}"/>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599611" y="2211361"/>
            <a:ext cx="1670636" cy="1856774"/>
          </a:xfrm>
          <a:prstGeom prst="rect">
            <a:avLst/>
          </a:prstGeom>
          <a:noFill/>
          <a:ln>
            <a:noFill/>
          </a:ln>
        </p:spPr>
      </p:pic>
      <p:pic>
        <p:nvPicPr>
          <p:cNvPr id="8" name="Picture 7">
            <a:extLst>
              <a:ext uri="{FF2B5EF4-FFF2-40B4-BE49-F238E27FC236}">
                <a16:creationId xmlns:a16="http://schemas.microsoft.com/office/drawing/2014/main" id="{FADAF99B-30BC-4EF6-B9EE-39FB6626EA9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56281" y="3534450"/>
            <a:ext cx="825442" cy="726621"/>
          </a:xfrm>
          <a:prstGeom prst="rect">
            <a:avLst/>
          </a:prstGeom>
        </p:spPr>
      </p:pic>
      <p:pic>
        <p:nvPicPr>
          <p:cNvPr id="9" name="Picture 8">
            <a:extLst>
              <a:ext uri="{FF2B5EF4-FFF2-40B4-BE49-F238E27FC236}">
                <a16:creationId xmlns:a16="http://schemas.microsoft.com/office/drawing/2014/main" id="{5E3FDF22-AD1D-465B-82C5-11D38B7EB8AE}"/>
              </a:ext>
            </a:extLst>
          </p:cNvPr>
          <p:cNvPicPr/>
          <p:nvPr/>
        </p:nvPicPr>
        <p:blipFill>
          <a:blip r:embed="rId5" cstate="screen">
            <a:extLst>
              <a:ext uri="{BEBA8EAE-BF5A-486C-A8C5-ECC9F3942E4B}">
                <a14:imgProps xmlns:a14="http://schemas.microsoft.com/office/drawing/2010/main">
                  <a14:imgLayer r:embed="rId6">
                    <a14:imgEffect>
                      <a14:brightnessContrast bright="10000"/>
                    </a14:imgEffect>
                  </a14:imgLayer>
                </a14:imgProps>
              </a:ext>
              <a:ext uri="{28A0092B-C50C-407E-A947-70E740481C1C}">
                <a14:useLocalDpi xmlns:a14="http://schemas.microsoft.com/office/drawing/2010/main"/>
              </a:ext>
            </a:extLst>
          </a:blip>
          <a:srcRect/>
          <a:stretch>
            <a:fillRect/>
          </a:stretch>
        </p:blipFill>
        <p:spPr bwMode="auto">
          <a:xfrm>
            <a:off x="5136793" y="2723330"/>
            <a:ext cx="1865427" cy="1622241"/>
          </a:xfrm>
          <a:prstGeom prst="rect">
            <a:avLst/>
          </a:prstGeom>
          <a:noFill/>
        </p:spPr>
      </p:pic>
      <p:pic>
        <p:nvPicPr>
          <p:cNvPr id="10" name="Picture 9">
            <a:extLst>
              <a:ext uri="{FF2B5EF4-FFF2-40B4-BE49-F238E27FC236}">
                <a16:creationId xmlns:a16="http://schemas.microsoft.com/office/drawing/2014/main" id="{6A7DF7E3-7B5E-48D4-AA0A-9A184819E420}"/>
              </a:ext>
            </a:extLst>
          </p:cNvPr>
          <p:cNvPicPr/>
          <p:nvPr/>
        </p:nvPicPr>
        <p:blipFill rotWithShape="1">
          <a:blip r:embed="rId7">
            <a:extLst>
              <a:ext uri="{28A0092B-C50C-407E-A947-70E740481C1C}">
                <a14:useLocalDpi xmlns:a14="http://schemas.microsoft.com/office/drawing/2010/main"/>
              </a:ext>
            </a:extLst>
          </a:blip>
          <a:srcRect l="12870" r="16694"/>
          <a:stretch/>
        </p:blipFill>
        <p:spPr bwMode="auto">
          <a:xfrm>
            <a:off x="2787091" y="2300003"/>
            <a:ext cx="1781807" cy="2100246"/>
          </a:xfrm>
          <a:prstGeom prst="rect">
            <a:avLst/>
          </a:prstGeom>
          <a:ln>
            <a:noFill/>
          </a:ln>
          <a:extLst>
            <a:ext uri="{53640926-AAD7-44D8-BBD7-CCE9431645EC}">
              <a14:shadowObscured xmlns:a14="http://schemas.microsoft.com/office/drawing/2010/main"/>
            </a:ext>
          </a:extLst>
        </p:spPr>
      </p:pic>
      <p:pic>
        <p:nvPicPr>
          <p:cNvPr id="11" name="Google Shape;69;p15">
            <a:extLst>
              <a:ext uri="{FF2B5EF4-FFF2-40B4-BE49-F238E27FC236}">
                <a16:creationId xmlns:a16="http://schemas.microsoft.com/office/drawing/2014/main" id="{89B0DEEB-4464-437B-B7B8-9A614F9E5679}"/>
              </a:ext>
            </a:extLst>
          </p:cNvPr>
          <p:cNvPicPr preferRelativeResize="0"/>
          <p:nvPr/>
        </p:nvPicPr>
        <p:blipFill>
          <a:blip r:embed="rId8" cstate="screen">
            <a:alphaModFix/>
            <a:extLst>
              <a:ext uri="{28A0092B-C50C-407E-A947-70E740481C1C}">
                <a14:useLocalDpi xmlns:a14="http://schemas.microsoft.com/office/drawing/2010/main"/>
              </a:ext>
            </a:extLst>
          </a:blip>
          <a:stretch>
            <a:fillRect/>
          </a:stretch>
        </p:blipFill>
        <p:spPr>
          <a:xfrm>
            <a:off x="599612" y="3708862"/>
            <a:ext cx="1434333" cy="691388"/>
          </a:xfrm>
          <a:prstGeom prst="rect">
            <a:avLst/>
          </a:prstGeom>
          <a:noFill/>
          <a:ln>
            <a:noFill/>
          </a:ln>
        </p:spPr>
      </p:pic>
      <p:sp>
        <p:nvSpPr>
          <p:cNvPr id="2" name="Rectangle 1">
            <a:extLst>
              <a:ext uri="{FF2B5EF4-FFF2-40B4-BE49-F238E27FC236}">
                <a16:creationId xmlns:a16="http://schemas.microsoft.com/office/drawing/2014/main" id="{BF48147D-B3D3-41CE-BB4F-EA162362E143}"/>
              </a:ext>
            </a:extLst>
          </p:cNvPr>
          <p:cNvSpPr/>
          <p:nvPr/>
        </p:nvSpPr>
        <p:spPr>
          <a:xfrm>
            <a:off x="851735" y="2145882"/>
            <a:ext cx="1111202" cy="338554"/>
          </a:xfrm>
          <a:prstGeom prst="rect">
            <a:avLst/>
          </a:prstGeom>
        </p:spPr>
        <p:txBody>
          <a:bodyPr wrap="none">
            <a:spAutoFit/>
          </a:bodyPr>
          <a:lstStyle/>
          <a:p>
            <a:r>
              <a:rPr lang="en-US" sz="1600" b="1" dirty="0">
                <a:solidFill>
                  <a:schemeClr val="tx2"/>
                </a:solidFill>
                <a:ea typeface="Calibri" panose="020F0502020204030204" pitchFamily="34" charset="0"/>
                <a:cs typeface="Times New Roman" panose="02020603050405020304" pitchFamily="18" charset="0"/>
              </a:rPr>
              <a:t>Mini-Split</a:t>
            </a:r>
            <a:endParaRPr lang="en-US" sz="1600" b="1" dirty="0">
              <a:solidFill>
                <a:schemeClr val="tx2"/>
              </a:solidFill>
            </a:endParaRPr>
          </a:p>
        </p:txBody>
      </p:sp>
      <p:sp>
        <p:nvSpPr>
          <p:cNvPr id="4" name="Rectangle 3">
            <a:extLst>
              <a:ext uri="{FF2B5EF4-FFF2-40B4-BE49-F238E27FC236}">
                <a16:creationId xmlns:a16="http://schemas.microsoft.com/office/drawing/2014/main" id="{E4A42B82-A0D5-47F7-8CE6-2494A918197F}"/>
              </a:ext>
            </a:extLst>
          </p:cNvPr>
          <p:cNvSpPr/>
          <p:nvPr/>
        </p:nvSpPr>
        <p:spPr>
          <a:xfrm>
            <a:off x="3067753" y="1872807"/>
            <a:ext cx="2025298" cy="338554"/>
          </a:xfrm>
          <a:prstGeom prst="rect">
            <a:avLst/>
          </a:prstGeom>
        </p:spPr>
        <p:txBody>
          <a:bodyPr wrap="none">
            <a:spAutoFit/>
          </a:bodyPr>
          <a:lstStyle/>
          <a:p>
            <a:r>
              <a:rPr lang="en-US" sz="1600" b="1" dirty="0">
                <a:solidFill>
                  <a:schemeClr val="tx2"/>
                </a:solidFill>
                <a:ea typeface="Calibri" panose="020F0502020204030204" pitchFamily="34" charset="0"/>
                <a:cs typeface="Times New Roman" panose="02020603050405020304" pitchFamily="18" charset="0"/>
              </a:rPr>
              <a:t>Central Forced Air </a:t>
            </a:r>
            <a:endParaRPr lang="en-US" sz="1600" b="1" dirty="0">
              <a:solidFill>
                <a:schemeClr val="tx2"/>
              </a:solidFill>
            </a:endParaRPr>
          </a:p>
        </p:txBody>
      </p:sp>
      <p:sp>
        <p:nvSpPr>
          <p:cNvPr id="5" name="Rectangle 4">
            <a:extLst>
              <a:ext uri="{FF2B5EF4-FFF2-40B4-BE49-F238E27FC236}">
                <a16:creationId xmlns:a16="http://schemas.microsoft.com/office/drawing/2014/main" id="{33E884DC-A795-489B-96BC-F473CA1E7850}"/>
              </a:ext>
            </a:extLst>
          </p:cNvPr>
          <p:cNvSpPr/>
          <p:nvPr/>
        </p:nvSpPr>
        <p:spPr>
          <a:xfrm>
            <a:off x="5767729" y="2106936"/>
            <a:ext cx="1140056" cy="338554"/>
          </a:xfrm>
          <a:prstGeom prst="rect">
            <a:avLst/>
          </a:prstGeom>
        </p:spPr>
        <p:txBody>
          <a:bodyPr wrap="none">
            <a:spAutoFit/>
          </a:bodyPr>
          <a:lstStyle/>
          <a:p>
            <a:r>
              <a:rPr lang="en-US" sz="1600" b="1" dirty="0">
                <a:solidFill>
                  <a:schemeClr val="tx2"/>
                </a:solidFill>
                <a:ea typeface="Calibri" panose="020F0502020204030204" pitchFamily="34" charset="0"/>
                <a:cs typeface="Times New Roman" panose="02020603050405020304" pitchFamily="18" charset="0"/>
              </a:rPr>
              <a:t>Packaged</a:t>
            </a:r>
            <a:endParaRPr lang="en-US" sz="1600" b="1" dirty="0">
              <a:solidFill>
                <a:schemeClr val="tx2"/>
              </a:solidFill>
            </a:endParaRPr>
          </a:p>
        </p:txBody>
      </p:sp>
      <p:sp>
        <p:nvSpPr>
          <p:cNvPr id="13" name="Rectangle 12">
            <a:extLst>
              <a:ext uri="{FF2B5EF4-FFF2-40B4-BE49-F238E27FC236}">
                <a16:creationId xmlns:a16="http://schemas.microsoft.com/office/drawing/2014/main" id="{6D8D82CB-8571-4E42-9A1B-883F06BFB993}"/>
              </a:ext>
            </a:extLst>
          </p:cNvPr>
          <p:cNvSpPr/>
          <p:nvPr/>
        </p:nvSpPr>
        <p:spPr>
          <a:xfrm>
            <a:off x="7396644" y="2976450"/>
            <a:ext cx="1074333" cy="338554"/>
          </a:xfrm>
          <a:prstGeom prst="rect">
            <a:avLst/>
          </a:prstGeom>
        </p:spPr>
        <p:txBody>
          <a:bodyPr wrap="none">
            <a:spAutoFit/>
          </a:bodyPr>
          <a:lstStyle/>
          <a:p>
            <a:r>
              <a:rPr lang="en-US" sz="1600" b="1" dirty="0">
                <a:solidFill>
                  <a:schemeClr val="tx2"/>
                </a:solidFill>
                <a:ea typeface="Calibri" panose="020F0502020204030204" pitchFamily="34" charset="0"/>
                <a:cs typeface="Times New Roman" panose="02020603050405020304" pitchFamily="18" charset="0"/>
              </a:rPr>
              <a:t>Micro HP</a:t>
            </a:r>
            <a:endParaRPr lang="en-US" sz="1600" b="1" dirty="0">
              <a:solidFill>
                <a:schemeClr val="tx2"/>
              </a:solidFill>
            </a:endParaRPr>
          </a:p>
        </p:txBody>
      </p:sp>
      <p:sp>
        <p:nvSpPr>
          <p:cNvPr id="14" name="TextBox 13">
            <a:extLst>
              <a:ext uri="{FF2B5EF4-FFF2-40B4-BE49-F238E27FC236}">
                <a16:creationId xmlns:a16="http://schemas.microsoft.com/office/drawing/2014/main" id="{9F9E5714-A410-4890-BD25-897C77DBBA9A}"/>
              </a:ext>
            </a:extLst>
          </p:cNvPr>
          <p:cNvSpPr txBox="1"/>
          <p:nvPr/>
        </p:nvSpPr>
        <p:spPr>
          <a:xfrm>
            <a:off x="0" y="5265829"/>
            <a:ext cx="9144000" cy="1246731"/>
          </a:xfrm>
          <a:prstGeom prst="rect">
            <a:avLst/>
          </a:prstGeom>
          <a:solidFill>
            <a:schemeClr val="accent6">
              <a:lumMod val="85000"/>
            </a:schemeClr>
          </a:solidFill>
        </p:spPr>
        <p:txBody>
          <a:bodyPr wrap="square" lIns="914400" rIns="914400" rtlCol="0" anchor="ctr">
            <a:noAutofit/>
          </a:bodyPr>
          <a:lstStyle/>
          <a:p>
            <a:r>
              <a:rPr lang="en-US" dirty="0">
                <a:solidFill>
                  <a:schemeClr val="tx2"/>
                </a:solidFill>
                <a:latin typeface="Helvetica" pitchFamily="2" charset="0"/>
              </a:rPr>
              <a:t>Variable speed control of compressor and fans improves efficiency relative to single speed. However, It’s not easy to discern the central VSHP in the market right now. </a:t>
            </a:r>
          </a:p>
          <a:p>
            <a:pPr algn="l"/>
            <a:endParaRPr lang="en-US" dirty="0">
              <a:solidFill>
                <a:schemeClr val="tx2"/>
              </a:solidFill>
              <a:latin typeface="Helvetica" pitchFamily="2" charset="0"/>
            </a:endParaRPr>
          </a:p>
        </p:txBody>
      </p:sp>
      <p:sp>
        <p:nvSpPr>
          <p:cNvPr id="7" name="Title 6">
            <a:extLst>
              <a:ext uri="{FF2B5EF4-FFF2-40B4-BE49-F238E27FC236}">
                <a16:creationId xmlns:a16="http://schemas.microsoft.com/office/drawing/2014/main" id="{2F8456AB-9CA6-41F0-A241-7981D5B27B8B}"/>
              </a:ext>
            </a:extLst>
          </p:cNvPr>
          <p:cNvSpPr>
            <a:spLocks noGrp="1"/>
          </p:cNvSpPr>
          <p:nvPr>
            <p:ph type="title"/>
          </p:nvPr>
        </p:nvSpPr>
        <p:spPr/>
        <p:txBody>
          <a:bodyPr/>
          <a:lstStyle/>
          <a:p>
            <a:r>
              <a:rPr lang="en-US" dirty="0"/>
              <a:t>Increasing number of products with VS</a:t>
            </a:r>
          </a:p>
        </p:txBody>
      </p:sp>
    </p:spTree>
    <p:extLst>
      <p:ext uri="{BB962C8B-B14F-4D97-AF65-F5344CB8AC3E}">
        <p14:creationId xmlns:p14="http://schemas.microsoft.com/office/powerpoint/2010/main" val="4097219873"/>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Office Theme">
  <a:themeElements>
    <a:clrScheme name="Team Colors">
      <a:dk1>
        <a:sysClr val="windowText" lastClr="000000"/>
      </a:dk1>
      <a:lt1>
        <a:sysClr val="window" lastClr="FFFFFF"/>
      </a:lt1>
      <a:dk2>
        <a:srgbClr val="556270"/>
      </a:dk2>
      <a:lt2>
        <a:srgbClr val="EEECE1"/>
      </a:lt2>
      <a:accent1>
        <a:srgbClr val="AF272F"/>
      </a:accent1>
      <a:accent2>
        <a:srgbClr val="F44E39"/>
      </a:accent2>
      <a:accent3>
        <a:srgbClr val="C1D82F"/>
      </a:accent3>
      <a:accent4>
        <a:srgbClr val="1CBECA"/>
      </a:accent4>
      <a:accent5>
        <a:srgbClr val="556270"/>
      </a:accent5>
      <a:accent6>
        <a:srgbClr val="FFFFFF"/>
      </a:accent6>
      <a:hlink>
        <a:srgbClr val="000000"/>
      </a:hlink>
      <a:folHlink>
        <a:srgbClr val="1F497D"/>
      </a:folHlink>
    </a:clrScheme>
    <a:fontScheme name="Custom 2">
      <a:majorFont>
        <a:latin typeface="Helvetica"/>
        <a:ea typeface=""/>
        <a:cs typeface=""/>
      </a:majorFont>
      <a:minorFont>
        <a:latin typeface="Helvetic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PA Momentum Savings Template" id="{2927F984-6FCB-461C-9F4B-D1072B749954}" vid="{C9D27158-2D8F-481F-90C0-7D33FF1702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2337F9FA23E5E4C99EDA06BDAA0AE05" ma:contentTypeVersion="1" ma:contentTypeDescription="Create a new document." ma:contentTypeScope="" ma:versionID="2205ee922cae17b7d688ed77f0879bfb">
  <xsd:schema xmlns:xsd="http://www.w3.org/2001/XMLSchema" xmlns:xs="http://www.w3.org/2001/XMLSchema" xmlns:p="http://schemas.microsoft.com/office/2006/metadata/properties" xmlns:ns1="http://schemas.microsoft.com/sharepoint/v3" targetNamespace="http://schemas.microsoft.com/office/2006/metadata/properties" ma:root="true" ma:fieldsID="6f9746fe128b0ca74698fd9d7c13d39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D49BAD1-1DDC-4091-BEEF-E66FD57986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7A67AFA-F836-434A-B5EB-29B6AB626B93}">
  <ds:schemaRefs>
    <ds:schemaRef ds:uri="http://schemas.microsoft.com/sharepoint/v3/contenttype/forms"/>
  </ds:schemaRefs>
</ds:datastoreItem>
</file>

<file path=customXml/itemProps3.xml><?xml version="1.0" encoding="utf-8"?>
<ds:datastoreItem xmlns:ds="http://schemas.openxmlformats.org/officeDocument/2006/customXml" ds:itemID="{98A8D2DC-F3D2-446F-8CB7-01382095BDBC}">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sharepoint/v3"/>
    <ds:schemaRef ds:uri="http://schemas.microsoft.com/office/2006/documentManagement/typ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BPA Momentum Savings Presentation Template</Template>
  <TotalTime>3476</TotalTime>
  <Words>4341</Words>
  <Application>Microsoft Office PowerPoint</Application>
  <PresentationFormat>On-screen Show (4:3)</PresentationFormat>
  <Paragraphs>360</Paragraphs>
  <Slides>29</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Calibri</vt:lpstr>
      <vt:lpstr>Helvetica</vt:lpstr>
      <vt:lpstr>Segoe UI</vt:lpstr>
      <vt:lpstr>Segoe UI Light</vt:lpstr>
      <vt:lpstr>Times New Roman</vt:lpstr>
      <vt:lpstr>Wingdings</vt:lpstr>
      <vt:lpstr>Office Theme</vt:lpstr>
      <vt:lpstr>PowerPoint Presentation</vt:lpstr>
      <vt:lpstr>PowerPoint Presentation</vt:lpstr>
      <vt:lpstr>2020 HVAC Distribution Market Research</vt:lpstr>
      <vt:lpstr>Agenda</vt:lpstr>
      <vt:lpstr>High Level Interview Findings</vt:lpstr>
      <vt:lpstr>Overarching Findings</vt:lpstr>
      <vt:lpstr>Two Emerging Heat Pump Trends</vt:lpstr>
      <vt:lpstr>PowerPoint Presentation</vt:lpstr>
      <vt:lpstr>Increasing number of products with VS</vt:lpstr>
      <vt:lpstr>PowerPoint Presentation</vt:lpstr>
      <vt:lpstr>“Mix &amp; Match” Analytical challenges?  </vt:lpstr>
      <vt:lpstr>Tracking challenges </vt:lpstr>
      <vt:lpstr>Insights: Residential Market</vt:lpstr>
      <vt:lpstr>Evolving Residential  Supply Chain</vt:lpstr>
      <vt:lpstr>Residential trends</vt:lpstr>
      <vt:lpstr>Ducted ASHP: HSPF Trends</vt:lpstr>
      <vt:lpstr>Ductless Heat Pumps</vt:lpstr>
      <vt:lpstr>DHP Sales Paths(s)</vt:lpstr>
      <vt:lpstr>Natural Gas Furnaces</vt:lpstr>
      <vt:lpstr>Central Air Conditioning</vt:lpstr>
      <vt:lpstr>Insights: Commercial Market</vt:lpstr>
      <vt:lpstr>Commercial Market: Multiple product flows</vt:lpstr>
      <vt:lpstr>Distributors have a role in commercial equipment sales, but primarily commodity packaged equipment</vt:lpstr>
      <vt:lpstr>Commercial product trends</vt:lpstr>
      <vt:lpstr>PowerPoint Presentation</vt:lpstr>
      <vt:lpstr>Question: how accurate are our total market sales estimates?</vt:lpstr>
      <vt:lpstr>Overall, market estimates seemed reasonable</vt:lpstr>
      <vt:lpstr>Residential Products: Interviewee coverage</vt:lpstr>
      <vt:lpstr>Commercial Products: Interviewee coverage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Dulane Moran</dc:creator>
  <cp:lastModifiedBy>Michele Francisco</cp:lastModifiedBy>
  <cp:revision>196</cp:revision>
  <dcterms:created xsi:type="dcterms:W3CDTF">2021-03-01T22:56:39Z</dcterms:created>
  <dcterms:modified xsi:type="dcterms:W3CDTF">2022-10-17T23:36:41Z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0x010100B2337F9FA23E5E4C99EDA06BDAA0AE05</vt:lpwstr>
  </property>
</Properties>
</file>